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771ae8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771ae8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771ae81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771ae81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771ae81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771ae81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771ae81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771ae81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a4acb6f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a4acb6f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a554a543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a554a543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a554a543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a554a543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RAG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224525"/>
            <a:ext cx="85206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Srinivas Gundu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Kaveri Pulibandla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Deeksha Pandey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Rahul Pelluri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27325" y="4871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50" y="313063"/>
            <a:ext cx="716907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757875" y="3963438"/>
            <a:ext cx="66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Judge LLM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 flipH="1">
            <a:off x="4091775" y="3404538"/>
            <a:ext cx="12264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endCxn id="74" idx="0"/>
          </p:cNvCxnSpPr>
          <p:nvPr/>
        </p:nvCxnSpPr>
        <p:spPr>
          <a:xfrm flipH="1">
            <a:off x="4091775" y="2707938"/>
            <a:ext cx="21600" cy="12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endCxn id="74" idx="0"/>
          </p:cNvCxnSpPr>
          <p:nvPr/>
        </p:nvCxnSpPr>
        <p:spPr>
          <a:xfrm>
            <a:off x="3663675" y="3564138"/>
            <a:ext cx="4281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1862050" y="3669138"/>
            <a:ext cx="12264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Utilization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</a:rPr>
              <a:t>Relevance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Adherence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Completeness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9" name="Google Shape;79;p14"/>
          <p:cNvCxnSpPr>
            <a:stCxn id="74" idx="1"/>
            <a:endCxn id="78" idx="3"/>
          </p:cNvCxnSpPr>
          <p:nvPr/>
        </p:nvCxnSpPr>
        <p:spPr>
          <a:xfrm rot="10800000">
            <a:off x="3088575" y="4249788"/>
            <a:ext cx="6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Experiments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002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9565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Data chunking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Embedding Model changes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Using different Vector DBs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Different Retrieval techniques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Modifiying Judge LLM Prompt</a:t>
            </a:r>
            <a:endParaRPr sz="159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9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23100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 Conducted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943150"/>
            <a:ext cx="85206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Chunking strategies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Experiments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Sentence division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Recursive Character Text Splitter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Semantic Chunking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We stuck to recursive character text splitting. Semantic chunking took too much time and quickly exhausted our GPU credits.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Embedding Model changes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Evaluated Models on MTEB with existing ratings for different db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Experimented with small and long param models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Vector DBs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Used FAISS and Chroma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Chroma offers more flexibility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Wrt Chroma, added metadata (generated from local LLM) info for better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 process was GPU intensive and time taking but improved </a:t>
            </a:r>
            <a:r>
              <a:rPr lang="en-GB"/>
              <a:t>retrieval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Retrieval Techniques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Hybrid, Vector retrieval mechanisms were experimented with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35063" y="10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075"/>
            <a:ext cx="8839197" cy="11962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52400" y="573375"/>
            <a:ext cx="2263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FINQA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1900" y="3448800"/>
            <a:ext cx="8839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Embedding Model: “</a:t>
            </a:r>
            <a:r>
              <a:rPr lang="en-GB" sz="1000"/>
              <a:t>pritamdeka/BioBERT-mnli-snli-scinli-scitail-mednli-stsb”</a:t>
            </a:r>
            <a:r>
              <a:rPr lang="en-GB" sz="1000"/>
              <a:t>  </a:t>
            </a:r>
            <a:r>
              <a:rPr lang="en-GB" sz="1000">
                <a:solidFill>
                  <a:schemeClr val="dk2"/>
                </a:solidFill>
              </a:rPr>
              <a:t>Vector DB: “</a:t>
            </a:r>
            <a:r>
              <a:rPr b="1" lang="en-GB" sz="1000">
                <a:solidFill>
                  <a:schemeClr val="dk2"/>
                </a:solidFill>
              </a:rPr>
              <a:t>Chroma</a:t>
            </a:r>
            <a:r>
              <a:rPr lang="en-GB" sz="1000">
                <a:solidFill>
                  <a:schemeClr val="dk2"/>
                </a:solidFill>
              </a:rPr>
              <a:t>”  Groq LLM: “</a:t>
            </a:r>
            <a:r>
              <a:rPr b="1" lang="en-GB" sz="1000">
                <a:solidFill>
                  <a:schemeClr val="dk2"/>
                </a:solidFill>
              </a:rPr>
              <a:t>llama3-8b-8192</a:t>
            </a:r>
            <a:r>
              <a:rPr lang="en-GB" sz="1000">
                <a:solidFill>
                  <a:schemeClr val="dk2"/>
                </a:solidFill>
              </a:rPr>
              <a:t>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Hagrid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8" y="2881238"/>
            <a:ext cx="8839200" cy="5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1900" y="2528325"/>
            <a:ext cx="2263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Covid</a:t>
            </a:r>
            <a:r>
              <a:rPr lang="en-GB" sz="1500">
                <a:solidFill>
                  <a:schemeClr val="dk2"/>
                </a:solidFill>
              </a:rPr>
              <a:t>QA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1900" y="2203988"/>
            <a:ext cx="8323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Embedding Model: “</a:t>
            </a:r>
            <a:r>
              <a:rPr b="1" lang="en-GB" sz="1000">
                <a:solidFill>
                  <a:schemeClr val="dk2"/>
                </a:solidFill>
              </a:rPr>
              <a:t>multilingual-e5_chroma</a:t>
            </a:r>
            <a:r>
              <a:rPr lang="en-GB" sz="1000">
                <a:solidFill>
                  <a:schemeClr val="dk2"/>
                </a:solidFill>
              </a:rPr>
              <a:t>  Vector DB: “</a:t>
            </a:r>
            <a:r>
              <a:rPr b="1" lang="en-GB" sz="1000">
                <a:solidFill>
                  <a:schemeClr val="dk2"/>
                </a:solidFill>
              </a:rPr>
              <a:t>Chroma</a:t>
            </a:r>
            <a:r>
              <a:rPr lang="en-GB" sz="1000">
                <a:solidFill>
                  <a:schemeClr val="dk2"/>
                </a:solidFill>
              </a:rPr>
              <a:t>”  Groq LLM: “</a:t>
            </a:r>
            <a:r>
              <a:rPr b="1" lang="en-GB" sz="1000">
                <a:solidFill>
                  <a:schemeClr val="dk2"/>
                </a:solidFill>
              </a:rPr>
              <a:t>llama3-8b-8192</a:t>
            </a:r>
            <a:r>
              <a:rPr lang="en-GB" sz="1000">
                <a:solidFill>
                  <a:schemeClr val="dk2"/>
                </a:solidFill>
              </a:rPr>
              <a:t>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75" y="4256850"/>
            <a:ext cx="8841195" cy="3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1075" y="4693600"/>
            <a:ext cx="9303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Embedding Model: </a:t>
            </a:r>
            <a:r>
              <a:rPr lang="en-GB" sz="1000"/>
              <a:t>“</a:t>
            </a:r>
            <a:r>
              <a:rPr lang="en-GB" sz="1000">
                <a:highlight>
                  <a:srgbClr val="F7F7F7"/>
                </a:highlight>
              </a:rPr>
              <a:t>sentence-transformers/all-MiniLM-L6-v2</a:t>
            </a:r>
            <a:r>
              <a:rPr lang="en-GB" sz="1000"/>
              <a:t>” </a:t>
            </a:r>
            <a:r>
              <a:rPr lang="en-GB" sz="1000">
                <a:solidFill>
                  <a:schemeClr val="dk2"/>
                </a:solidFill>
              </a:rPr>
              <a:t> Vector DB: “</a:t>
            </a:r>
            <a:r>
              <a:rPr b="1" lang="en-GB" sz="1000">
                <a:solidFill>
                  <a:schemeClr val="dk2"/>
                </a:solidFill>
              </a:rPr>
              <a:t>FAISS</a:t>
            </a:r>
            <a:r>
              <a:rPr lang="en-GB" sz="1000">
                <a:solidFill>
                  <a:schemeClr val="dk2"/>
                </a:solidFill>
              </a:rPr>
              <a:t>”  Groq LLM: “</a:t>
            </a:r>
            <a:r>
              <a:rPr b="1" lang="en-GB" sz="1000">
                <a:solidFill>
                  <a:schemeClr val="dk2"/>
                </a:solidFill>
              </a:rPr>
              <a:t>llama3-8b-8192</a:t>
            </a:r>
            <a:r>
              <a:rPr lang="en-GB" sz="1000">
                <a:solidFill>
                  <a:schemeClr val="dk2"/>
                </a:solidFill>
              </a:rPr>
              <a:t>“ Judge Model:</a:t>
            </a:r>
            <a:r>
              <a:rPr lang="en-GB" sz="1000"/>
              <a:t> </a:t>
            </a:r>
            <a:r>
              <a:rPr lang="en-GB" sz="1000">
                <a:highlight>
                  <a:srgbClr val="F7F7F7"/>
                </a:highlight>
              </a:rPr>
              <a:t>deepseek/deepseek-r1:free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Observations</a:t>
            </a:r>
            <a:endParaRPr b="1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lang="en-GB" sz="1490">
                <a:solidFill>
                  <a:srgbClr val="000000"/>
                </a:solidFill>
              </a:rPr>
              <a:t>Domain-specific embeddings (BioBERT) significantly improved retrieval relevance.</a:t>
            </a:r>
            <a:endParaRPr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lang="en-GB" sz="1490">
                <a:solidFill>
                  <a:srgbClr val="000000"/>
                </a:solidFill>
              </a:rPr>
              <a:t>Sentence-level metadata helped in accurate sentence mapping for judge LLM.</a:t>
            </a:r>
            <a:endParaRPr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lang="en-GB" sz="1490">
                <a:solidFill>
                  <a:srgbClr val="000000"/>
                </a:solidFill>
              </a:rPr>
              <a:t>Biomedical LLMs (or high-context generalist models like LLaMA3) performed well with guided prompts.</a:t>
            </a:r>
            <a:endParaRPr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lang="en-GB" sz="1490">
                <a:solidFill>
                  <a:srgbClr val="000000"/>
                </a:solidFill>
              </a:rPr>
              <a:t>Some queries had limited support due to lack of precise facts in documents.</a:t>
            </a:r>
            <a:endParaRPr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lang="en-GB" sz="1490">
                <a:solidFill>
                  <a:srgbClr val="000000"/>
                </a:solidFill>
              </a:rPr>
              <a:t>Metadata search on Chroma gave better results but the GPU usage became very high and time taking.</a:t>
            </a:r>
            <a:endParaRPr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lang="en-GB" sz="1490">
                <a:solidFill>
                  <a:srgbClr val="000000"/>
                </a:solidFill>
              </a:rPr>
              <a:t>Query decomposition took time. But once implemented, it increased the number of retrieved documents and affected the final KPIs. </a:t>
            </a:r>
            <a:endParaRPr sz="149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Best Practices</a:t>
            </a:r>
            <a:endParaRPr b="1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56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Save the document data offline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Use MTEB for checking for embedding model. Sort by performance per task.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Save the vector DB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Use multiproc for chunking the data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Chunk size less than 1000 for best results (As per research papers)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Use offline Quantized LLM for running parallel experiments offline</a:t>
            </a:r>
            <a:endParaRPr sz="1590">
              <a:solidFill>
                <a:srgbClr val="000000"/>
              </a:solidFill>
            </a:endParaRPr>
          </a:p>
          <a:p>
            <a:pPr indent="-3295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●"/>
            </a:pPr>
            <a:r>
              <a:rPr lang="en-GB" sz="1590">
                <a:solidFill>
                  <a:srgbClr val="000000"/>
                </a:solidFill>
              </a:rPr>
              <a:t>ChromaDB Langchain wrapper does not support some functionality (progress bar, metadata incorporation).</a:t>
            </a:r>
            <a:endParaRPr sz="1590">
              <a:solidFill>
                <a:srgbClr val="000000"/>
              </a:solidFill>
            </a:endParaRPr>
          </a:p>
          <a:p>
            <a:pPr indent="-32956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○"/>
            </a:pPr>
            <a:r>
              <a:rPr lang="en-GB" sz="1590">
                <a:solidFill>
                  <a:srgbClr val="000000"/>
                </a:solidFill>
              </a:rPr>
              <a:t>Use Native Chroma library for creating the DB and Langchain for wrapper to query later.</a:t>
            </a:r>
            <a:endParaRPr sz="1590">
              <a:solidFill>
                <a:srgbClr val="000000"/>
              </a:solidFill>
            </a:endParaRPr>
          </a:p>
          <a:p>
            <a:pPr indent="-32956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Char char="○"/>
            </a:pPr>
            <a:r>
              <a:rPr lang="en-GB" sz="1590">
                <a:solidFill>
                  <a:srgbClr val="000000"/>
                </a:solidFill>
              </a:rPr>
              <a:t>Get summarization words for each chunk from a 7B LLM and feed as metadata. Query on the metadata as well as vector retrieval for best results.</a:t>
            </a:r>
            <a:endParaRPr sz="159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68950" y="2058425"/>
            <a:ext cx="85206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