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74" r:id="rId5"/>
    <p:sldId id="259" r:id="rId6"/>
    <p:sldId id="260" r:id="rId7"/>
    <p:sldId id="261" r:id="rId8"/>
    <p:sldId id="268" r:id="rId9"/>
    <p:sldId id="263" r:id="rId10"/>
    <p:sldId id="264" r:id="rId11"/>
    <p:sldId id="269" r:id="rId12"/>
    <p:sldId id="270" r:id="rId13"/>
    <p:sldId id="271" r:id="rId14"/>
    <p:sldId id="272" r:id="rId15"/>
    <p:sldId id="266"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1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2/25/2024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4927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1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67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73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611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60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03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8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97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4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2/25/2024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34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2/25/2024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44429017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E14D6-925F-8865-3796-99FB8A5A335A}"/>
              </a:ext>
            </a:extLst>
          </p:cNvPr>
          <p:cNvSpPr>
            <a:spLocks noGrp="1"/>
          </p:cNvSpPr>
          <p:nvPr>
            <p:ph type="ctrTitle"/>
          </p:nvPr>
        </p:nvSpPr>
        <p:spPr>
          <a:xfrm>
            <a:off x="612909" y="435733"/>
            <a:ext cx="5657899" cy="1692951"/>
          </a:xfrm>
        </p:spPr>
        <p:txBody>
          <a:bodyPr>
            <a:normAutofit fontScale="90000"/>
          </a:bodyPr>
          <a:lstStyle/>
          <a:p>
            <a:r>
              <a:rPr lang="en-IN" dirty="0" err="1">
                <a:solidFill>
                  <a:srgbClr val="E7E1E6"/>
                </a:solidFill>
              </a:rPr>
              <a:t>Olist</a:t>
            </a:r>
            <a:r>
              <a:rPr lang="en-IN" dirty="0">
                <a:solidFill>
                  <a:srgbClr val="E7E1E6"/>
                </a:solidFill>
              </a:rPr>
              <a:t> Store Analysis</a:t>
            </a:r>
          </a:p>
        </p:txBody>
      </p:sp>
      <p:sp>
        <p:nvSpPr>
          <p:cNvPr id="3" name="Subtitle 2">
            <a:extLst>
              <a:ext uri="{FF2B5EF4-FFF2-40B4-BE49-F238E27FC236}">
                <a16:creationId xmlns:a16="http://schemas.microsoft.com/office/drawing/2014/main" id="{5A2F5CC6-D558-F5EC-A41D-EA2F25C528A1}"/>
              </a:ext>
            </a:extLst>
          </p:cNvPr>
          <p:cNvSpPr>
            <a:spLocks noGrp="1"/>
          </p:cNvSpPr>
          <p:nvPr>
            <p:ph type="subTitle" idx="1"/>
          </p:nvPr>
        </p:nvSpPr>
        <p:spPr>
          <a:xfrm>
            <a:off x="565151" y="2399071"/>
            <a:ext cx="5657899" cy="4188542"/>
          </a:xfrm>
        </p:spPr>
        <p:txBody>
          <a:bodyPr>
            <a:normAutofit/>
          </a:bodyPr>
          <a:lstStyle/>
          <a:p>
            <a:r>
              <a:rPr lang="en-IN" dirty="0"/>
              <a:t>Prepared by :-</a:t>
            </a:r>
          </a:p>
          <a:p>
            <a:r>
              <a:rPr lang="en-IN" dirty="0">
                <a:solidFill>
                  <a:schemeClr val="bg2">
                    <a:lumMod val="50000"/>
                    <a:lumOff val="50000"/>
                  </a:schemeClr>
                </a:solidFill>
              </a:rPr>
              <a:t>Eshwar j</a:t>
            </a:r>
          </a:p>
          <a:p>
            <a:r>
              <a:rPr lang="en-IN" dirty="0">
                <a:solidFill>
                  <a:schemeClr val="bg2">
                    <a:lumMod val="50000"/>
                    <a:lumOff val="50000"/>
                  </a:schemeClr>
                </a:solidFill>
              </a:rPr>
              <a:t>Kaveri Wawage</a:t>
            </a:r>
          </a:p>
          <a:p>
            <a:r>
              <a:rPr lang="en-IN" dirty="0">
                <a:solidFill>
                  <a:schemeClr val="bg2">
                    <a:lumMod val="50000"/>
                    <a:lumOff val="50000"/>
                  </a:schemeClr>
                </a:solidFill>
              </a:rPr>
              <a:t>Devendra Singh</a:t>
            </a:r>
          </a:p>
          <a:p>
            <a:r>
              <a:rPr lang="en-IN" dirty="0">
                <a:solidFill>
                  <a:schemeClr val="bg2">
                    <a:lumMod val="50000"/>
                    <a:lumOff val="50000"/>
                  </a:schemeClr>
                </a:solidFill>
              </a:rPr>
              <a:t>Prasanna Dalvi</a:t>
            </a:r>
          </a:p>
          <a:p>
            <a:endParaRPr lang="en-IN" dirty="0"/>
          </a:p>
        </p:txBody>
      </p:sp>
      <p:pic>
        <p:nvPicPr>
          <p:cNvPr id="15" name="Picture 14" descr="Colored pencils inside a pencil holder which is on top of a wood table">
            <a:extLst>
              <a:ext uri="{FF2B5EF4-FFF2-40B4-BE49-F238E27FC236}">
                <a16:creationId xmlns:a16="http://schemas.microsoft.com/office/drawing/2014/main" id="{D7DC4B53-66EE-521C-00F6-95402C8AFFB8}"/>
              </a:ext>
            </a:extLst>
          </p:cNvPr>
          <p:cNvPicPr>
            <a:picLocks noChangeAspect="1"/>
          </p:cNvPicPr>
          <p:nvPr/>
        </p:nvPicPr>
        <p:blipFill rotWithShape="1">
          <a:blip r:embed="rId2"/>
          <a:srcRect l="47375" r="2938" b="-1"/>
          <a:stretch/>
        </p:blipFill>
        <p:spPr>
          <a:xfrm>
            <a:off x="7087167" y="10"/>
            <a:ext cx="5104833" cy="6857990"/>
          </a:xfrm>
          <a:prstGeom prst="rect">
            <a:avLst/>
          </a:prstGeom>
        </p:spPr>
      </p:pic>
      <p:sp>
        <p:nvSpPr>
          <p:cNvPr id="16" name="Rectangle 1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81377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a line&#10;&#10;Description automatically generated">
            <a:extLst>
              <a:ext uri="{FF2B5EF4-FFF2-40B4-BE49-F238E27FC236}">
                <a16:creationId xmlns:a16="http://schemas.microsoft.com/office/drawing/2014/main" id="{8CAA4414-88E8-11EC-24E0-700F89BFC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4538" y="3020140"/>
            <a:ext cx="2580641" cy="1640839"/>
          </a:xfrm>
        </p:spPr>
      </p:pic>
      <p:pic>
        <p:nvPicPr>
          <p:cNvPr id="4" name="Picture 3">
            <a:extLst>
              <a:ext uri="{FF2B5EF4-FFF2-40B4-BE49-F238E27FC236}">
                <a16:creationId xmlns:a16="http://schemas.microsoft.com/office/drawing/2014/main" id="{8C4E57C1-062E-BEA2-21D4-E189F2D8A6D9}"/>
              </a:ext>
            </a:extLst>
          </p:cNvPr>
          <p:cNvPicPr>
            <a:picLocks noChangeAspect="1"/>
          </p:cNvPicPr>
          <p:nvPr/>
        </p:nvPicPr>
        <p:blipFill>
          <a:blip r:embed="rId3"/>
          <a:stretch>
            <a:fillRect/>
          </a:stretch>
        </p:blipFill>
        <p:spPr>
          <a:xfrm>
            <a:off x="7114537" y="1485980"/>
            <a:ext cx="2580641" cy="1534160"/>
          </a:xfrm>
          <a:prstGeom prst="rect">
            <a:avLst/>
          </a:prstGeom>
        </p:spPr>
      </p:pic>
      <p:pic>
        <p:nvPicPr>
          <p:cNvPr id="7" name="Picture 6">
            <a:extLst>
              <a:ext uri="{FF2B5EF4-FFF2-40B4-BE49-F238E27FC236}">
                <a16:creationId xmlns:a16="http://schemas.microsoft.com/office/drawing/2014/main" id="{4DF9C81F-415B-DCA8-3F05-0383AD573739}"/>
              </a:ext>
            </a:extLst>
          </p:cNvPr>
          <p:cNvPicPr>
            <a:picLocks noChangeAspect="1"/>
          </p:cNvPicPr>
          <p:nvPr/>
        </p:nvPicPr>
        <p:blipFill>
          <a:blip r:embed="rId4"/>
          <a:stretch>
            <a:fillRect/>
          </a:stretch>
        </p:blipFill>
        <p:spPr>
          <a:xfrm>
            <a:off x="9695178" y="1485980"/>
            <a:ext cx="2235200" cy="1534160"/>
          </a:xfrm>
          <a:prstGeom prst="rect">
            <a:avLst/>
          </a:prstGeom>
        </p:spPr>
      </p:pic>
      <p:sp>
        <p:nvSpPr>
          <p:cNvPr id="10" name="TextBox 9">
            <a:extLst>
              <a:ext uri="{FF2B5EF4-FFF2-40B4-BE49-F238E27FC236}">
                <a16:creationId xmlns:a16="http://schemas.microsoft.com/office/drawing/2014/main" id="{1859D14C-59A3-D108-C4C8-A6B9C1865567}"/>
              </a:ext>
            </a:extLst>
          </p:cNvPr>
          <p:cNvSpPr txBox="1"/>
          <p:nvPr/>
        </p:nvSpPr>
        <p:spPr>
          <a:xfrm>
            <a:off x="1290320" y="1173481"/>
            <a:ext cx="5496560" cy="5570756"/>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KPI 5:- Relationship between Review Score and Shipping Days</a:t>
            </a:r>
            <a:br>
              <a:rPr lang="en-IN" sz="2200" b="1" dirty="0">
                <a:latin typeface="Times New Roman" panose="02020603050405020304" pitchFamily="18" charset="0"/>
                <a:cs typeface="Times New Roman" panose="02020603050405020304" pitchFamily="18" charset="0"/>
              </a:rPr>
            </a:br>
            <a:endParaRPr lang="en-IN" sz="22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This is a illustration of average shipping days to review score, clearly showing us that 21 is the most shipping days getting review score of 1, and 11 is the least getting review score 5.</a:t>
            </a:r>
          </a:p>
          <a:p>
            <a:endParaRPr lang="en-IN" sz="2200"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3406342-672A-4A28-8C6B-85533A013740}"/>
              </a:ext>
            </a:extLst>
          </p:cNvPr>
          <p:cNvPicPr>
            <a:picLocks noChangeAspect="1"/>
          </p:cNvPicPr>
          <p:nvPr/>
        </p:nvPicPr>
        <p:blipFill rotWithShape="1">
          <a:blip r:embed="rId5">
            <a:extLst>
              <a:ext uri="{28A0092B-C50C-407E-A947-70E740481C1C}">
                <a14:useLocalDpi xmlns:a14="http://schemas.microsoft.com/office/drawing/2010/main" val="0"/>
              </a:ext>
            </a:extLst>
          </a:blip>
          <a:srcRect l="52922" t="32360" r="26769" b="40974"/>
          <a:stretch/>
        </p:blipFill>
        <p:spPr>
          <a:xfrm>
            <a:off x="9710270" y="3013681"/>
            <a:ext cx="2235200" cy="1722706"/>
          </a:xfrm>
          <a:prstGeom prst="rect">
            <a:avLst/>
          </a:prstGeom>
        </p:spPr>
      </p:pic>
    </p:spTree>
    <p:extLst>
      <p:ext uri="{BB962C8B-B14F-4D97-AF65-F5344CB8AC3E}">
        <p14:creationId xmlns:p14="http://schemas.microsoft.com/office/powerpoint/2010/main" val="212494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AF23-5EE1-3FAF-3ED8-08FC3CABFBA9}"/>
              </a:ext>
            </a:extLst>
          </p:cNvPr>
          <p:cNvSpPr>
            <a:spLocks noGrp="1"/>
          </p:cNvSpPr>
          <p:nvPr>
            <p:ph type="title"/>
          </p:nvPr>
        </p:nvSpPr>
        <p:spPr>
          <a:xfrm>
            <a:off x="1587710" y="101601"/>
            <a:ext cx="9486690" cy="925816"/>
          </a:xfrm>
        </p:spPr>
        <p:txBody>
          <a:bodyPr/>
          <a:lstStyle/>
          <a:p>
            <a:r>
              <a:rPr lang="en-IN" dirty="0">
                <a:latin typeface="Engravers MT" panose="02090707080505020304" pitchFamily="18" charset="0"/>
              </a:rPr>
              <a:t>Dashboards</a:t>
            </a:r>
          </a:p>
        </p:txBody>
      </p:sp>
      <p:sp>
        <p:nvSpPr>
          <p:cNvPr id="3" name="Content Placeholder 2">
            <a:extLst>
              <a:ext uri="{FF2B5EF4-FFF2-40B4-BE49-F238E27FC236}">
                <a16:creationId xmlns:a16="http://schemas.microsoft.com/office/drawing/2014/main" id="{CC37D9EF-D685-57EA-509A-C0570287BDE1}"/>
              </a:ext>
            </a:extLst>
          </p:cNvPr>
          <p:cNvSpPr>
            <a:spLocks noGrp="1"/>
          </p:cNvSpPr>
          <p:nvPr>
            <p:ph idx="1"/>
          </p:nvPr>
        </p:nvSpPr>
        <p:spPr>
          <a:xfrm>
            <a:off x="1587710" y="883578"/>
            <a:ext cx="9486690" cy="832206"/>
          </a:xfrm>
        </p:spPr>
        <p:txBody>
          <a:bodyPr/>
          <a:lstStyle/>
          <a:p>
            <a:pPr marL="0" indent="0">
              <a:buNone/>
            </a:pPr>
            <a:r>
              <a:rPr lang="en-IN" sz="4400" b="1" dirty="0">
                <a:latin typeface="Times New Roman" panose="02020603050405020304" pitchFamily="18" charset="0"/>
                <a:cs typeface="Times New Roman" panose="02020603050405020304" pitchFamily="18" charset="0"/>
              </a:rPr>
              <a:t>Excel:-</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4F01C7-7606-3A3E-BC9B-B217BACCA75A}"/>
              </a:ext>
            </a:extLst>
          </p:cNvPr>
          <p:cNvPicPr>
            <a:picLocks noChangeAspect="1"/>
          </p:cNvPicPr>
          <p:nvPr/>
        </p:nvPicPr>
        <p:blipFill>
          <a:blip r:embed="rId2"/>
          <a:stretch>
            <a:fillRect/>
          </a:stretch>
        </p:blipFill>
        <p:spPr>
          <a:xfrm>
            <a:off x="1686560" y="1809394"/>
            <a:ext cx="10170160" cy="4947006"/>
          </a:xfrm>
          <a:prstGeom prst="rect">
            <a:avLst/>
          </a:prstGeom>
        </p:spPr>
      </p:pic>
    </p:spTree>
    <p:extLst>
      <p:ext uri="{BB962C8B-B14F-4D97-AF65-F5344CB8AC3E}">
        <p14:creationId xmlns:p14="http://schemas.microsoft.com/office/powerpoint/2010/main" val="96509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A0A6-F2FB-8490-B979-A642E8945968}"/>
              </a:ext>
            </a:extLst>
          </p:cNvPr>
          <p:cNvSpPr>
            <a:spLocks noGrp="1"/>
          </p:cNvSpPr>
          <p:nvPr>
            <p:ph type="title"/>
          </p:nvPr>
        </p:nvSpPr>
        <p:spPr>
          <a:xfrm>
            <a:off x="1432560" y="455363"/>
            <a:ext cx="9641840" cy="895918"/>
          </a:xfrm>
        </p:spPr>
        <p:txBody>
          <a:bodyPr/>
          <a:lstStyle/>
          <a:p>
            <a:r>
              <a:rPr lang="en-IN" dirty="0">
                <a:latin typeface="Engravers MT" panose="02090707080505020304" pitchFamily="18" charset="0"/>
              </a:rPr>
              <a:t>Tableau:-</a:t>
            </a:r>
          </a:p>
        </p:txBody>
      </p:sp>
      <p:pic>
        <p:nvPicPr>
          <p:cNvPr id="5" name="Content Placeholder 4">
            <a:extLst>
              <a:ext uri="{FF2B5EF4-FFF2-40B4-BE49-F238E27FC236}">
                <a16:creationId xmlns:a16="http://schemas.microsoft.com/office/drawing/2014/main" id="{50225198-B9BA-3C62-B7C5-1BBF9562ADD3}"/>
              </a:ext>
            </a:extLst>
          </p:cNvPr>
          <p:cNvPicPr>
            <a:picLocks noGrp="1" noChangeAspect="1"/>
          </p:cNvPicPr>
          <p:nvPr>
            <p:ph idx="1"/>
          </p:nvPr>
        </p:nvPicPr>
        <p:blipFill>
          <a:blip r:embed="rId2"/>
          <a:stretch>
            <a:fillRect/>
          </a:stretch>
        </p:blipFill>
        <p:spPr>
          <a:xfrm>
            <a:off x="1587710" y="1219202"/>
            <a:ext cx="10228580" cy="5183436"/>
          </a:xfrm>
        </p:spPr>
      </p:pic>
    </p:spTree>
    <p:extLst>
      <p:ext uri="{BB962C8B-B14F-4D97-AF65-F5344CB8AC3E}">
        <p14:creationId xmlns:p14="http://schemas.microsoft.com/office/powerpoint/2010/main" val="252877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86E8-B845-B1A4-2B07-174F088E16E6}"/>
              </a:ext>
            </a:extLst>
          </p:cNvPr>
          <p:cNvSpPr>
            <a:spLocks noGrp="1"/>
          </p:cNvSpPr>
          <p:nvPr>
            <p:ph type="title"/>
          </p:nvPr>
        </p:nvSpPr>
        <p:spPr>
          <a:xfrm>
            <a:off x="1483360" y="403992"/>
            <a:ext cx="9591040" cy="845118"/>
          </a:xfrm>
        </p:spPr>
        <p:txBody>
          <a:bodyPr/>
          <a:lstStyle/>
          <a:p>
            <a:r>
              <a:rPr lang="en-IN" dirty="0" err="1">
                <a:latin typeface="Engravers MT" panose="02090707080505020304" pitchFamily="18" charset="0"/>
              </a:rPr>
              <a:t>Powerbi</a:t>
            </a:r>
            <a:r>
              <a:rPr lang="en-IN" dirty="0">
                <a:latin typeface="Engravers MT" panose="02090707080505020304" pitchFamily="18" charset="0"/>
              </a:rPr>
              <a:t>:-</a:t>
            </a:r>
          </a:p>
        </p:txBody>
      </p:sp>
      <p:pic>
        <p:nvPicPr>
          <p:cNvPr id="5" name="Content Placeholder 4">
            <a:extLst>
              <a:ext uri="{FF2B5EF4-FFF2-40B4-BE49-F238E27FC236}">
                <a16:creationId xmlns:a16="http://schemas.microsoft.com/office/drawing/2014/main" id="{8FB4BE4E-1086-4336-9846-FCD1FC53DB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31" b="7431"/>
          <a:stretch/>
        </p:blipFill>
        <p:spPr>
          <a:xfrm>
            <a:off x="1325367" y="1140431"/>
            <a:ext cx="10417995" cy="5517223"/>
          </a:xfrm>
        </p:spPr>
      </p:pic>
    </p:spTree>
    <p:extLst>
      <p:ext uri="{BB962C8B-B14F-4D97-AF65-F5344CB8AC3E}">
        <p14:creationId xmlns:p14="http://schemas.microsoft.com/office/powerpoint/2010/main" val="351476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145F-9E0B-FE84-0FEC-62D68EA05573}"/>
              </a:ext>
            </a:extLst>
          </p:cNvPr>
          <p:cNvSpPr>
            <a:spLocks noGrp="1"/>
          </p:cNvSpPr>
          <p:nvPr>
            <p:ph type="title"/>
          </p:nvPr>
        </p:nvSpPr>
        <p:spPr>
          <a:xfrm>
            <a:off x="1493520" y="455363"/>
            <a:ext cx="9377680" cy="814638"/>
          </a:xfrm>
        </p:spPr>
        <p:txBody>
          <a:bodyPr/>
          <a:lstStyle/>
          <a:p>
            <a:r>
              <a:rPr lang="en-IN" dirty="0">
                <a:latin typeface="Engravers MT" panose="02090707080505020304" pitchFamily="18" charset="0"/>
              </a:rPr>
              <a:t>Challenges</a:t>
            </a:r>
          </a:p>
        </p:txBody>
      </p:sp>
      <p:sp>
        <p:nvSpPr>
          <p:cNvPr id="3" name="Content Placeholder 2">
            <a:extLst>
              <a:ext uri="{FF2B5EF4-FFF2-40B4-BE49-F238E27FC236}">
                <a16:creationId xmlns:a16="http://schemas.microsoft.com/office/drawing/2014/main" id="{B0B2DEAC-D03A-8F04-1FDD-0716F9D19B22}"/>
              </a:ext>
            </a:extLst>
          </p:cNvPr>
          <p:cNvSpPr>
            <a:spLocks noGrp="1"/>
          </p:cNvSpPr>
          <p:nvPr>
            <p:ph idx="1"/>
          </p:nvPr>
        </p:nvSpPr>
        <p:spPr>
          <a:xfrm>
            <a:off x="1587710" y="1592494"/>
            <a:ext cx="10360450" cy="4493674"/>
          </a:xfrm>
        </p:spPr>
        <p:txBody>
          <a:bodyPr/>
          <a:lstStyle/>
          <a:p>
            <a:pPr algn="just">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Data cleaning: </a:t>
            </a:r>
            <a:r>
              <a:rPr lang="en-US" sz="2400" dirty="0">
                <a:solidFill>
                  <a:schemeClr val="tx1"/>
                </a:solidFill>
                <a:latin typeface="Times New Roman" panose="02020603050405020304" pitchFamily="18" charset="0"/>
                <a:cs typeface="Times New Roman" panose="02020603050405020304" pitchFamily="18" charset="0"/>
              </a:rPr>
              <a:t>Removing unwanted fields from the datasets.</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Data Integration:</a:t>
            </a:r>
            <a:r>
              <a:rPr lang="en-US" sz="2400" dirty="0">
                <a:solidFill>
                  <a:schemeClr val="tx1"/>
                </a:solidFill>
                <a:latin typeface="Times New Roman" panose="02020603050405020304" pitchFamily="18" charset="0"/>
                <a:cs typeface="Times New Roman" panose="02020603050405020304" pitchFamily="18" charset="0"/>
              </a:rPr>
              <a:t> Combining and reconciling data from multiple sources.</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Visualization and Interpretation</a:t>
            </a:r>
            <a:r>
              <a:rPr lang="en-US" sz="1600" b="0" i="0" dirty="0">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Communicating insights effectively through data visualization and interpretation is crucial for decision-making. However, presenting complex e-commerce data in a clear and understandable manner can be challenging, requiring expertise in data visualization tools and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756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DCAE-3708-7926-13C5-037DEF824C6D}"/>
              </a:ext>
            </a:extLst>
          </p:cNvPr>
          <p:cNvSpPr>
            <a:spLocks noGrp="1"/>
          </p:cNvSpPr>
          <p:nvPr>
            <p:ph type="title"/>
          </p:nvPr>
        </p:nvSpPr>
        <p:spPr>
          <a:xfrm>
            <a:off x="1587710" y="267128"/>
            <a:ext cx="9486690" cy="976045"/>
          </a:xfrm>
        </p:spPr>
        <p:txBody>
          <a:bodyPr>
            <a:normAutofit/>
          </a:bodyPr>
          <a:lstStyle/>
          <a:p>
            <a:r>
              <a:rPr lang="en-IN" dirty="0">
                <a:latin typeface="Engravers MT" panose="02090707080505020304" pitchFamily="18" charset="0"/>
              </a:rPr>
              <a:t>Recommendations</a:t>
            </a:r>
          </a:p>
        </p:txBody>
      </p:sp>
      <p:sp>
        <p:nvSpPr>
          <p:cNvPr id="3" name="Content Placeholder 2">
            <a:extLst>
              <a:ext uri="{FF2B5EF4-FFF2-40B4-BE49-F238E27FC236}">
                <a16:creationId xmlns:a16="http://schemas.microsoft.com/office/drawing/2014/main" id="{639ECF90-5CEF-4673-46FE-B97A396F39FF}"/>
              </a:ext>
            </a:extLst>
          </p:cNvPr>
          <p:cNvSpPr>
            <a:spLocks noGrp="1"/>
          </p:cNvSpPr>
          <p:nvPr>
            <p:ph idx="1"/>
          </p:nvPr>
        </p:nvSpPr>
        <p:spPr>
          <a:xfrm>
            <a:off x="1587710" y="1500027"/>
            <a:ext cx="9486690" cy="4524689"/>
          </a:xfrm>
        </p:spPr>
        <p:txBody>
          <a:bodyPr/>
          <a:lstStyle/>
          <a:p>
            <a:pPr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To increase sales give more discount for customers who payment through credit card</a:t>
            </a:r>
          </a:p>
          <a:p>
            <a:pPr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 have focus to reduce the delivery days to get good review score</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Based on the analysis, provide recommendations to optimize shipping processes, improve customer satisfaction, and potentially enhance review scores. This might include streamlining logistics, improving communication with customers, or offering expedited shipping options.</a:t>
            </a:r>
            <a:endParaRPr lang="en-IN" sz="2400" dirty="0">
              <a:latin typeface="Times New Roman" panose="02020603050405020304" pitchFamily="18" charset="0"/>
              <a:cs typeface="Times New Roman" panose="02020603050405020304" pitchFamily="18" charset="0"/>
            </a:endParaRPr>
          </a:p>
          <a:p>
            <a:pPr algn="just"/>
            <a:endParaRPr lang="en-IN" dirty="0"/>
          </a:p>
          <a:p>
            <a:endParaRPr lang="en-IN" dirty="0"/>
          </a:p>
        </p:txBody>
      </p:sp>
    </p:spTree>
    <p:extLst>
      <p:ext uri="{BB962C8B-B14F-4D97-AF65-F5344CB8AC3E}">
        <p14:creationId xmlns:p14="http://schemas.microsoft.com/office/powerpoint/2010/main" val="161849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93D6-36D9-42D6-95F9-FA6A8F4BACAF}"/>
              </a:ext>
            </a:extLst>
          </p:cNvPr>
          <p:cNvSpPr>
            <a:spLocks noGrp="1"/>
          </p:cNvSpPr>
          <p:nvPr>
            <p:ph type="title"/>
          </p:nvPr>
        </p:nvSpPr>
        <p:spPr>
          <a:xfrm>
            <a:off x="1503680" y="455363"/>
            <a:ext cx="9100610" cy="824797"/>
          </a:xfrm>
        </p:spPr>
        <p:txBody>
          <a:bodyPr>
            <a:normAutofit/>
          </a:bodyPr>
          <a:lstStyle/>
          <a:p>
            <a:r>
              <a:rPr lang="en-IN" dirty="0">
                <a:latin typeface="Engravers MT" panose="02090707080505020304" pitchFamily="18" charset="0"/>
              </a:rPr>
              <a:t>Conclusion</a:t>
            </a:r>
          </a:p>
        </p:txBody>
      </p:sp>
      <p:sp>
        <p:nvSpPr>
          <p:cNvPr id="3" name="Content Placeholder 2">
            <a:extLst>
              <a:ext uri="{FF2B5EF4-FFF2-40B4-BE49-F238E27FC236}">
                <a16:creationId xmlns:a16="http://schemas.microsoft.com/office/drawing/2014/main" id="{3D54D03C-B066-DF71-AF31-4550FA315E05}"/>
              </a:ext>
            </a:extLst>
          </p:cNvPr>
          <p:cNvSpPr>
            <a:spLocks noGrp="1"/>
          </p:cNvSpPr>
          <p:nvPr>
            <p:ph idx="1"/>
          </p:nvPr>
        </p:nvSpPr>
        <p:spPr>
          <a:xfrm>
            <a:off x="1587710" y="1127760"/>
            <a:ext cx="9486690" cy="4958408"/>
          </a:xfrm>
        </p:spPr>
        <p:txBody>
          <a:bodyPr/>
          <a:lstStyle/>
          <a:p>
            <a:endParaRPr lang="en-US" sz="2400" dirty="0">
              <a:solidFill>
                <a:schemeClr val="tx1"/>
              </a:solidFill>
              <a:latin typeface="+mj-lt"/>
            </a:endParaRPr>
          </a:p>
          <a:p>
            <a:pPr algn="l">
              <a:buFont typeface="Arial" panose="020B0604020202020204" pitchFamily="34" charset="0"/>
              <a:buChar char="•"/>
            </a:pPr>
            <a:r>
              <a:rPr lang="en-US" sz="2400" dirty="0">
                <a:solidFill>
                  <a:srgbClr val="E3E3E3"/>
                </a:solidFill>
                <a:latin typeface="Times New Roman" panose="02020603050405020304" pitchFamily="18" charset="0"/>
                <a:cs typeface="Times New Roman" panose="02020603050405020304" pitchFamily="18" charset="0"/>
              </a:rPr>
              <a:t>In this conclusion</a:t>
            </a:r>
            <a:r>
              <a:rPr lang="en-US" sz="2400" i="0" dirty="0">
                <a:solidFill>
                  <a:srgbClr val="E3E3E3"/>
                </a:solidFill>
                <a:effectLst/>
                <a:latin typeface="Times New Roman" panose="02020603050405020304" pitchFamily="18" charset="0"/>
                <a:cs typeface="Times New Roman" panose="02020603050405020304" pitchFamily="18" charset="0"/>
              </a:rPr>
              <a:t> we identified several key factors influencing customer conversion rates on our e-commerce platform. By implementing the recommended actions, this</a:t>
            </a:r>
            <a:r>
              <a:rPr lang="en-US" sz="2400" dirty="0">
                <a:solidFill>
                  <a:schemeClr val="tx1"/>
                </a:solidFill>
                <a:latin typeface="Times New Roman" panose="02020603050405020304" pitchFamily="18" charset="0"/>
                <a:cs typeface="Times New Roman" panose="02020603050405020304" pitchFamily="18" charset="0"/>
              </a:rPr>
              <a:t> analysis provided valuable insights, it's important to recognize limitations such as missing data, format and  quality. </a:t>
            </a:r>
            <a:endParaRPr lang="en-US" sz="2400" i="0" dirty="0">
              <a:solidFill>
                <a:srgbClr val="E3E3E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E3E3E3"/>
                </a:solidFill>
                <a:effectLst/>
                <a:latin typeface="Times New Roman" panose="02020603050405020304" pitchFamily="18" charset="0"/>
                <a:cs typeface="Times New Roman" panose="02020603050405020304" pitchFamily="18" charset="0"/>
              </a:rPr>
              <a:t>While our analysis revealed positive trends in customer engagement, further research is needed to explore the impact of personalized product recommendations on long-term customer loyalty.</a:t>
            </a:r>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350798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7">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FCD5EA-CFB8-9208-D900-C8D52407C19E}"/>
              </a:ext>
            </a:extLst>
          </p:cNvPr>
          <p:cNvSpPr>
            <a:spLocks noGrp="1"/>
          </p:cNvSpPr>
          <p:nvPr>
            <p:ph type="title"/>
          </p:nvPr>
        </p:nvSpPr>
        <p:spPr>
          <a:xfrm>
            <a:off x="2770698" y="1544319"/>
            <a:ext cx="4763958" cy="3153093"/>
          </a:xfrm>
        </p:spPr>
        <p:txBody>
          <a:bodyPr vert="horz" lIns="91440" tIns="45720" rIns="91440" bIns="45720" rtlCol="0" anchor="t">
            <a:normAutofit/>
          </a:bodyPr>
          <a:lstStyle/>
          <a:p>
            <a:pPr algn="ctr"/>
            <a:r>
              <a:rPr lang="en-US" sz="7200" dirty="0">
                <a:latin typeface="Algerian" panose="04020705040A02060702" pitchFamily="82" charset="0"/>
              </a:rPr>
              <a:t>THANK YOU</a:t>
            </a:r>
          </a:p>
        </p:txBody>
      </p:sp>
      <p:pic>
        <p:nvPicPr>
          <p:cNvPr id="7" name="Graphic 6" descr="Smiling Face with No Fill">
            <a:extLst>
              <a:ext uri="{FF2B5EF4-FFF2-40B4-BE49-F238E27FC236}">
                <a16:creationId xmlns:a16="http://schemas.microsoft.com/office/drawing/2014/main" id="{C8A4865E-4CEF-18C9-7FAE-F94D73689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7" y="1704805"/>
            <a:ext cx="3895343" cy="3895343"/>
          </a:xfrm>
          <a:prstGeom prst="rect">
            <a:avLst/>
          </a:prstGeom>
        </p:spPr>
      </p:pic>
    </p:spTree>
    <p:extLst>
      <p:ext uri="{BB962C8B-B14F-4D97-AF65-F5344CB8AC3E}">
        <p14:creationId xmlns:p14="http://schemas.microsoft.com/office/powerpoint/2010/main" val="46724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9413-3237-1CD4-30A7-88D48EEECECB}"/>
              </a:ext>
            </a:extLst>
          </p:cNvPr>
          <p:cNvSpPr>
            <a:spLocks noGrp="1"/>
          </p:cNvSpPr>
          <p:nvPr>
            <p:ph type="title"/>
          </p:nvPr>
        </p:nvSpPr>
        <p:spPr>
          <a:xfrm>
            <a:off x="1362973" y="463988"/>
            <a:ext cx="4596412" cy="1048973"/>
          </a:xfrm>
        </p:spPr>
        <p:txBody>
          <a:bodyPr>
            <a:normAutofit/>
          </a:bodyPr>
          <a:lstStyle/>
          <a:p>
            <a:pPr algn="ctr"/>
            <a:r>
              <a:rPr lang="en-IN" sz="4800" dirty="0">
                <a:latin typeface="Engravers MT" panose="02090707080505020304" pitchFamily="18" charset="0"/>
              </a:rPr>
              <a:t>Content</a:t>
            </a:r>
          </a:p>
        </p:txBody>
      </p:sp>
      <p:sp>
        <p:nvSpPr>
          <p:cNvPr id="3" name="Content Placeholder 2">
            <a:extLst>
              <a:ext uri="{FF2B5EF4-FFF2-40B4-BE49-F238E27FC236}">
                <a16:creationId xmlns:a16="http://schemas.microsoft.com/office/drawing/2014/main" id="{8470D6F6-9740-3CFB-CB59-D0B0CEE5BEE6}"/>
              </a:ext>
            </a:extLst>
          </p:cNvPr>
          <p:cNvSpPr>
            <a:spLocks noGrp="1"/>
          </p:cNvSpPr>
          <p:nvPr>
            <p:ph idx="1"/>
          </p:nvPr>
        </p:nvSpPr>
        <p:spPr>
          <a:xfrm>
            <a:off x="1587710" y="1720645"/>
            <a:ext cx="9486690" cy="4365523"/>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Data Process</a:t>
            </a:r>
          </a:p>
          <a:p>
            <a:r>
              <a:rPr lang="en-IN" sz="2400" dirty="0">
                <a:latin typeface="Times New Roman" panose="02020603050405020304" pitchFamily="18" charset="0"/>
                <a:cs typeface="Times New Roman" panose="02020603050405020304" pitchFamily="18" charset="0"/>
              </a:rPr>
              <a:t>KPI Slide with visuals </a:t>
            </a:r>
          </a:p>
          <a:p>
            <a:r>
              <a:rPr lang="en-IN" sz="2400" dirty="0">
                <a:latin typeface="Times New Roman" panose="02020603050405020304" pitchFamily="18" charset="0"/>
                <a:cs typeface="Times New Roman" panose="02020603050405020304" pitchFamily="18" charset="0"/>
              </a:rPr>
              <a:t>Challenges</a:t>
            </a:r>
          </a:p>
          <a:p>
            <a:r>
              <a:rPr lang="en-IN" sz="2400" dirty="0">
                <a:latin typeface="Times New Roman" panose="02020603050405020304" pitchFamily="18" charset="0"/>
                <a:cs typeface="Times New Roman" panose="02020603050405020304" pitchFamily="18" charset="0"/>
              </a:rPr>
              <a:t>Recommendation</a:t>
            </a:r>
          </a:p>
          <a:p>
            <a:r>
              <a:rPr lang="en-IN" sz="2400"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69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057B-AB90-CE6F-A9A7-6D4513F8D41D}"/>
              </a:ext>
            </a:extLst>
          </p:cNvPr>
          <p:cNvSpPr>
            <a:spLocks noGrp="1"/>
          </p:cNvSpPr>
          <p:nvPr>
            <p:ph type="title"/>
          </p:nvPr>
        </p:nvSpPr>
        <p:spPr>
          <a:xfrm>
            <a:off x="1069675" y="507122"/>
            <a:ext cx="7822242" cy="695012"/>
          </a:xfrm>
        </p:spPr>
        <p:txBody>
          <a:bodyPr>
            <a:normAutofit fontScale="90000"/>
          </a:bodyPr>
          <a:lstStyle/>
          <a:p>
            <a:pPr algn="ctr"/>
            <a:r>
              <a:rPr lang="en-IN" sz="5300" dirty="0">
                <a:latin typeface="Engravers MT" panose="020907070805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FCCD32B9-58FF-E1E3-CB05-BB948413046D}"/>
              </a:ext>
            </a:extLst>
          </p:cNvPr>
          <p:cNvSpPr>
            <a:spLocks noGrp="1"/>
          </p:cNvSpPr>
          <p:nvPr>
            <p:ph idx="1"/>
          </p:nvPr>
        </p:nvSpPr>
        <p:spPr>
          <a:xfrm>
            <a:off x="1553204" y="1723614"/>
            <a:ext cx="9486690" cy="4552336"/>
          </a:xfrm>
        </p:spPr>
        <p:txBody>
          <a:bodyPr>
            <a:noAutofit/>
          </a:bodyPr>
          <a:lstStyle/>
          <a:p>
            <a:pPr algn="just"/>
            <a:r>
              <a:rPr lang="en-US" sz="2400" b="0" i="0" dirty="0" err="1">
                <a:effectLst/>
                <a:latin typeface="Times New Roman" panose="02020603050405020304" pitchFamily="18" charset="0"/>
                <a:cs typeface="Times New Roman" panose="02020603050405020304" pitchFamily="18" charset="0"/>
              </a:rPr>
              <a:t>Olist</a:t>
            </a:r>
            <a:r>
              <a:rPr lang="en-US" sz="2400" b="0" i="0" dirty="0">
                <a:effectLst/>
                <a:latin typeface="Times New Roman" panose="02020603050405020304" pitchFamily="18" charset="0"/>
                <a:cs typeface="Times New Roman" panose="02020603050405020304" pitchFamily="18" charset="0"/>
              </a:rPr>
              <a:t> is a Brazilian e-commerce platform that connects small and medium-sized businesses to larger marketplaces, enabling them to reach a broader customer base and expand their sales opportunities. As an intermediary platform, </a:t>
            </a:r>
            <a:r>
              <a:rPr lang="en-US" sz="2400" b="0" i="0" dirty="0" err="1">
                <a:effectLst/>
                <a:latin typeface="Times New Roman" panose="02020603050405020304" pitchFamily="18" charset="0"/>
                <a:cs typeface="Times New Roman" panose="02020603050405020304" pitchFamily="18" charset="0"/>
              </a:rPr>
              <a:t>Olist</a:t>
            </a:r>
            <a:r>
              <a:rPr lang="en-US" sz="2400" b="0" i="0" dirty="0">
                <a:effectLst/>
                <a:latin typeface="Times New Roman" panose="02020603050405020304" pitchFamily="18" charset="0"/>
                <a:cs typeface="Times New Roman" panose="02020603050405020304" pitchFamily="18" charset="0"/>
              </a:rPr>
              <a:t> provides a range of services including product listing, order management, logistics, and customer service support.</a:t>
            </a:r>
          </a:p>
          <a:p>
            <a:pPr algn="just"/>
            <a:r>
              <a:rPr lang="en-US" sz="2400" b="0" i="0" dirty="0">
                <a:effectLst/>
                <a:latin typeface="Times New Roman" panose="02020603050405020304" pitchFamily="18" charset="0"/>
                <a:cs typeface="Times New Roman" panose="02020603050405020304" pitchFamily="18" charset="0"/>
              </a:rPr>
              <a:t>Overall, conducting a thorough analysis of </a:t>
            </a:r>
            <a:r>
              <a:rPr lang="en-US" sz="2400" b="0" i="0" dirty="0" err="1">
                <a:effectLst/>
                <a:latin typeface="Times New Roman" panose="02020603050405020304" pitchFamily="18" charset="0"/>
                <a:cs typeface="Times New Roman" panose="02020603050405020304" pitchFamily="18" charset="0"/>
              </a:rPr>
              <a:t>Olist</a:t>
            </a:r>
            <a:r>
              <a:rPr lang="en-US" sz="2400" b="0" i="0" dirty="0">
                <a:effectLst/>
                <a:latin typeface="Times New Roman" panose="02020603050405020304" pitchFamily="18" charset="0"/>
                <a:cs typeface="Times New Roman" panose="02020603050405020304" pitchFamily="18" charset="0"/>
              </a:rPr>
              <a:t> store performance important KPI and essential for identifying strengths, weaknesses, and opportunities for growth. By leveraging data-driven insights, merchants can make informed decisions to optimize their </a:t>
            </a:r>
            <a:r>
              <a:rPr lang="en-US" sz="2400" b="0" i="0" dirty="0" err="1">
                <a:effectLst/>
                <a:latin typeface="Times New Roman" panose="02020603050405020304" pitchFamily="18" charset="0"/>
                <a:cs typeface="Times New Roman" panose="02020603050405020304" pitchFamily="18" charset="0"/>
              </a:rPr>
              <a:t>Olist</a:t>
            </a:r>
            <a:r>
              <a:rPr lang="en-US" sz="2400" b="0" i="0" dirty="0">
                <a:effectLst/>
                <a:latin typeface="Times New Roman" panose="02020603050405020304" pitchFamily="18" charset="0"/>
                <a:cs typeface="Times New Roman" panose="02020603050405020304" pitchFamily="18" charset="0"/>
              </a:rPr>
              <a:t> store strategy and maximize sales potential.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02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66AC-75B0-4947-BFD7-95ADB5D3DE61}"/>
              </a:ext>
            </a:extLst>
          </p:cNvPr>
          <p:cNvSpPr>
            <a:spLocks noGrp="1"/>
          </p:cNvSpPr>
          <p:nvPr>
            <p:ph type="title"/>
          </p:nvPr>
        </p:nvSpPr>
        <p:spPr>
          <a:xfrm>
            <a:off x="1587710" y="455362"/>
            <a:ext cx="9898798" cy="1550419"/>
          </a:xfrm>
        </p:spPr>
        <p:txBody>
          <a:bodyPr>
            <a:noAutofit/>
          </a:bodyPr>
          <a:lstStyle/>
          <a:p>
            <a:r>
              <a:rPr lang="en-IN" dirty="0">
                <a:latin typeface="Engravers MT" panose="02090707080505020304" pitchFamily="18" charset="0"/>
              </a:rPr>
              <a:t>OBJECTIVE</a:t>
            </a:r>
            <a:endParaRPr lang="en-US" dirty="0"/>
          </a:p>
        </p:txBody>
      </p:sp>
      <p:sp>
        <p:nvSpPr>
          <p:cNvPr id="3" name="TextBox 2">
            <a:extLst>
              <a:ext uri="{FF2B5EF4-FFF2-40B4-BE49-F238E27FC236}">
                <a16:creationId xmlns:a16="http://schemas.microsoft.com/office/drawing/2014/main" id="{BD9BC458-3BAC-42B0-AC4A-345526774CB1}"/>
              </a:ext>
            </a:extLst>
          </p:cNvPr>
          <p:cNvSpPr txBox="1"/>
          <p:nvPr/>
        </p:nvSpPr>
        <p:spPr>
          <a:xfrm>
            <a:off x="1387011" y="1695236"/>
            <a:ext cx="10007029" cy="3785652"/>
          </a:xfrm>
          <a:prstGeom prst="rect">
            <a:avLst/>
          </a:prstGeom>
          <a:noFill/>
        </p:spPr>
        <p:txBody>
          <a:bodyPr wrap="square" rtlCol="0">
            <a:spAutoFit/>
          </a:bodyPr>
          <a:lstStyle/>
          <a:p>
            <a:pPr marL="0" indent="0" algn="just">
              <a:buNone/>
            </a:pPr>
            <a:r>
              <a:rPr lang="en-IN" sz="2400" dirty="0">
                <a:latin typeface="Times New Roman" panose="02020603050405020304" pitchFamily="18" charset="0"/>
                <a:cs typeface="Times New Roman" panose="02020603050405020304" pitchFamily="18" charset="0"/>
              </a:rPr>
              <a:t>Objective of this project is to study the dataset to gain insights within the e-commerce platform. Specifically ,this aims to achieve the following objective : Weekday vs Weekend Payment Statistics, Orders with Review score 5 and Credit Card Payment, Average days to delivered for Pet Shop, Average Price and Payment Value for Sao Paulo City,  Relationship between Review Score and Shipping Days. By achieving these objectives,  the project aims to provide valuable insights, for contributing to this platform’s overall efficiency and profitability.</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0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7814-89F9-F57E-EAFB-27C2F124517C}"/>
              </a:ext>
            </a:extLst>
          </p:cNvPr>
          <p:cNvSpPr>
            <a:spLocks noGrp="1"/>
          </p:cNvSpPr>
          <p:nvPr>
            <p:ph type="title"/>
          </p:nvPr>
        </p:nvSpPr>
        <p:spPr>
          <a:xfrm>
            <a:off x="0" y="355500"/>
            <a:ext cx="9486690" cy="832664"/>
          </a:xfrm>
        </p:spPr>
        <p:txBody>
          <a:bodyPr>
            <a:normAutofit/>
          </a:bodyPr>
          <a:lstStyle/>
          <a:p>
            <a:pPr algn="ctr"/>
            <a:r>
              <a:rPr lang="en-IN" sz="4800" dirty="0">
                <a:latin typeface="Engravers MT" panose="02090707080505020304" pitchFamily="18" charset="0"/>
              </a:rPr>
              <a:t>Data Process</a:t>
            </a:r>
          </a:p>
        </p:txBody>
      </p:sp>
      <p:sp>
        <p:nvSpPr>
          <p:cNvPr id="3" name="Content Placeholder 2">
            <a:extLst>
              <a:ext uri="{FF2B5EF4-FFF2-40B4-BE49-F238E27FC236}">
                <a16:creationId xmlns:a16="http://schemas.microsoft.com/office/drawing/2014/main" id="{6EE0940E-D0A8-27D3-61AF-CE81BA899438}"/>
              </a:ext>
            </a:extLst>
          </p:cNvPr>
          <p:cNvSpPr>
            <a:spLocks noGrp="1"/>
          </p:cNvSpPr>
          <p:nvPr>
            <p:ph idx="1"/>
          </p:nvPr>
        </p:nvSpPr>
        <p:spPr>
          <a:xfrm>
            <a:off x="1613589" y="1630114"/>
            <a:ext cx="9486690" cy="4611329"/>
          </a:xfrm>
        </p:spPr>
        <p:txBody>
          <a:bodyPr/>
          <a:lstStyle/>
          <a:p>
            <a:pPr marL="0" indent="0" algn="l">
              <a:buNone/>
            </a:pPr>
            <a:r>
              <a:rPr lang="en-US" sz="2400" b="0" i="0" dirty="0">
                <a:effectLst/>
                <a:latin typeface="Times New Roman" panose="02020603050405020304" pitchFamily="18" charset="0"/>
                <a:cs typeface="Times New Roman" panose="02020603050405020304" pitchFamily="18" charset="0"/>
              </a:rPr>
              <a:t>Data Collection and Cleaning</a:t>
            </a:r>
          </a:p>
          <a:p>
            <a:pPr lvl="1"/>
            <a:r>
              <a:rPr lang="en-US" sz="2400" dirty="0">
                <a:latin typeface="Times New Roman" panose="02020603050405020304" pitchFamily="18" charset="0"/>
                <a:cs typeface="Times New Roman" panose="02020603050405020304" pitchFamily="18" charset="0"/>
              </a:rPr>
              <a:t>Gather the data from source and identify the data accuracy, integrity </a:t>
            </a:r>
            <a:endParaRPr lang="en-US" sz="2400" b="0" i="0" dirty="0">
              <a:effectLst/>
              <a:latin typeface="Times New Roman" panose="02020603050405020304" pitchFamily="18" charset="0"/>
              <a:cs typeface="Times New Roman" panose="02020603050405020304" pitchFamily="18" charset="0"/>
            </a:endParaRPr>
          </a:p>
          <a:p>
            <a:pPr marL="0" indent="0" algn="l">
              <a:buNone/>
            </a:pPr>
            <a:r>
              <a:rPr lang="en-US" sz="2400" b="0" i="0" dirty="0">
                <a:effectLst/>
                <a:latin typeface="Times New Roman" panose="02020603050405020304" pitchFamily="18" charset="0"/>
                <a:cs typeface="Times New Roman" panose="02020603050405020304" pitchFamily="18" charset="0"/>
              </a:rPr>
              <a:t>Data Integration:</a:t>
            </a:r>
          </a:p>
          <a:p>
            <a:pPr lvl="1"/>
            <a:r>
              <a:rPr lang="en-US" sz="2400" b="0" i="0" dirty="0">
                <a:effectLst/>
                <a:latin typeface="Times New Roman" panose="02020603050405020304" pitchFamily="18" charset="0"/>
                <a:cs typeface="Times New Roman" panose="02020603050405020304" pitchFamily="18" charset="0"/>
              </a:rPr>
              <a:t>Merge data from multiple sources to create a unified dataset for analysis. This may involve matching records based on common identifiers.</a:t>
            </a:r>
          </a:p>
          <a:p>
            <a:pPr marL="0" indent="0" algn="l">
              <a:buNone/>
            </a:pPr>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Exploratory Data Analysis (EDA):</a:t>
            </a:r>
          </a:p>
          <a:p>
            <a:pPr lvl="1"/>
            <a:r>
              <a:rPr lang="en-US" sz="2400" b="0" i="0" dirty="0">
                <a:solidFill>
                  <a:schemeClr val="tx1">
                    <a:lumMod val="95000"/>
                  </a:schemeClr>
                </a:solidFill>
                <a:effectLst/>
                <a:latin typeface="Times New Roman" panose="02020603050405020304" pitchFamily="18" charset="0"/>
                <a:cs typeface="Times New Roman" panose="02020603050405020304" pitchFamily="18" charset="0"/>
              </a:rPr>
              <a:t>Visualize data using charts, graphs, and dashboards to explore patterns, correlations, and outliers.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8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2107-2B1B-F699-31BE-67DD15E3BE8C}"/>
              </a:ext>
            </a:extLst>
          </p:cNvPr>
          <p:cNvSpPr>
            <a:spLocks noGrp="1"/>
          </p:cNvSpPr>
          <p:nvPr>
            <p:ph type="title"/>
          </p:nvPr>
        </p:nvSpPr>
        <p:spPr>
          <a:xfrm>
            <a:off x="1587710" y="1"/>
            <a:ext cx="9486690" cy="521110"/>
          </a:xfrm>
        </p:spPr>
        <p:txBody>
          <a:bodyPr>
            <a:noAutofit/>
          </a:bodyPr>
          <a:lstStyle/>
          <a:p>
            <a:pPr algn="ctr"/>
            <a:r>
              <a:rPr lang="en-IN" sz="3200" dirty="0">
                <a:latin typeface="Engravers MT" panose="02090707080505020304" pitchFamily="18" charset="0"/>
              </a:rPr>
              <a:t>KPI’S WITH VISUALS</a:t>
            </a:r>
            <a:br>
              <a:rPr lang="en-IN" sz="3200" dirty="0">
                <a:latin typeface="Engravers MT" panose="02090707080505020304" pitchFamily="18" charset="0"/>
              </a:rPr>
            </a:br>
            <a:endParaRPr lang="en-IN" sz="3200" dirty="0">
              <a:latin typeface="Engravers MT" panose="02090707080505020304" pitchFamily="18" charset="0"/>
            </a:endParaRPr>
          </a:p>
        </p:txBody>
      </p:sp>
      <p:pic>
        <p:nvPicPr>
          <p:cNvPr id="5" name="Content Placeholder 4" descr="A pie chart with numbers and a few different colored parts&#10;&#10;Description automatically generated with medium confidence">
            <a:extLst>
              <a:ext uri="{FF2B5EF4-FFF2-40B4-BE49-F238E27FC236}">
                <a16:creationId xmlns:a16="http://schemas.microsoft.com/office/drawing/2014/main" id="{0A26959E-7288-C817-3505-2EDA7F4A2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398" y="3070941"/>
            <a:ext cx="2497395" cy="1868129"/>
          </a:xfrm>
        </p:spPr>
      </p:pic>
      <p:sp>
        <p:nvSpPr>
          <p:cNvPr id="3" name="TextBox 2">
            <a:extLst>
              <a:ext uri="{FF2B5EF4-FFF2-40B4-BE49-F238E27FC236}">
                <a16:creationId xmlns:a16="http://schemas.microsoft.com/office/drawing/2014/main" id="{47617DAB-FD4E-DFD1-747D-E8672D79DAA4}"/>
              </a:ext>
            </a:extLst>
          </p:cNvPr>
          <p:cNvSpPr txBox="1"/>
          <p:nvPr/>
        </p:nvSpPr>
        <p:spPr>
          <a:xfrm>
            <a:off x="1211334" y="1532057"/>
            <a:ext cx="5673214" cy="3077766"/>
          </a:xfrm>
          <a:prstGeom prst="rect">
            <a:avLst/>
          </a:prstGeom>
          <a:noFill/>
        </p:spPr>
        <p:txBody>
          <a:bodyPr wrap="square" rtlCol="0">
            <a:spAutoFit/>
          </a:bodyPr>
          <a:lstStyle/>
          <a:p>
            <a:r>
              <a:rPr lang="en-US" sz="2500" b="1" i="0" dirty="0">
                <a:effectLst/>
                <a:latin typeface="Times New Roman" panose="02020603050405020304" pitchFamily="18" charset="0"/>
                <a:cs typeface="Times New Roman" panose="02020603050405020304" pitchFamily="18" charset="0"/>
              </a:rPr>
              <a:t>KPI 1:-Weekday vs weekend payment statistics</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KPI</a:t>
            </a:r>
            <a:r>
              <a:rPr lang="en-US" sz="2400" b="0" i="0" dirty="0">
                <a:effectLst/>
                <a:latin typeface="Times New Roman" panose="02020603050405020304" pitchFamily="18" charset="0"/>
                <a:cs typeface="Times New Roman" panose="02020603050405020304" pitchFamily="18" charset="0"/>
              </a:rPr>
              <a:t> clearly illustrates the proportion of payments made on weekdays versus weekends, with the majority of payments occurring during weekdays (77%) and a smaller portion during weekends (23%)</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9CF935-771C-7677-C3EE-BAAC8AD5DBFB}"/>
              </a:ext>
            </a:extLst>
          </p:cNvPr>
          <p:cNvPicPr>
            <a:picLocks noChangeAspect="1"/>
          </p:cNvPicPr>
          <p:nvPr/>
        </p:nvPicPr>
        <p:blipFill>
          <a:blip r:embed="rId3"/>
          <a:stretch>
            <a:fillRect/>
          </a:stretch>
        </p:blipFill>
        <p:spPr>
          <a:xfrm>
            <a:off x="7010397" y="1416976"/>
            <a:ext cx="2497395" cy="1653965"/>
          </a:xfrm>
          <a:prstGeom prst="rect">
            <a:avLst/>
          </a:prstGeom>
        </p:spPr>
      </p:pic>
      <p:pic>
        <p:nvPicPr>
          <p:cNvPr id="8" name="Picture 7">
            <a:extLst>
              <a:ext uri="{FF2B5EF4-FFF2-40B4-BE49-F238E27FC236}">
                <a16:creationId xmlns:a16="http://schemas.microsoft.com/office/drawing/2014/main" id="{85439A69-1602-6E6B-7C15-E6B366D80C09}"/>
              </a:ext>
            </a:extLst>
          </p:cNvPr>
          <p:cNvPicPr>
            <a:picLocks noChangeAspect="1"/>
          </p:cNvPicPr>
          <p:nvPr/>
        </p:nvPicPr>
        <p:blipFill>
          <a:blip r:embed="rId4"/>
          <a:stretch>
            <a:fillRect/>
          </a:stretch>
        </p:blipFill>
        <p:spPr>
          <a:xfrm>
            <a:off x="9507792" y="1416975"/>
            <a:ext cx="2576052" cy="1653965"/>
          </a:xfrm>
          <a:prstGeom prst="rect">
            <a:avLst/>
          </a:prstGeom>
        </p:spPr>
      </p:pic>
      <p:pic>
        <p:nvPicPr>
          <p:cNvPr id="7" name="Picture 6">
            <a:extLst>
              <a:ext uri="{FF2B5EF4-FFF2-40B4-BE49-F238E27FC236}">
                <a16:creationId xmlns:a16="http://schemas.microsoft.com/office/drawing/2014/main" id="{870F6A8E-7F23-48D4-B63A-1A77F7C5ABB1}"/>
              </a:ext>
            </a:extLst>
          </p:cNvPr>
          <p:cNvPicPr>
            <a:picLocks noChangeAspect="1"/>
          </p:cNvPicPr>
          <p:nvPr/>
        </p:nvPicPr>
        <p:blipFill rotWithShape="1">
          <a:blip r:embed="rId5">
            <a:extLst>
              <a:ext uri="{28A0092B-C50C-407E-A947-70E740481C1C}">
                <a14:useLocalDpi xmlns:a14="http://schemas.microsoft.com/office/drawing/2010/main" val="0"/>
              </a:ext>
            </a:extLst>
          </a:blip>
          <a:srcRect l="31433" t="32623" r="47921" b="41142"/>
          <a:stretch/>
        </p:blipFill>
        <p:spPr>
          <a:xfrm>
            <a:off x="9537233" y="3070940"/>
            <a:ext cx="2517169" cy="1942849"/>
          </a:xfrm>
          <a:prstGeom prst="rect">
            <a:avLst/>
          </a:prstGeom>
        </p:spPr>
      </p:pic>
    </p:spTree>
    <p:extLst>
      <p:ext uri="{BB962C8B-B14F-4D97-AF65-F5344CB8AC3E}">
        <p14:creationId xmlns:p14="http://schemas.microsoft.com/office/powerpoint/2010/main" val="251098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F1D0-B4DA-075D-C049-21F8BAC5264B}"/>
              </a:ext>
            </a:extLst>
          </p:cNvPr>
          <p:cNvSpPr>
            <a:spLocks noGrp="1"/>
          </p:cNvSpPr>
          <p:nvPr>
            <p:ph type="title"/>
          </p:nvPr>
        </p:nvSpPr>
        <p:spPr>
          <a:xfrm>
            <a:off x="1587710" y="1"/>
            <a:ext cx="9486690" cy="462116"/>
          </a:xfrm>
        </p:spPr>
        <p:txBody>
          <a:bodyPr>
            <a:normAutofit fontScale="90000"/>
          </a:bodyPr>
          <a:lstStyle/>
          <a:p>
            <a:br>
              <a:rPr lang="en-IN" dirty="0"/>
            </a:br>
            <a:endParaRPr lang="en-IN" dirty="0"/>
          </a:p>
        </p:txBody>
      </p:sp>
      <p:pic>
        <p:nvPicPr>
          <p:cNvPr id="5" name="Content Placeholder 4" descr="A graph with different colored squares&#10;&#10;Description automatically generated">
            <a:extLst>
              <a:ext uri="{FF2B5EF4-FFF2-40B4-BE49-F238E27FC236}">
                <a16:creationId xmlns:a16="http://schemas.microsoft.com/office/drawing/2014/main" id="{A60055B7-41DC-E2DA-AFDB-EA2BABD9A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6952" y="2907887"/>
            <a:ext cx="2310580" cy="1568245"/>
          </a:xfrm>
        </p:spPr>
      </p:pic>
      <p:sp>
        <p:nvSpPr>
          <p:cNvPr id="3" name="TextBox 2">
            <a:extLst>
              <a:ext uri="{FF2B5EF4-FFF2-40B4-BE49-F238E27FC236}">
                <a16:creationId xmlns:a16="http://schemas.microsoft.com/office/drawing/2014/main" id="{46E11369-1079-BAFB-3AC7-915EBF2D1B20}"/>
              </a:ext>
            </a:extLst>
          </p:cNvPr>
          <p:cNvSpPr txBox="1"/>
          <p:nvPr/>
        </p:nvSpPr>
        <p:spPr>
          <a:xfrm>
            <a:off x="1130710" y="1374198"/>
            <a:ext cx="5889523" cy="2554545"/>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KPI 2:- Orders with a Review score 5 and Credit Card Payment</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This KPI represents a comparison between different payment methods, where the customer gives a review score of 5 as well as payment through credit card is 44,124.</a:t>
            </a:r>
          </a:p>
        </p:txBody>
      </p:sp>
      <p:pic>
        <p:nvPicPr>
          <p:cNvPr id="6" name="Picture 5">
            <a:extLst>
              <a:ext uri="{FF2B5EF4-FFF2-40B4-BE49-F238E27FC236}">
                <a16:creationId xmlns:a16="http://schemas.microsoft.com/office/drawing/2014/main" id="{F5E04D33-F88A-EB0D-416A-6C6535F646E8}"/>
              </a:ext>
            </a:extLst>
          </p:cNvPr>
          <p:cNvPicPr>
            <a:picLocks noChangeAspect="1"/>
          </p:cNvPicPr>
          <p:nvPr/>
        </p:nvPicPr>
        <p:blipFill>
          <a:blip r:embed="rId3"/>
          <a:stretch>
            <a:fillRect/>
          </a:stretch>
        </p:blipFill>
        <p:spPr>
          <a:xfrm>
            <a:off x="9743766" y="1339642"/>
            <a:ext cx="2143433" cy="1475477"/>
          </a:xfrm>
          <a:prstGeom prst="rect">
            <a:avLst/>
          </a:prstGeom>
        </p:spPr>
      </p:pic>
      <p:pic>
        <p:nvPicPr>
          <p:cNvPr id="8" name="Picture 7">
            <a:extLst>
              <a:ext uri="{FF2B5EF4-FFF2-40B4-BE49-F238E27FC236}">
                <a16:creationId xmlns:a16="http://schemas.microsoft.com/office/drawing/2014/main" id="{B917A3C5-186E-2085-9D4E-5C9E6DD0E1EC}"/>
              </a:ext>
            </a:extLst>
          </p:cNvPr>
          <p:cNvPicPr>
            <a:picLocks noChangeAspect="1"/>
          </p:cNvPicPr>
          <p:nvPr/>
        </p:nvPicPr>
        <p:blipFill>
          <a:blip r:embed="rId4"/>
          <a:stretch>
            <a:fillRect/>
          </a:stretch>
        </p:blipFill>
        <p:spPr>
          <a:xfrm>
            <a:off x="7318835" y="1339642"/>
            <a:ext cx="2386814" cy="1568245"/>
          </a:xfrm>
          <a:prstGeom prst="rect">
            <a:avLst/>
          </a:prstGeom>
        </p:spPr>
      </p:pic>
      <p:pic>
        <p:nvPicPr>
          <p:cNvPr id="10" name="Picture 9">
            <a:extLst>
              <a:ext uri="{FF2B5EF4-FFF2-40B4-BE49-F238E27FC236}">
                <a16:creationId xmlns:a16="http://schemas.microsoft.com/office/drawing/2014/main" id="{BD7C5863-91EB-40C5-BC3C-E7DB3DB16A97}"/>
              </a:ext>
            </a:extLst>
          </p:cNvPr>
          <p:cNvPicPr>
            <a:picLocks noChangeAspect="1"/>
          </p:cNvPicPr>
          <p:nvPr/>
        </p:nvPicPr>
        <p:blipFill rotWithShape="1">
          <a:blip r:embed="rId5">
            <a:extLst>
              <a:ext uri="{28A0092B-C50C-407E-A947-70E740481C1C}">
                <a14:useLocalDpi xmlns:a14="http://schemas.microsoft.com/office/drawing/2010/main" val="0"/>
              </a:ext>
            </a:extLst>
          </a:blip>
          <a:srcRect l="31517" t="58876" r="47500" b="15057"/>
          <a:stretch/>
        </p:blipFill>
        <p:spPr>
          <a:xfrm>
            <a:off x="9705649" y="2815119"/>
            <a:ext cx="2386814" cy="1787703"/>
          </a:xfrm>
          <a:prstGeom prst="rect">
            <a:avLst/>
          </a:prstGeom>
        </p:spPr>
      </p:pic>
    </p:spTree>
    <p:extLst>
      <p:ext uri="{BB962C8B-B14F-4D97-AF65-F5344CB8AC3E}">
        <p14:creationId xmlns:p14="http://schemas.microsoft.com/office/powerpoint/2010/main" val="365545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ED38-B592-5773-A754-90A941446E9F}"/>
              </a:ext>
            </a:extLst>
          </p:cNvPr>
          <p:cNvSpPr>
            <a:spLocks noGrp="1"/>
          </p:cNvSpPr>
          <p:nvPr>
            <p:ph idx="1"/>
          </p:nvPr>
        </p:nvSpPr>
        <p:spPr>
          <a:xfrm>
            <a:off x="1228705" y="1808479"/>
            <a:ext cx="6017341" cy="3985535"/>
          </a:xfrm>
        </p:spPr>
        <p:txBody>
          <a:bodyPr/>
          <a:lstStyle/>
          <a:p>
            <a:pPr marL="0" indent="0">
              <a:buNone/>
            </a:pPr>
            <a:r>
              <a:rPr lang="en-IN" sz="2500" b="1" dirty="0">
                <a:latin typeface="Times New Roman" panose="02020603050405020304" pitchFamily="18" charset="0"/>
                <a:cs typeface="Times New Roman" panose="02020603050405020304" pitchFamily="18" charset="0"/>
              </a:rPr>
              <a:t>KPI 3:- Average days to delivered for pet shop </a:t>
            </a:r>
          </a:p>
          <a:p>
            <a:pPr marL="0" indent="0">
              <a:buNone/>
            </a:pPr>
            <a:r>
              <a:rPr lang="en-IN" sz="2400" dirty="0">
                <a:latin typeface="Times New Roman" panose="02020603050405020304" pitchFamily="18" charset="0"/>
                <a:cs typeface="Times New Roman" panose="02020603050405020304" pitchFamily="18" charset="0"/>
              </a:rPr>
              <a:t>As it appears in these </a:t>
            </a:r>
            <a:r>
              <a:rPr lang="en-IN" sz="2400" dirty="0" err="1">
                <a:latin typeface="Times New Roman" panose="02020603050405020304" pitchFamily="18" charset="0"/>
                <a:cs typeface="Times New Roman" panose="02020603050405020304" pitchFamily="18" charset="0"/>
              </a:rPr>
              <a:t>Kpi’s</a:t>
            </a:r>
            <a:r>
              <a:rPr lang="en-IN" sz="2400" dirty="0">
                <a:latin typeface="Times New Roman" panose="02020603050405020304" pitchFamily="18" charset="0"/>
                <a:cs typeface="Times New Roman" panose="02020603050405020304" pitchFamily="18" charset="0"/>
              </a:rPr>
              <a:t> , pet shop takes total average of 11 days for </a:t>
            </a:r>
            <a:r>
              <a:rPr lang="en-IN" sz="2400" dirty="0" err="1">
                <a:latin typeface="Times New Roman" panose="02020603050405020304" pitchFamily="18" charset="0"/>
                <a:cs typeface="Times New Roman" panose="02020603050405020304" pitchFamily="18" charset="0"/>
              </a:rPr>
              <a:t>delivary</a:t>
            </a:r>
            <a:r>
              <a:rPr lang="en-IN" dirty="0"/>
              <a:t>.   </a:t>
            </a:r>
            <a:r>
              <a:rPr lang="en-IN" b="1" dirty="0"/>
              <a:t>                                                                            </a:t>
            </a:r>
          </a:p>
        </p:txBody>
      </p:sp>
      <p:pic>
        <p:nvPicPr>
          <p:cNvPr id="4" name="Content Placeholder 4" descr="A blue rectangular object with white text&#10;&#10;Description automatically generated">
            <a:extLst>
              <a:ext uri="{FF2B5EF4-FFF2-40B4-BE49-F238E27FC236}">
                <a16:creationId xmlns:a16="http://schemas.microsoft.com/office/drawing/2014/main" id="{F4F6E8A9-693D-7AB4-BC35-6B506E1BC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034" y="3283314"/>
            <a:ext cx="2153266" cy="1550419"/>
          </a:xfrm>
          <a:prstGeom prst="rect">
            <a:avLst/>
          </a:prstGeom>
        </p:spPr>
      </p:pic>
      <p:pic>
        <p:nvPicPr>
          <p:cNvPr id="5" name="Picture 4">
            <a:extLst>
              <a:ext uri="{FF2B5EF4-FFF2-40B4-BE49-F238E27FC236}">
                <a16:creationId xmlns:a16="http://schemas.microsoft.com/office/drawing/2014/main" id="{DE8DAB85-B78D-C7F8-A45D-2987F3CB2677}"/>
              </a:ext>
            </a:extLst>
          </p:cNvPr>
          <p:cNvPicPr>
            <a:picLocks noChangeAspect="1"/>
          </p:cNvPicPr>
          <p:nvPr/>
        </p:nvPicPr>
        <p:blipFill>
          <a:blip r:embed="rId3"/>
          <a:stretch>
            <a:fillRect/>
          </a:stretch>
        </p:blipFill>
        <p:spPr>
          <a:xfrm>
            <a:off x="7315035" y="1808479"/>
            <a:ext cx="2153266" cy="1474835"/>
          </a:xfrm>
          <a:prstGeom prst="rect">
            <a:avLst/>
          </a:prstGeom>
        </p:spPr>
      </p:pic>
      <p:pic>
        <p:nvPicPr>
          <p:cNvPr id="6" name="Picture 5">
            <a:extLst>
              <a:ext uri="{FF2B5EF4-FFF2-40B4-BE49-F238E27FC236}">
                <a16:creationId xmlns:a16="http://schemas.microsoft.com/office/drawing/2014/main" id="{F13D2E75-A077-3771-6AB4-03AAD067B461}"/>
              </a:ext>
            </a:extLst>
          </p:cNvPr>
          <p:cNvPicPr>
            <a:picLocks noChangeAspect="1"/>
          </p:cNvPicPr>
          <p:nvPr/>
        </p:nvPicPr>
        <p:blipFill>
          <a:blip r:embed="rId4"/>
          <a:stretch>
            <a:fillRect/>
          </a:stretch>
        </p:blipFill>
        <p:spPr>
          <a:xfrm>
            <a:off x="9468301" y="1808478"/>
            <a:ext cx="1858297" cy="1474835"/>
          </a:xfrm>
          <a:prstGeom prst="rect">
            <a:avLst/>
          </a:prstGeom>
        </p:spPr>
      </p:pic>
      <p:pic>
        <p:nvPicPr>
          <p:cNvPr id="9" name="Picture 8">
            <a:extLst>
              <a:ext uri="{FF2B5EF4-FFF2-40B4-BE49-F238E27FC236}">
                <a16:creationId xmlns:a16="http://schemas.microsoft.com/office/drawing/2014/main" id="{C57D892F-91DA-45F3-8CAA-7B7AD0988F51}"/>
              </a:ext>
            </a:extLst>
          </p:cNvPr>
          <p:cNvPicPr>
            <a:picLocks noChangeAspect="1"/>
          </p:cNvPicPr>
          <p:nvPr/>
        </p:nvPicPr>
        <p:blipFill rotWithShape="1">
          <a:blip r:embed="rId5">
            <a:extLst>
              <a:ext uri="{28A0092B-C50C-407E-A947-70E740481C1C}">
                <a14:useLocalDpi xmlns:a14="http://schemas.microsoft.com/office/drawing/2010/main" val="0"/>
              </a:ext>
            </a:extLst>
          </a:blip>
          <a:srcRect l="11714" t="45393" r="69578" b="40674"/>
          <a:stretch/>
        </p:blipFill>
        <p:spPr>
          <a:xfrm>
            <a:off x="9468301" y="3323498"/>
            <a:ext cx="2018208" cy="1550418"/>
          </a:xfrm>
          <a:prstGeom prst="rect">
            <a:avLst/>
          </a:prstGeom>
        </p:spPr>
      </p:pic>
    </p:spTree>
    <p:extLst>
      <p:ext uri="{BB962C8B-B14F-4D97-AF65-F5344CB8AC3E}">
        <p14:creationId xmlns:p14="http://schemas.microsoft.com/office/powerpoint/2010/main" val="415591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and red rectangles&#10;&#10;Description automatically generated">
            <a:extLst>
              <a:ext uri="{FF2B5EF4-FFF2-40B4-BE49-F238E27FC236}">
                <a16:creationId xmlns:a16="http://schemas.microsoft.com/office/drawing/2014/main" id="{5AF4ECCB-00AA-93E8-4EBB-42220B97B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6542" y="2647335"/>
            <a:ext cx="2487560" cy="1563330"/>
          </a:xfrm>
        </p:spPr>
      </p:pic>
      <p:sp>
        <p:nvSpPr>
          <p:cNvPr id="3" name="TextBox 2">
            <a:extLst>
              <a:ext uri="{FF2B5EF4-FFF2-40B4-BE49-F238E27FC236}">
                <a16:creationId xmlns:a16="http://schemas.microsoft.com/office/drawing/2014/main" id="{615B0B31-AD05-000C-57EA-087385D0B632}"/>
              </a:ext>
            </a:extLst>
          </p:cNvPr>
          <p:cNvSpPr txBox="1"/>
          <p:nvPr/>
        </p:nvSpPr>
        <p:spPr>
          <a:xfrm>
            <a:off x="1406012" y="1509252"/>
            <a:ext cx="5472307" cy="3200876"/>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KPI 4: Average Price and Payment Value for Sao Paulo City</a:t>
            </a:r>
          </a:p>
          <a:p>
            <a:endParaRPr lang="en-IN" sz="22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These KPI shows average price of Sao Paulo city which is $107.53 less than average payment value i. e $135.04.</a:t>
            </a:r>
          </a:p>
          <a:p>
            <a:endParaRPr lang="en-IN" sz="2200" dirty="0">
              <a:latin typeface="Times New Roman" panose="02020603050405020304" pitchFamily="18" charset="0"/>
              <a:cs typeface="Times New Roman" panose="02020603050405020304" pitchFamily="18" charset="0"/>
            </a:endParaRPr>
          </a:p>
          <a:p>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03AB01-B90A-1A3F-56CB-2B9EDC53E1AA}"/>
              </a:ext>
            </a:extLst>
          </p:cNvPr>
          <p:cNvPicPr>
            <a:picLocks noChangeAspect="1"/>
          </p:cNvPicPr>
          <p:nvPr/>
        </p:nvPicPr>
        <p:blipFill>
          <a:blip r:embed="rId3"/>
          <a:stretch>
            <a:fillRect/>
          </a:stretch>
        </p:blipFill>
        <p:spPr>
          <a:xfrm>
            <a:off x="7202128" y="1299505"/>
            <a:ext cx="2556387" cy="1347830"/>
          </a:xfrm>
          <a:prstGeom prst="rect">
            <a:avLst/>
          </a:prstGeom>
        </p:spPr>
      </p:pic>
      <p:pic>
        <p:nvPicPr>
          <p:cNvPr id="8" name="Picture 7">
            <a:extLst>
              <a:ext uri="{FF2B5EF4-FFF2-40B4-BE49-F238E27FC236}">
                <a16:creationId xmlns:a16="http://schemas.microsoft.com/office/drawing/2014/main" id="{D905C7B6-ABFA-A2CA-91B6-4500254C7E24}"/>
              </a:ext>
            </a:extLst>
          </p:cNvPr>
          <p:cNvPicPr>
            <a:picLocks noChangeAspect="1"/>
          </p:cNvPicPr>
          <p:nvPr/>
        </p:nvPicPr>
        <p:blipFill>
          <a:blip r:embed="rId4"/>
          <a:stretch>
            <a:fillRect/>
          </a:stretch>
        </p:blipFill>
        <p:spPr>
          <a:xfrm>
            <a:off x="9724102" y="1299504"/>
            <a:ext cx="2345978" cy="1347830"/>
          </a:xfrm>
          <a:prstGeom prst="rect">
            <a:avLst/>
          </a:prstGeom>
        </p:spPr>
      </p:pic>
      <p:pic>
        <p:nvPicPr>
          <p:cNvPr id="4" name="Picture 3">
            <a:extLst>
              <a:ext uri="{FF2B5EF4-FFF2-40B4-BE49-F238E27FC236}">
                <a16:creationId xmlns:a16="http://schemas.microsoft.com/office/drawing/2014/main" id="{639D212E-C723-4C9F-8C4B-4BE478A27E06}"/>
              </a:ext>
            </a:extLst>
          </p:cNvPr>
          <p:cNvPicPr>
            <a:picLocks noChangeAspect="1"/>
          </p:cNvPicPr>
          <p:nvPr/>
        </p:nvPicPr>
        <p:blipFill rotWithShape="1">
          <a:blip r:embed="rId5">
            <a:extLst>
              <a:ext uri="{28A0092B-C50C-407E-A947-70E740481C1C}">
                <a14:useLocalDpi xmlns:a14="http://schemas.microsoft.com/office/drawing/2010/main" val="0"/>
              </a:ext>
            </a:extLst>
          </a:blip>
          <a:srcRect l="53064" t="59326" r="26532" b="15056"/>
          <a:stretch/>
        </p:blipFill>
        <p:spPr>
          <a:xfrm>
            <a:off x="9724102" y="2647335"/>
            <a:ext cx="2487560" cy="1636990"/>
          </a:xfrm>
          <a:prstGeom prst="rect">
            <a:avLst/>
          </a:prstGeom>
        </p:spPr>
      </p:pic>
    </p:spTree>
    <p:extLst>
      <p:ext uri="{BB962C8B-B14F-4D97-AF65-F5344CB8AC3E}">
        <p14:creationId xmlns:p14="http://schemas.microsoft.com/office/powerpoint/2010/main" val="3850485258"/>
      </p:ext>
    </p:extLst>
  </p:cSld>
  <p:clrMapOvr>
    <a:masterClrMapping/>
  </p:clrMapOvr>
</p:sld>
</file>

<file path=ppt/theme/theme1.xml><?xml version="1.0" encoding="utf-8"?>
<a:theme xmlns:a="http://schemas.openxmlformats.org/drawingml/2006/main" name="Interweav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599</TotalTime>
  <Words>706</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Engravers MT</vt:lpstr>
      <vt:lpstr>Neue Haas Grotesk Text Pro</vt:lpstr>
      <vt:lpstr>Times New Roman</vt:lpstr>
      <vt:lpstr>Wingdings</vt:lpstr>
      <vt:lpstr>InterweaveVTI</vt:lpstr>
      <vt:lpstr>Olist Store Analysis</vt:lpstr>
      <vt:lpstr>Content</vt:lpstr>
      <vt:lpstr>Introduction </vt:lpstr>
      <vt:lpstr>OBJECTIVE</vt:lpstr>
      <vt:lpstr>Data Process</vt:lpstr>
      <vt:lpstr>KPI’S WITH VISUALS </vt:lpstr>
      <vt:lpstr> </vt:lpstr>
      <vt:lpstr>PowerPoint Presentation</vt:lpstr>
      <vt:lpstr>PowerPoint Presentation</vt:lpstr>
      <vt:lpstr>PowerPoint Presentation</vt:lpstr>
      <vt:lpstr>Dashboards</vt:lpstr>
      <vt:lpstr>Tableau:-</vt:lpstr>
      <vt:lpstr>Powerbi:-</vt:lpstr>
      <vt:lpstr>Challenges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Eshwar J</dc:creator>
  <cp:lastModifiedBy>Kaveri Wawage</cp:lastModifiedBy>
  <cp:revision>26</cp:revision>
  <dcterms:created xsi:type="dcterms:W3CDTF">2024-02-20T09:17:04Z</dcterms:created>
  <dcterms:modified xsi:type="dcterms:W3CDTF">2024-02-25T07:44:25Z</dcterms:modified>
</cp:coreProperties>
</file>