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7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1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1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3985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8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9645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95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95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80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5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6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3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0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05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9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2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1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10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windows/base/" TargetMode="External"/><Relationship Id="rId2" Type="http://schemas.openxmlformats.org/officeDocument/2006/relationships/hyperlink" Target="https://rstudio.com/products/rstudio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markdown.rstudio.com/gallery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gallery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EFB1521-B724-4E9D-B424-850742EED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81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DC4CD812-44BD-4CB5-BE63-81401F831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0221C9-9035-4A88-8973-CFB57BC38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7540751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51C67-AE95-F94C-AC63-5E5570A29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8" y="967417"/>
            <a:ext cx="6675215" cy="394325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Natural Language Processing using R</a:t>
            </a:r>
            <a:endParaRPr lang="en-US" sz="4000" dirty="0">
              <a:solidFill>
                <a:srgbClr val="FEFFFF"/>
              </a:solidFill>
            </a:endParaRPr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D194CE73-DAD8-4221-9CA7-6BF6E37D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8404003" cy="857047"/>
          </a:xfrm>
          <a:custGeom>
            <a:avLst/>
            <a:gdLst>
              <a:gd name="connsiteX0" fmla="*/ 0 w 8404003"/>
              <a:gd name="connsiteY0" fmla="*/ 0 h 857047"/>
              <a:gd name="connsiteX1" fmla="*/ 797860 w 8404003"/>
              <a:gd name="connsiteY1" fmla="*/ 0 h 857047"/>
              <a:gd name="connsiteX2" fmla="*/ 2482050 w 8404003"/>
              <a:gd name="connsiteY2" fmla="*/ 0 h 857047"/>
              <a:gd name="connsiteX3" fmla="*/ 3003610 w 8404003"/>
              <a:gd name="connsiteY3" fmla="*/ 0 h 857047"/>
              <a:gd name="connsiteX4" fmla="*/ 3219959 w 8404003"/>
              <a:gd name="connsiteY4" fmla="*/ 0 h 857047"/>
              <a:gd name="connsiteX5" fmla="*/ 3311869 w 8404003"/>
              <a:gd name="connsiteY5" fmla="*/ 0 h 857047"/>
              <a:gd name="connsiteX6" fmla="*/ 3326218 w 8404003"/>
              <a:gd name="connsiteY6" fmla="*/ 0 h 857047"/>
              <a:gd name="connsiteX7" fmla="*/ 3426656 w 8404003"/>
              <a:gd name="connsiteY7" fmla="*/ 0 h 857047"/>
              <a:gd name="connsiteX8" fmla="*/ 3516436 w 8404003"/>
              <a:gd name="connsiteY8" fmla="*/ 0 h 857047"/>
              <a:gd name="connsiteX9" fmla="*/ 3601649 w 8404003"/>
              <a:gd name="connsiteY9" fmla="*/ 0 h 857047"/>
              <a:gd name="connsiteX10" fmla="*/ 3699274 w 8404003"/>
              <a:gd name="connsiteY10" fmla="*/ 0 h 857047"/>
              <a:gd name="connsiteX11" fmla="*/ 3718421 w 8404003"/>
              <a:gd name="connsiteY11" fmla="*/ 0 h 857047"/>
              <a:gd name="connsiteX12" fmla="*/ 3910939 w 8404003"/>
              <a:gd name="connsiteY12" fmla="*/ 0 h 857047"/>
              <a:gd name="connsiteX13" fmla="*/ 3927053 w 8404003"/>
              <a:gd name="connsiteY13" fmla="*/ 0 h 857047"/>
              <a:gd name="connsiteX14" fmla="*/ 4198137 w 8404003"/>
              <a:gd name="connsiteY14" fmla="*/ 0 h 857047"/>
              <a:gd name="connsiteX15" fmla="*/ 4230161 w 8404003"/>
              <a:gd name="connsiteY15" fmla="*/ 0 h 857047"/>
              <a:gd name="connsiteX16" fmla="*/ 4245215 w 8404003"/>
              <a:gd name="connsiteY16" fmla="*/ 0 h 857047"/>
              <a:gd name="connsiteX17" fmla="*/ 4350592 w 8404003"/>
              <a:gd name="connsiteY17" fmla="*/ 0 h 857047"/>
              <a:gd name="connsiteX18" fmla="*/ 4357296 w 8404003"/>
              <a:gd name="connsiteY18" fmla="*/ 0 h 857047"/>
              <a:gd name="connsiteX19" fmla="*/ 4404222 w 8404003"/>
              <a:gd name="connsiteY19" fmla="*/ 0 h 857047"/>
              <a:gd name="connsiteX20" fmla="*/ 4531592 w 8404003"/>
              <a:gd name="connsiteY20" fmla="*/ 0 h 857047"/>
              <a:gd name="connsiteX21" fmla="*/ 4598953 w 8404003"/>
              <a:gd name="connsiteY21" fmla="*/ 0 h 857047"/>
              <a:gd name="connsiteX22" fmla="*/ 4779630 w 8404003"/>
              <a:gd name="connsiteY22" fmla="*/ 0 h 857047"/>
              <a:gd name="connsiteX23" fmla="*/ 5132321 w 8404003"/>
              <a:gd name="connsiteY23" fmla="*/ 0 h 857047"/>
              <a:gd name="connsiteX24" fmla="*/ 5141543 w 8404003"/>
              <a:gd name="connsiteY24" fmla="*/ 0 h 857047"/>
              <a:gd name="connsiteX25" fmla="*/ 5188556 w 8404003"/>
              <a:gd name="connsiteY25" fmla="*/ 0 h 857047"/>
              <a:gd name="connsiteX26" fmla="*/ 5206100 w 8404003"/>
              <a:gd name="connsiteY26" fmla="*/ 0 h 857047"/>
              <a:gd name="connsiteX27" fmla="*/ 5722554 w 8404003"/>
              <a:gd name="connsiteY27" fmla="*/ 0 h 857047"/>
              <a:gd name="connsiteX28" fmla="*/ 5732230 w 8404003"/>
              <a:gd name="connsiteY28" fmla="*/ 0 h 857047"/>
              <a:gd name="connsiteX29" fmla="*/ 5798594 w 8404003"/>
              <a:gd name="connsiteY29" fmla="*/ 0 h 857047"/>
              <a:gd name="connsiteX30" fmla="*/ 5799962 w 8404003"/>
              <a:gd name="connsiteY30" fmla="*/ 0 h 857047"/>
              <a:gd name="connsiteX31" fmla="*/ 6338565 w 8404003"/>
              <a:gd name="connsiteY31" fmla="*/ 0 h 857047"/>
              <a:gd name="connsiteX32" fmla="*/ 6649966 w 8404003"/>
              <a:gd name="connsiteY32" fmla="*/ 0 h 857047"/>
              <a:gd name="connsiteX33" fmla="*/ 6730668 w 8404003"/>
              <a:gd name="connsiteY33" fmla="*/ 0 h 857047"/>
              <a:gd name="connsiteX34" fmla="*/ 7178721 w 8404003"/>
              <a:gd name="connsiteY34" fmla="*/ 0 h 857047"/>
              <a:gd name="connsiteX35" fmla="*/ 7277889 w 8404003"/>
              <a:gd name="connsiteY35" fmla="*/ 0 h 857047"/>
              <a:gd name="connsiteX36" fmla="*/ 7782893 w 8404003"/>
              <a:gd name="connsiteY36" fmla="*/ 0 h 857047"/>
              <a:gd name="connsiteX37" fmla="*/ 8006080 w 8404003"/>
              <a:gd name="connsiteY37" fmla="*/ 0 h 857047"/>
              <a:gd name="connsiteX38" fmla="*/ 8030270 w 8404003"/>
              <a:gd name="connsiteY38" fmla="*/ 10516 h 857047"/>
              <a:gd name="connsiteX39" fmla="*/ 8035108 w 8404003"/>
              <a:gd name="connsiteY39" fmla="*/ 15774 h 857047"/>
              <a:gd name="connsiteX40" fmla="*/ 8393118 w 8404003"/>
              <a:gd name="connsiteY40" fmla="*/ 404863 h 857047"/>
              <a:gd name="connsiteX41" fmla="*/ 8393118 w 8404003"/>
              <a:gd name="connsiteY41" fmla="*/ 452185 h 857047"/>
              <a:gd name="connsiteX42" fmla="*/ 8035108 w 8404003"/>
              <a:gd name="connsiteY42" fmla="*/ 841273 h 857047"/>
              <a:gd name="connsiteX43" fmla="*/ 8030270 w 8404003"/>
              <a:gd name="connsiteY43" fmla="*/ 846531 h 857047"/>
              <a:gd name="connsiteX44" fmla="*/ 8006080 w 8404003"/>
              <a:gd name="connsiteY44" fmla="*/ 857047 h 857047"/>
              <a:gd name="connsiteX45" fmla="*/ 7889742 w 8404003"/>
              <a:gd name="connsiteY45" fmla="*/ 857047 h 857047"/>
              <a:gd name="connsiteX46" fmla="*/ 7782893 w 8404003"/>
              <a:gd name="connsiteY46" fmla="*/ 857047 h 857047"/>
              <a:gd name="connsiteX47" fmla="*/ 7776190 w 8404003"/>
              <a:gd name="connsiteY47" fmla="*/ 857047 h 857047"/>
              <a:gd name="connsiteX48" fmla="*/ 7730315 w 8404003"/>
              <a:gd name="connsiteY48" fmla="*/ 857047 h 857047"/>
              <a:gd name="connsiteX49" fmla="*/ 7729264 w 8404003"/>
              <a:gd name="connsiteY49" fmla="*/ 857047 h 857047"/>
              <a:gd name="connsiteX50" fmla="*/ 7601893 w 8404003"/>
              <a:gd name="connsiteY50" fmla="*/ 857047 h 857047"/>
              <a:gd name="connsiteX51" fmla="*/ 7467477 w 8404003"/>
              <a:gd name="connsiteY51" fmla="*/ 857047 h 857047"/>
              <a:gd name="connsiteX52" fmla="*/ 7353856 w 8404003"/>
              <a:gd name="connsiteY52" fmla="*/ 857047 h 857047"/>
              <a:gd name="connsiteX53" fmla="*/ 7075374 w 8404003"/>
              <a:gd name="connsiteY53" fmla="*/ 857047 h 857047"/>
              <a:gd name="connsiteX54" fmla="*/ 6944929 w 8404003"/>
              <a:gd name="connsiteY54" fmla="*/ 857047 h 857047"/>
              <a:gd name="connsiteX55" fmla="*/ 6528153 w 8404003"/>
              <a:gd name="connsiteY55" fmla="*/ 857047 h 857047"/>
              <a:gd name="connsiteX56" fmla="*/ 6334891 w 8404003"/>
              <a:gd name="connsiteY56" fmla="*/ 857047 h 857047"/>
              <a:gd name="connsiteX57" fmla="*/ 5799962 w 8404003"/>
              <a:gd name="connsiteY57" fmla="*/ 857047 h 857047"/>
              <a:gd name="connsiteX58" fmla="*/ 5722554 w 8404003"/>
              <a:gd name="connsiteY58" fmla="*/ 857047 h 857047"/>
              <a:gd name="connsiteX59" fmla="*/ 5648775 w 8404003"/>
              <a:gd name="connsiteY59" fmla="*/ 857047 h 857047"/>
              <a:gd name="connsiteX60" fmla="*/ 5483520 w 8404003"/>
              <a:gd name="connsiteY60" fmla="*/ 857047 h 857047"/>
              <a:gd name="connsiteX61" fmla="*/ 5473550 w 8404003"/>
              <a:gd name="connsiteY61" fmla="*/ 857047 h 857047"/>
              <a:gd name="connsiteX62" fmla="*/ 5132321 w 8404003"/>
              <a:gd name="connsiteY62" fmla="*/ 857047 h 857047"/>
              <a:gd name="connsiteX63" fmla="*/ 5047108 w 8404003"/>
              <a:gd name="connsiteY63" fmla="*/ 857047 h 857047"/>
              <a:gd name="connsiteX64" fmla="*/ 4954764 w 8404003"/>
              <a:gd name="connsiteY64" fmla="*/ 857047 h 857047"/>
              <a:gd name="connsiteX65" fmla="*/ 4930335 w 8404003"/>
              <a:gd name="connsiteY65" fmla="*/ 857047 h 857047"/>
              <a:gd name="connsiteX66" fmla="*/ 4450619 w 8404003"/>
              <a:gd name="connsiteY66" fmla="*/ 857047 h 857047"/>
              <a:gd name="connsiteX67" fmla="*/ 4350592 w 8404003"/>
              <a:gd name="connsiteY67" fmla="*/ 857047 h 857047"/>
              <a:gd name="connsiteX68" fmla="*/ 4335538 w 8404003"/>
              <a:gd name="connsiteY68" fmla="*/ 857047 h 857047"/>
              <a:gd name="connsiteX69" fmla="*/ 4230161 w 8404003"/>
              <a:gd name="connsiteY69" fmla="*/ 857047 h 857047"/>
              <a:gd name="connsiteX70" fmla="*/ 4215812 w 8404003"/>
              <a:gd name="connsiteY70" fmla="*/ 857047 h 857047"/>
              <a:gd name="connsiteX71" fmla="*/ 4115374 w 8404003"/>
              <a:gd name="connsiteY71" fmla="*/ 857047 h 857047"/>
              <a:gd name="connsiteX72" fmla="*/ 4049804 w 8404003"/>
              <a:gd name="connsiteY72" fmla="*/ 857047 h 857047"/>
              <a:gd name="connsiteX73" fmla="*/ 3842757 w 8404003"/>
              <a:gd name="connsiteY73" fmla="*/ 857047 h 857047"/>
              <a:gd name="connsiteX74" fmla="*/ 3614977 w 8404003"/>
              <a:gd name="connsiteY74" fmla="*/ 857047 h 857047"/>
              <a:gd name="connsiteX75" fmla="*/ 3516436 w 8404003"/>
              <a:gd name="connsiteY75" fmla="*/ 857047 h 857047"/>
              <a:gd name="connsiteX76" fmla="*/ 3452333 w 8404003"/>
              <a:gd name="connsiteY76" fmla="*/ 857047 h 857047"/>
              <a:gd name="connsiteX77" fmla="*/ 3311869 w 8404003"/>
              <a:gd name="connsiteY77" fmla="*/ 857047 h 857047"/>
              <a:gd name="connsiteX78" fmla="*/ 3300088 w 8404003"/>
              <a:gd name="connsiteY78" fmla="*/ 857047 h 857047"/>
              <a:gd name="connsiteX79" fmla="*/ 3272588 w 8404003"/>
              <a:gd name="connsiteY79" fmla="*/ 857047 h 857047"/>
              <a:gd name="connsiteX80" fmla="*/ 3179295 w 8404003"/>
              <a:gd name="connsiteY80" fmla="*/ 857047 h 857047"/>
              <a:gd name="connsiteX81" fmla="*/ 3003610 w 8404003"/>
              <a:gd name="connsiteY81" fmla="*/ 857047 h 857047"/>
              <a:gd name="connsiteX82" fmla="*/ 2997618 w 8404003"/>
              <a:gd name="connsiteY82" fmla="*/ 857047 h 857047"/>
              <a:gd name="connsiteX83" fmla="*/ 797860 w 8404003"/>
              <a:gd name="connsiteY83" fmla="*/ 857047 h 857047"/>
              <a:gd name="connsiteX84" fmla="*/ 0 w 8404003"/>
              <a:gd name="connsiteY84" fmla="*/ 857047 h 857047"/>
              <a:gd name="connsiteX85" fmla="*/ 0 w 8404003"/>
              <a:gd name="connsiteY85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404003" h="857047">
                <a:moveTo>
                  <a:pt x="0" y="0"/>
                </a:moveTo>
                <a:cubicBezTo>
                  <a:pt x="0" y="0"/>
                  <a:pt x="0" y="0"/>
                  <a:pt x="797860" y="0"/>
                </a:cubicBezTo>
                <a:cubicBezTo>
                  <a:pt x="797860" y="0"/>
                  <a:pt x="797860" y="0"/>
                  <a:pt x="2482050" y="0"/>
                </a:cubicBezTo>
                <a:lnTo>
                  <a:pt x="3003610" y="0"/>
                </a:lnTo>
                <a:cubicBezTo>
                  <a:pt x="3003610" y="0"/>
                  <a:pt x="3003610" y="0"/>
                  <a:pt x="3219959" y="0"/>
                </a:cubicBezTo>
                <a:lnTo>
                  <a:pt x="3311869" y="0"/>
                </a:lnTo>
                <a:lnTo>
                  <a:pt x="3326218" y="0"/>
                </a:lnTo>
                <a:lnTo>
                  <a:pt x="3426656" y="0"/>
                </a:lnTo>
                <a:lnTo>
                  <a:pt x="3516436" y="0"/>
                </a:lnTo>
                <a:cubicBezTo>
                  <a:pt x="3516436" y="0"/>
                  <a:pt x="3516436" y="0"/>
                  <a:pt x="3601649" y="0"/>
                </a:cubicBezTo>
                <a:lnTo>
                  <a:pt x="3699274" y="0"/>
                </a:lnTo>
                <a:lnTo>
                  <a:pt x="3718421" y="0"/>
                </a:lnTo>
                <a:cubicBezTo>
                  <a:pt x="3768918" y="0"/>
                  <a:pt x="3832038" y="0"/>
                  <a:pt x="3910939" y="0"/>
                </a:cubicBezTo>
                <a:lnTo>
                  <a:pt x="3927053" y="0"/>
                </a:lnTo>
                <a:lnTo>
                  <a:pt x="4198137" y="0"/>
                </a:lnTo>
                <a:lnTo>
                  <a:pt x="4230161" y="0"/>
                </a:lnTo>
                <a:lnTo>
                  <a:pt x="4245215" y="0"/>
                </a:lnTo>
                <a:lnTo>
                  <a:pt x="4350592" y="0"/>
                </a:lnTo>
                <a:lnTo>
                  <a:pt x="4357296" y="0"/>
                </a:lnTo>
                <a:lnTo>
                  <a:pt x="4404222" y="0"/>
                </a:lnTo>
                <a:lnTo>
                  <a:pt x="4531592" y="0"/>
                </a:lnTo>
                <a:lnTo>
                  <a:pt x="4598953" y="0"/>
                </a:lnTo>
                <a:lnTo>
                  <a:pt x="4779630" y="0"/>
                </a:lnTo>
                <a:lnTo>
                  <a:pt x="5132321" y="0"/>
                </a:lnTo>
                <a:cubicBezTo>
                  <a:pt x="5132321" y="0"/>
                  <a:pt x="5132321" y="0"/>
                  <a:pt x="5141543" y="0"/>
                </a:cubicBezTo>
                <a:lnTo>
                  <a:pt x="5188556" y="0"/>
                </a:lnTo>
                <a:lnTo>
                  <a:pt x="5206100" y="0"/>
                </a:lnTo>
                <a:cubicBezTo>
                  <a:pt x="5279879" y="0"/>
                  <a:pt x="5427438" y="0"/>
                  <a:pt x="5722554" y="0"/>
                </a:cubicBezTo>
                <a:cubicBezTo>
                  <a:pt x="5722554" y="0"/>
                  <a:pt x="5722554" y="0"/>
                  <a:pt x="5732230" y="0"/>
                </a:cubicBezTo>
                <a:lnTo>
                  <a:pt x="5798594" y="0"/>
                </a:lnTo>
                <a:lnTo>
                  <a:pt x="5799962" y="0"/>
                </a:lnTo>
                <a:cubicBezTo>
                  <a:pt x="5799962" y="0"/>
                  <a:pt x="5799962" y="0"/>
                  <a:pt x="6338565" y="0"/>
                </a:cubicBezTo>
                <a:lnTo>
                  <a:pt x="6649966" y="0"/>
                </a:lnTo>
                <a:lnTo>
                  <a:pt x="6730668" y="0"/>
                </a:lnTo>
                <a:lnTo>
                  <a:pt x="7178721" y="0"/>
                </a:lnTo>
                <a:lnTo>
                  <a:pt x="7277889" y="0"/>
                </a:lnTo>
                <a:lnTo>
                  <a:pt x="7782893" y="0"/>
                </a:lnTo>
                <a:lnTo>
                  <a:pt x="8006080" y="0"/>
                </a:lnTo>
                <a:cubicBezTo>
                  <a:pt x="8015756" y="0"/>
                  <a:pt x="8025432" y="5258"/>
                  <a:pt x="8030270" y="10516"/>
                </a:cubicBezTo>
                <a:cubicBezTo>
                  <a:pt x="8030270" y="10516"/>
                  <a:pt x="8035108" y="10516"/>
                  <a:pt x="8035108" y="15774"/>
                </a:cubicBezTo>
                <a:cubicBezTo>
                  <a:pt x="8035108" y="15774"/>
                  <a:pt x="8035108" y="15774"/>
                  <a:pt x="8393118" y="404863"/>
                </a:cubicBezTo>
                <a:cubicBezTo>
                  <a:pt x="8407632" y="415379"/>
                  <a:pt x="8407632" y="436411"/>
                  <a:pt x="8393118" y="452185"/>
                </a:cubicBezTo>
                <a:cubicBezTo>
                  <a:pt x="8393118" y="452185"/>
                  <a:pt x="8393118" y="452185"/>
                  <a:pt x="8035108" y="841273"/>
                </a:cubicBezTo>
                <a:cubicBezTo>
                  <a:pt x="8035108" y="841273"/>
                  <a:pt x="8030270" y="841273"/>
                  <a:pt x="8030270" y="846531"/>
                </a:cubicBezTo>
                <a:cubicBezTo>
                  <a:pt x="8025432" y="851789"/>
                  <a:pt x="8015756" y="857047"/>
                  <a:pt x="8006080" y="857047"/>
                </a:cubicBezTo>
                <a:cubicBezTo>
                  <a:pt x="8006080" y="857047"/>
                  <a:pt x="8006080" y="857047"/>
                  <a:pt x="7889742" y="857047"/>
                </a:cubicBezTo>
                <a:lnTo>
                  <a:pt x="7782893" y="857047"/>
                </a:lnTo>
                <a:lnTo>
                  <a:pt x="7776190" y="857047"/>
                </a:lnTo>
                <a:lnTo>
                  <a:pt x="7730315" y="857047"/>
                </a:lnTo>
                <a:lnTo>
                  <a:pt x="7729264" y="857047"/>
                </a:lnTo>
                <a:lnTo>
                  <a:pt x="7601893" y="857047"/>
                </a:lnTo>
                <a:lnTo>
                  <a:pt x="7467477" y="857047"/>
                </a:lnTo>
                <a:lnTo>
                  <a:pt x="7353856" y="857047"/>
                </a:lnTo>
                <a:lnTo>
                  <a:pt x="7075374" y="857047"/>
                </a:lnTo>
                <a:lnTo>
                  <a:pt x="6944929" y="857047"/>
                </a:lnTo>
                <a:lnTo>
                  <a:pt x="6528153" y="857047"/>
                </a:lnTo>
                <a:lnTo>
                  <a:pt x="6334891" y="857047"/>
                </a:lnTo>
                <a:lnTo>
                  <a:pt x="5799962" y="857047"/>
                </a:lnTo>
                <a:cubicBezTo>
                  <a:pt x="5799962" y="857047"/>
                  <a:pt x="5799962" y="857047"/>
                  <a:pt x="5722554" y="857047"/>
                </a:cubicBezTo>
                <a:cubicBezTo>
                  <a:pt x="5722554" y="857047"/>
                  <a:pt x="5722554" y="857047"/>
                  <a:pt x="5648775" y="857047"/>
                </a:cubicBezTo>
                <a:lnTo>
                  <a:pt x="5483520" y="857047"/>
                </a:lnTo>
                <a:lnTo>
                  <a:pt x="5473550" y="857047"/>
                </a:lnTo>
                <a:cubicBezTo>
                  <a:pt x="5390548" y="857047"/>
                  <a:pt x="5279879" y="857047"/>
                  <a:pt x="5132321" y="857047"/>
                </a:cubicBezTo>
                <a:cubicBezTo>
                  <a:pt x="5132321" y="857047"/>
                  <a:pt x="5132321" y="857047"/>
                  <a:pt x="5047108" y="857047"/>
                </a:cubicBezTo>
                <a:lnTo>
                  <a:pt x="4954764" y="857047"/>
                </a:lnTo>
                <a:lnTo>
                  <a:pt x="4930335" y="857047"/>
                </a:lnTo>
                <a:cubicBezTo>
                  <a:pt x="4829342" y="857047"/>
                  <a:pt x="4677853" y="857047"/>
                  <a:pt x="4450619" y="857047"/>
                </a:cubicBezTo>
                <a:lnTo>
                  <a:pt x="4350592" y="857047"/>
                </a:lnTo>
                <a:lnTo>
                  <a:pt x="4335538" y="857047"/>
                </a:lnTo>
                <a:lnTo>
                  <a:pt x="4230161" y="857047"/>
                </a:lnTo>
                <a:lnTo>
                  <a:pt x="4215812" y="857047"/>
                </a:lnTo>
                <a:lnTo>
                  <a:pt x="4115374" y="857047"/>
                </a:lnTo>
                <a:lnTo>
                  <a:pt x="4049804" y="857047"/>
                </a:lnTo>
                <a:lnTo>
                  <a:pt x="3842757" y="857047"/>
                </a:lnTo>
                <a:lnTo>
                  <a:pt x="3614977" y="857047"/>
                </a:lnTo>
                <a:lnTo>
                  <a:pt x="3516436" y="857047"/>
                </a:lnTo>
                <a:cubicBezTo>
                  <a:pt x="3516436" y="857047"/>
                  <a:pt x="3516436" y="857047"/>
                  <a:pt x="3452333" y="857047"/>
                </a:cubicBezTo>
                <a:lnTo>
                  <a:pt x="3311869" y="857047"/>
                </a:lnTo>
                <a:lnTo>
                  <a:pt x="3300088" y="857047"/>
                </a:lnTo>
                <a:lnTo>
                  <a:pt x="3272588" y="857047"/>
                </a:lnTo>
                <a:lnTo>
                  <a:pt x="3179295" y="857047"/>
                </a:lnTo>
                <a:lnTo>
                  <a:pt x="3003610" y="857047"/>
                </a:lnTo>
                <a:lnTo>
                  <a:pt x="2997618" y="857047"/>
                </a:lnTo>
                <a:cubicBezTo>
                  <a:pt x="2683367" y="857047"/>
                  <a:pt x="2054864" y="857047"/>
                  <a:pt x="797860" y="857047"/>
                </a:cubicBezTo>
                <a:cubicBezTo>
                  <a:pt x="797860" y="857047"/>
                  <a:pt x="797860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756AA-7CFA-A74D-A4E1-521B4B0F7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8" y="5189400"/>
            <a:ext cx="6692953" cy="544260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rgbClr val="FEFFFF"/>
                </a:solidFill>
              </a:rPr>
              <a:t>Naveen Kumar Kaveti, Data Scientist</a:t>
            </a:r>
            <a:endParaRPr lang="en-US" sz="1600" dirty="0">
              <a:solidFill>
                <a:srgbClr val="FEFFFF"/>
              </a:solidFill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78FCF5B0-9E21-47B6-B023-AF2CCE44D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4253" y="2063871"/>
            <a:ext cx="2724242" cy="272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82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5D8D-5680-C74C-B927-753CA5CD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C56B6-F353-8F47-B062-3865724A5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R and RStudio</a:t>
            </a:r>
          </a:p>
          <a:p>
            <a:pPr lvl="1"/>
            <a:r>
              <a:rPr lang="en-US" dirty="0"/>
              <a:t>Applications of R</a:t>
            </a:r>
          </a:p>
          <a:p>
            <a:pPr lvl="1"/>
            <a:r>
              <a:rPr lang="en-US" dirty="0"/>
              <a:t>Reporting using R</a:t>
            </a:r>
          </a:p>
          <a:p>
            <a:pPr lvl="1"/>
            <a:endParaRPr lang="en-US" dirty="0"/>
          </a:p>
          <a:p>
            <a:r>
              <a:rPr lang="en-US" dirty="0"/>
              <a:t>Introduction to NLP (Natural Language Processing)</a:t>
            </a:r>
          </a:p>
          <a:p>
            <a:pPr lvl="1"/>
            <a:r>
              <a:rPr lang="en-US" dirty="0"/>
              <a:t>Applications of NLP</a:t>
            </a:r>
          </a:p>
          <a:p>
            <a:pPr lvl="1"/>
            <a:r>
              <a:rPr lang="en-US" dirty="0"/>
              <a:t>Classifying Amazon Reviews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6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EF5D-610B-214A-9A4E-5C31EA4F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R and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01A82-B0F6-604E-A2BC-6C152A055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04391"/>
            <a:ext cx="8915400" cy="377762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Download latest version of RStudio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lvl="1"/>
            <a:r>
              <a:rPr lang="en-US" dirty="0"/>
              <a:t>Follow the instruction steps and install RStudio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Download latest version of R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  <a:p>
            <a:pPr lvl="1"/>
            <a:r>
              <a:rPr lang="en-US" dirty="0"/>
              <a:t>Follow the instruction steps and install R</a:t>
            </a:r>
          </a:p>
        </p:txBody>
      </p:sp>
    </p:spTree>
    <p:extLst>
      <p:ext uri="{BB962C8B-B14F-4D97-AF65-F5344CB8AC3E}">
        <p14:creationId xmlns:p14="http://schemas.microsoft.com/office/powerpoint/2010/main" val="168944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1868-518E-0440-831B-46FAC882A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6331"/>
          </a:xfrm>
        </p:spPr>
        <p:txBody>
          <a:bodyPr/>
          <a:lstStyle/>
          <a:p>
            <a:r>
              <a:rPr lang="en-US" dirty="0"/>
              <a:t>Applications in 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BFBE7BD-93EF-6C43-B742-9A9018172C2E}"/>
              </a:ext>
            </a:extLst>
          </p:cNvPr>
          <p:cNvSpPr/>
          <p:nvPr/>
        </p:nvSpPr>
        <p:spPr>
          <a:xfrm>
            <a:off x="3590051" y="1688395"/>
            <a:ext cx="3405809" cy="3718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Statistical Computing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Descriptive measures</a:t>
            </a:r>
          </a:p>
          <a:p>
            <a:pPr algn="ctr"/>
            <a:r>
              <a:rPr lang="en-US" dirty="0"/>
              <a:t>Sampling distributions</a:t>
            </a:r>
          </a:p>
          <a:p>
            <a:pPr algn="ctr"/>
            <a:r>
              <a:rPr lang="en-US" dirty="0"/>
              <a:t>Testing of hypothesis</a:t>
            </a:r>
          </a:p>
          <a:p>
            <a:pPr algn="ctr"/>
            <a:r>
              <a:rPr lang="en-US" dirty="0"/>
              <a:t>Linear regression</a:t>
            </a:r>
          </a:p>
          <a:p>
            <a:pPr algn="ctr"/>
            <a:r>
              <a:rPr lang="en-US" dirty="0"/>
              <a:t>Logistic regression</a:t>
            </a:r>
          </a:p>
          <a:p>
            <a:pPr algn="ctr"/>
            <a:r>
              <a:rPr lang="en-US" dirty="0"/>
              <a:t>ANOVA</a:t>
            </a:r>
          </a:p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1522882-25DA-4944-858C-FA44ED990139}"/>
              </a:ext>
            </a:extLst>
          </p:cNvPr>
          <p:cNvSpPr/>
          <p:nvPr/>
        </p:nvSpPr>
        <p:spPr>
          <a:xfrm>
            <a:off x="7992986" y="1688395"/>
            <a:ext cx="3405809" cy="3718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Data Science / Machine Learning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Predictive models</a:t>
            </a:r>
          </a:p>
          <a:p>
            <a:pPr algn="ctr"/>
            <a:r>
              <a:rPr lang="en-US" dirty="0"/>
              <a:t>Forecasting models</a:t>
            </a:r>
          </a:p>
          <a:p>
            <a:pPr algn="ctr"/>
            <a:r>
              <a:rPr lang="en-US" dirty="0"/>
              <a:t>Clustering</a:t>
            </a:r>
          </a:p>
          <a:p>
            <a:pPr algn="ctr"/>
            <a:r>
              <a:rPr lang="en-US" dirty="0"/>
              <a:t>Recommendation engine</a:t>
            </a:r>
          </a:p>
          <a:p>
            <a:pPr algn="ctr"/>
            <a:r>
              <a:rPr lang="en-US" dirty="0"/>
              <a:t>Text analysis</a:t>
            </a:r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26331C-F477-2544-9647-00FAFD92BEE5}"/>
              </a:ext>
            </a:extLst>
          </p:cNvPr>
          <p:cNvSpPr txBox="1"/>
          <p:nvPr/>
        </p:nvSpPr>
        <p:spPr>
          <a:xfrm>
            <a:off x="3590051" y="5705060"/>
            <a:ext cx="847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Recently R is using for training deep learning models like image classification, object detection etc. but this is still in development phase</a:t>
            </a:r>
          </a:p>
        </p:txBody>
      </p:sp>
    </p:spTree>
    <p:extLst>
      <p:ext uri="{BB962C8B-B14F-4D97-AF65-F5344CB8AC3E}">
        <p14:creationId xmlns:p14="http://schemas.microsoft.com/office/powerpoint/2010/main" val="426504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46BF6-E564-8544-AE33-F448E75D1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8099"/>
          </a:xfrm>
        </p:spPr>
        <p:txBody>
          <a:bodyPr/>
          <a:lstStyle/>
          <a:p>
            <a:r>
              <a:rPr lang="en-US" dirty="0"/>
              <a:t>Reporting in R - RMarkdown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4A67D4DF-675B-8242-878A-D9BBF26D3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998" y="1485097"/>
            <a:ext cx="4760185" cy="46338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4EDD2-B36D-BC4B-9CAE-0C80F1D24000}"/>
              </a:ext>
            </a:extLst>
          </p:cNvPr>
          <p:cNvSpPr txBox="1"/>
          <p:nvPr/>
        </p:nvSpPr>
        <p:spPr>
          <a:xfrm>
            <a:off x="4353997" y="6113136"/>
            <a:ext cx="276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Rmarkdown Gallery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67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FDC9-04F9-DC44-AFA0-202F4F37D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7794"/>
          </a:xfrm>
        </p:spPr>
        <p:txBody>
          <a:bodyPr/>
          <a:lstStyle/>
          <a:p>
            <a:r>
              <a:rPr lang="en-US" dirty="0"/>
              <a:t>Reporting in R - Shiny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44D2E-4132-504B-8280-1120E8C4E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634" y="1609064"/>
            <a:ext cx="8515798" cy="4682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DC2ACE-697C-5D4E-B82E-4FD6F757D67E}"/>
              </a:ext>
            </a:extLst>
          </p:cNvPr>
          <p:cNvSpPr txBox="1"/>
          <p:nvPr/>
        </p:nvSpPr>
        <p:spPr>
          <a:xfrm>
            <a:off x="2790634" y="6394474"/>
            <a:ext cx="351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Shiny Gallery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6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6D2F-6CE2-E94F-82C6-AAA31047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40A30-87FF-1B48-BA12-D90BA6950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068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141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Natural Language Processing using R</vt:lpstr>
      <vt:lpstr>Agenda</vt:lpstr>
      <vt:lpstr>How to install R and RStudio</vt:lpstr>
      <vt:lpstr>Applications in R</vt:lpstr>
      <vt:lpstr>Reporting in R - RMarkdown</vt:lpstr>
      <vt:lpstr>Reporting in R - Shiny</vt:lpstr>
      <vt:lpstr>Applications in NLP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using R</dc:title>
  <dc:creator>KAVETI, NAVEEN KUMAR</dc:creator>
  <cp:lastModifiedBy>KAVETI, NAVEEN KUMAR</cp:lastModifiedBy>
  <cp:revision>8</cp:revision>
  <dcterms:created xsi:type="dcterms:W3CDTF">2020-06-23T17:23:42Z</dcterms:created>
  <dcterms:modified xsi:type="dcterms:W3CDTF">2020-06-23T18:23:31Z</dcterms:modified>
</cp:coreProperties>
</file>