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2.jpeg" ContentType="image/jpe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B2F37C0-20F8-4AF1-BB80-450C4DB68E5A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5CF4D5AE-DE33-41C9-8F39-B67A05959DEE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9693319-46CC-4A2F-A8BD-1EB98F71213B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8B20346-D34D-4A87-936B-92CB80C90257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0483619B-3828-403D-A8EE-D8093F999198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7DA2528-DE81-4933-BF30-4DAC6E768D45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FD638543-F763-493F-A2E2-EB251699EE39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8A0EA4F-CDEF-40FB-8AE1-7395C46B068C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E53D95BD-F542-4818-A579-88AEB95BAA38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639A5D1-1635-44C1-852E-D9C552702D36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E85AB41-01B4-4E48-B57D-5D985E55D0D9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A02A862-2959-4599-A99D-2B68931875E7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531D06D-FEFE-4E2E-8336-184912BFD6E3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3C16B74-1366-4049-A058-0A4C4103DA18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FD7599D-8B47-440F-A687-4E254924C838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B87A670-E9AE-4069-9DAC-520D259876A7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A1F3EB3-9E40-4D43-AA2C-C9AF221E91A9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E33BEFC-F215-453A-ADA1-BAE0122942EE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7320" cy="4095720"/>
          </a:xfrm>
          <a:prstGeom prst="rect">
            <a:avLst/>
          </a:prstGeom>
        </p:spPr>
        <p:txBody>
          <a:bodyPr anchor="ctr" bIns="45000" lIns="90000" rIns="90000" tIns="45000" wrap="none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0"/>
            <a:ext cx="11795760" cy="11795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B8102E-FC8F-4BD3-8DEE-1DF76B47BB2D}" type="slidenum">
              <a:rPr lang="en-US">
                <a:solidFill>
                  <a:srgbClr val="ffffff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set of services, APIs and protocols. Multi Tiered web applications.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r>
              <a:rPr lang="en-US">
                <a:latin typeface="Arial"/>
                <a:ea typeface="DejaVu Sans"/>
              </a:rPr>
              <a:t>A Standardized way of doing things. Decreases the need for programming a lot of features which are already available as re-usable components.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0"/>
            <a:ext cx="9141120" cy="685656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" y="0"/>
            <a:ext cx="9141120" cy="685656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194560" y="2743200"/>
            <a:ext cx="4555440" cy="1005120"/>
          </a:xfrm>
          <a:prstGeom prst="rect">
            <a:avLst/>
          </a:prstGeom>
        </p:spPr>
        <p:txBody>
          <a:bodyPr anchor="ctr" bIns="46800" lIns="90000" rIns="90000" tIns="46800"/>
          <a:p>
            <a:pPr>
              <a:lnSpc>
                <a:spcPct val="100000"/>
              </a:lnSpc>
            </a:pPr>
            <a:r>
              <a:rPr lang="en-US" sz="5000">
                <a:solidFill>
                  <a:srgbClr val="000000"/>
                </a:solidFill>
                <a:latin typeface="Arial"/>
                <a:ea typeface="DejaVu Sans"/>
              </a:rPr>
              <a:t>Grails Taglibs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2971800" y="4800600"/>
            <a:ext cx="6018480" cy="1754280"/>
          </a:xfrm>
          <a:prstGeom prst="rect">
            <a:avLst/>
          </a:prstGeom>
        </p:spPr>
      </p:sp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320"/>
            <a:ext cx="8221680" cy="6390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few built-in tags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097280"/>
            <a:ext cx="8221680" cy="4920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Select-Dropdown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&lt;g:select from=”${Person.list()}” name=”name”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noSelectiontion = [‘’: ‘Select an Option’] /&gt;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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Country Select: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&lt;g:countrySelect  name="country"  noSelection="['':'-Choose country-']" /&gt;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dur="indefinite"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95840" y="182880"/>
            <a:ext cx="8215560" cy="58068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few built-in tags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189800"/>
            <a:ext cx="8228160" cy="3473640"/>
          </a:xfrm>
          <a:prstGeom prst="rect">
            <a:avLst/>
          </a:prstGeom>
        </p:spPr>
        <p:txBody>
          <a:bodyPr bIns="46800" lIns="90000" rIns="90000" tIns="468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CreateLink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&lt;a href="${createLink(action:'list')}"&gt;List Albums&lt;/a&gt;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DejaVu Sans"/>
              </a:rPr>
              <a:t>Resource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&lt;link rel="stylesheet" 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DejaVu Sans"/>
              </a:rPr>
              <a:t>href="${resource(dir:'css', file:'main.css')}"/&gt;</a:t>
            </a: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dur="indefinite"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74680" y="182880"/>
            <a:ext cx="8228160" cy="638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Grails Custom Tags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470880" y="1889280"/>
            <a:ext cx="8228160" cy="3326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Provided through classes called tag libraries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Can also be invoked as methods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eg:- ns.myTag(name:”TestData”)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Helps in nesting a tag inside another</a:t>
            </a:r>
            <a:endParaRPr/>
          </a:p>
        </p:txBody>
      </p:sp>
    </p:spTree>
  </p:cSld>
  <p:timing>
    <p:tnLst>
      <p:par>
        <p:cTn dur="indefinite" id="23" nodeType="tmRoot" restart="never">
          <p:childTnLst>
            <p:seq>
              <p:cTn dur="indefinite"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74320" y="183240"/>
            <a:ext cx="8228160" cy="547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Creating Tag Libraries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458640" y="1828800"/>
            <a:ext cx="8228160" cy="37490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grails create-tagLib tagLibName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eg: grails create-tagLib GtunesTaglib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Inorder to group tags, assign a package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class GtunesTagLib {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static namespace = "gt"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timing>
    <p:tnLst>
      <p:par>
        <p:cTn dur="indefinite" id="25" nodeType="tmRoot" restart="never">
          <p:childTnLst>
            <p:seq>
              <p:cTn dur="indefinite"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74320" y="183240"/>
            <a:ext cx="8228160" cy="547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Tag Libraries : Namespaces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365760" y="1372680"/>
            <a:ext cx="8228160" cy="3473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Declared like: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static namespace=”gt”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To avoid naming conflicts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In the GSP, the tag can be accessed using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&lt;gt:tagName /&gt;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in place of </a:t>
            </a:r>
            <a:r>
              <a:rPr i="1" lang="en-US" sz="2400">
                <a:solidFill>
                  <a:srgbClr val="000000"/>
                </a:solidFill>
                <a:latin typeface="Calibri"/>
              </a:rPr>
              <a:t>&lt;g:tagName/&gt;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dur="indefinite"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74320" y="195840"/>
            <a:ext cx="8213760" cy="5346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Examples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457200" y="731520"/>
            <a:ext cx="8213760" cy="5393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def emoticon = { attrs, body -&gt;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out &lt;&lt; body() &lt;&lt; attrs.happy == 'true' ? " :-)" : " :-("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&lt;g:emoticon happy="true"&gt;Hi John&lt;/g:emoticon&gt;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def formatBook = { attrs, body -&gt;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out &lt;&lt; "&lt;div id="${attrs.book.id}"&gt;"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out &lt;&lt; "Title : ${attrs.book.title}"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alibri"/>
              </a:rPr>
              <a:t>out &lt;&lt; "&lt;/div&gt;"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dur="indefinite"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39640" y="2700360"/>
            <a:ext cx="8224920" cy="1370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Questions??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dur="indefinite"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455760"/>
            <a:ext cx="8220240" cy="136692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Exercise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457200" y="1554480"/>
            <a:ext cx="8220240" cy="16452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45000"/>
              <a:buFont charset="2" typeface="Wingdings"/>
              <a:buChar char="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Create a tag to display date/time in the provided format.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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Eg usage:</a:t>
            </a:r>
            <a:endParaRPr/>
          </a:p>
          <a:p>
            <a:pPr>
              <a:lnSpc>
                <a:spcPct val="100000"/>
              </a:lnSpc>
              <a:buSzPct val="45000"/>
              <a:buFont charset="2" typeface="Wingdings"/>
              <a:buChar char="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&lt;ls:date value = “${date}” format= “MMM dd yyyy”/&gt;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&lt;ls:date value = “${date}” format= “MM-dd-yyyy”/&gt;</a:t>
            </a:r>
            <a:endParaRPr/>
          </a:p>
        </p:txBody>
      </p:sp>
    </p:spTree>
  </p:cSld>
  <p:timing>
    <p:tnLst>
      <p:par>
        <p:cTn dur="indefinite" id="33" nodeType="tmRoot" restart="never">
          <p:childTnLst>
            <p:seq>
              <p:cTn dur="indefinite"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39640" y="2700360"/>
            <a:ext cx="8224920" cy="1370160"/>
          </a:xfrm>
          <a:prstGeom prst="rect">
            <a:avLst/>
          </a:prstGeom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Thank You!</a:t>
            </a:r>
            <a:endParaRPr/>
          </a:p>
        </p:txBody>
      </p:sp>
    </p:spTree>
  </p:cSld>
  <p:timing>
    <p:tnLst>
      <p:par>
        <p:cTn dur="indefinite" id="35" nodeType="tmRoot" restart="never">
          <p:childTnLst>
            <p:seq>
              <p:cTn dur="indefinite"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457200"/>
            <a:ext cx="8228160" cy="13701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What is Taglib?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981080"/>
            <a:ext cx="8228160" cy="4497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 class which defines tags which aid in generating views.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Grails supports built-in tags and custom tags.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Unlike JSP, Grails tag library mechanism is simply, elegant and completely reload-able at runtime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dur="indefinite"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457200"/>
            <a:ext cx="8228160" cy="137016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Type of Tags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981080"/>
            <a:ext cx="8228160" cy="388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Tags can be grouped under : 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Simple tags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Logical tags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Iterative tags</a:t>
            </a: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Custom tags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dur="indefinite"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48640" y="182880"/>
            <a:ext cx="8228160" cy="63864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few built-in tags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48640" y="1235160"/>
            <a:ext cx="8228160" cy="388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Form Tag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&lt;g:form method=”post” url=[controller: 'sample', action: 'postData']&gt;&lt;/g:form&gt;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&lt;g:form method="post" action="save" controller=”person”  name="savePerson"&gt;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dur="indefinite"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73760" y="196200"/>
            <a:ext cx="8212320" cy="5346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few built-in tags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981080"/>
            <a:ext cx="8212320" cy="3503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&lt;g:textField name='a' value='${val}'/&gt;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&lt;g:checkbox name='b' value=”${val}” /&gt;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&lt;g:textArea rows='3' cols='2‘&gt;${value}&lt;/textarea&gt;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Times New Roman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&lt;g:sumbitButton name='submit' value='submit/&gt;'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dur="indefinite"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6480" y="275040"/>
            <a:ext cx="8228160" cy="547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few built-in tags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307160"/>
            <a:ext cx="8228160" cy="388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Logical Tags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&lt;g:if test=”${testcondition}”&gt;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&lt;/g:if&gt;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&lt;g:if test=”${condition}” 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&lt;/g:if&gt;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&lt;g:elseif/&gt; Some Text &lt;/g:elseif&gt;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&lt;g:else&gt; and &lt;/g:else&gt;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dur="indefinite"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6480" y="275040"/>
            <a:ext cx="8228160" cy="547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few built-in tags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307160"/>
            <a:ext cx="8228160" cy="388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Logical Tags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&lt;g:if test=”${testcondition}”&gt;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&lt;/g:if&gt;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75000"/>
              <a:buFont charset="2" typeface="Wingdings"/>
              <a:buChar char="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&lt;g:if test=”${condition}” 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&lt;/g:if&gt;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&lt;g:elseif/&gt; Some Text &lt;/g:elseif&gt;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&lt;g:else&gt; and &lt;/g:else&gt;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3" nodeType="tmRoot" restart="never">
          <p:childTnLst>
            <p:seq>
              <p:cTn dur="indefinite"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5760" y="196200"/>
            <a:ext cx="8213760" cy="5346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few built-in tags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174320"/>
            <a:ext cx="8213760" cy="27568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Date Format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&lt;g:formatDate date="${date}"    format="MM/dd/yyyy"/&gt;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&lt;g:formatDate date="${date}"    format="mmm dd yyyy"/&gt;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dur="indefinite"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320"/>
            <a:ext cx="8228160" cy="547200"/>
          </a:xfrm>
          <a:prstGeom prst="rect">
            <a:avLst/>
          </a:prstGeom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 few built-in tags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280160"/>
            <a:ext cx="8228160" cy="3884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&lt;g:each in="${personList}" var='person'&gt;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${person.firstName}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&lt;/g:each&gt;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&lt;g:each in="${personList}" var=”person” status=”i”&gt;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${i}  ${person.firstName}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&lt;/g:each&gt;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dur="indefinite"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