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4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0860" y="1803398"/>
            <a:ext cx="9121139" cy="505432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698"/>
            <a:ext cx="4871005" cy="3530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1369" y="1371598"/>
            <a:ext cx="795559" cy="71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8149" y="0"/>
            <a:ext cx="8790940" cy="6858000"/>
          </a:xfrm>
          <a:custGeom>
            <a:avLst/>
            <a:gdLst/>
            <a:ahLst/>
            <a:cxnLst/>
            <a:rect l="l" t="t" r="r" b="b"/>
            <a:pathLst>
              <a:path w="8790940" h="6858000">
                <a:moveTo>
                  <a:pt x="6839262" y="0"/>
                </a:moveTo>
                <a:lnTo>
                  <a:pt x="1959795" y="0"/>
                </a:lnTo>
                <a:lnTo>
                  <a:pt x="75559" y="3126994"/>
                </a:lnTo>
                <a:lnTo>
                  <a:pt x="53971" y="3168275"/>
                </a:lnTo>
                <a:lnTo>
                  <a:pt x="35980" y="3212147"/>
                </a:lnTo>
                <a:lnTo>
                  <a:pt x="21588" y="3258138"/>
                </a:lnTo>
                <a:lnTo>
                  <a:pt x="10794" y="3305778"/>
                </a:lnTo>
                <a:lnTo>
                  <a:pt x="3598" y="3354596"/>
                </a:lnTo>
                <a:lnTo>
                  <a:pt x="0" y="3404120"/>
                </a:lnTo>
                <a:lnTo>
                  <a:pt x="0" y="3453879"/>
                </a:lnTo>
                <a:lnTo>
                  <a:pt x="3598" y="3503403"/>
                </a:lnTo>
                <a:lnTo>
                  <a:pt x="10794" y="3552221"/>
                </a:lnTo>
                <a:lnTo>
                  <a:pt x="21588" y="3599861"/>
                </a:lnTo>
                <a:lnTo>
                  <a:pt x="35980" y="3645852"/>
                </a:lnTo>
                <a:lnTo>
                  <a:pt x="53971" y="3689724"/>
                </a:lnTo>
                <a:lnTo>
                  <a:pt x="75559" y="3731005"/>
                </a:lnTo>
                <a:lnTo>
                  <a:pt x="1959795" y="6857999"/>
                </a:lnTo>
                <a:lnTo>
                  <a:pt x="6839262" y="6857999"/>
                </a:lnTo>
                <a:lnTo>
                  <a:pt x="8723561" y="3731005"/>
                </a:lnTo>
                <a:lnTo>
                  <a:pt x="8742741" y="3689724"/>
                </a:lnTo>
                <a:lnTo>
                  <a:pt x="8758725" y="3645852"/>
                </a:lnTo>
                <a:lnTo>
                  <a:pt x="8771513" y="3599861"/>
                </a:lnTo>
                <a:lnTo>
                  <a:pt x="8781103" y="3552221"/>
                </a:lnTo>
                <a:lnTo>
                  <a:pt x="8787497" y="3503403"/>
                </a:lnTo>
                <a:lnTo>
                  <a:pt x="8790693" y="3453879"/>
                </a:lnTo>
                <a:lnTo>
                  <a:pt x="8790693" y="3404120"/>
                </a:lnTo>
                <a:lnTo>
                  <a:pt x="8787497" y="3354596"/>
                </a:lnTo>
                <a:lnTo>
                  <a:pt x="8781103" y="3305778"/>
                </a:lnTo>
                <a:lnTo>
                  <a:pt x="8771513" y="3258138"/>
                </a:lnTo>
                <a:lnTo>
                  <a:pt x="8758725" y="3212147"/>
                </a:lnTo>
                <a:lnTo>
                  <a:pt x="8742741" y="3168275"/>
                </a:lnTo>
                <a:lnTo>
                  <a:pt x="8723561" y="3126994"/>
                </a:lnTo>
                <a:lnTo>
                  <a:pt x="68392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7615" y="2471356"/>
            <a:ext cx="2096769" cy="130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5830" y="1433585"/>
            <a:ext cx="10372090" cy="466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341" y="929068"/>
            <a:ext cx="553148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dirty="0">
                <a:solidFill>
                  <a:srgbClr val="EC7C30"/>
                </a:solidFill>
              </a:rPr>
              <a:t>SMA</a:t>
            </a:r>
            <a:r>
              <a:rPr sz="6600" spc="-125" dirty="0">
                <a:solidFill>
                  <a:srgbClr val="EC7C30"/>
                </a:solidFill>
              </a:rPr>
              <a:t>R</a:t>
            </a:r>
            <a:r>
              <a:rPr sz="6600" dirty="0">
                <a:solidFill>
                  <a:srgbClr val="EC7C30"/>
                </a:solidFill>
              </a:rPr>
              <a:t>T</a:t>
            </a:r>
            <a:r>
              <a:rPr sz="6600" spc="-335" dirty="0">
                <a:solidFill>
                  <a:srgbClr val="EC7C30"/>
                </a:solidFill>
              </a:rPr>
              <a:t> </a:t>
            </a:r>
            <a:r>
              <a:rPr sz="6600" spc="-505" dirty="0">
                <a:solidFill>
                  <a:srgbClr val="EC7C30"/>
                </a:solidFill>
              </a:rPr>
              <a:t>P</a:t>
            </a:r>
            <a:r>
              <a:rPr sz="6600" spc="20" dirty="0">
                <a:solidFill>
                  <a:srgbClr val="EC7C30"/>
                </a:solidFill>
              </a:rPr>
              <a:t>A</a:t>
            </a:r>
            <a:r>
              <a:rPr sz="6600" spc="-65" dirty="0">
                <a:solidFill>
                  <a:srgbClr val="EC7C30"/>
                </a:solidFill>
              </a:rPr>
              <a:t>R</a:t>
            </a:r>
            <a:r>
              <a:rPr sz="6600" spc="-30" dirty="0">
                <a:solidFill>
                  <a:srgbClr val="EC7C30"/>
                </a:solidFill>
              </a:rPr>
              <a:t>K</a:t>
            </a:r>
            <a:r>
              <a:rPr sz="6600" spc="-35" dirty="0">
                <a:solidFill>
                  <a:srgbClr val="EC7C30"/>
                </a:solidFill>
              </a:rPr>
              <a:t>I</a:t>
            </a:r>
            <a:r>
              <a:rPr sz="6600" spc="-5" dirty="0">
                <a:solidFill>
                  <a:srgbClr val="EC7C30"/>
                </a:solidFill>
              </a:rPr>
              <a:t>NG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741551" y="2917396"/>
            <a:ext cx="8549640" cy="34305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810"/>
              </a:spcBef>
            </a:pPr>
            <a:r>
              <a:rPr sz="3600" spc="-5" dirty="0">
                <a:latin typeface="Calibri"/>
                <a:cs typeface="Calibri"/>
              </a:rPr>
              <a:t>SUBMITTED </a:t>
            </a:r>
            <a:r>
              <a:rPr sz="3600" spc="-35" dirty="0">
                <a:latin typeface="Calibri"/>
                <a:cs typeface="Calibri"/>
              </a:rPr>
              <a:t>BY</a:t>
            </a:r>
            <a:endParaRPr sz="3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3200" spc="-45" dirty="0">
                <a:latin typeface="Calibri"/>
                <a:cs typeface="Calibri"/>
              </a:rPr>
              <a:t>T.KAVI BHARATH</a:t>
            </a: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3200" spc="-45" dirty="0">
                <a:latin typeface="Calibri"/>
                <a:cs typeface="Calibri"/>
              </a:rPr>
              <a:t>auttrtkvl004(transfer)</a:t>
            </a: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3200" spc="-45" dirty="0">
                <a:latin typeface="Calibri"/>
                <a:cs typeface="Calibri"/>
              </a:rPr>
              <a:t>kavibharath06112002@gmail.com</a:t>
            </a:r>
            <a:endParaRPr sz="3200" dirty="0">
              <a:latin typeface="Calibri"/>
              <a:cs typeface="Calibri"/>
            </a:endParaRPr>
          </a:p>
          <a:p>
            <a:pPr marL="12700" marR="5080" algn="ctr">
              <a:lnSpc>
                <a:spcPts val="4060"/>
              </a:lnSpc>
              <a:spcBef>
                <a:spcPts val="85"/>
              </a:spcBef>
            </a:pPr>
            <a:r>
              <a:rPr sz="2750" dirty="0">
                <a:latin typeface="Calibri"/>
                <a:cs typeface="Calibri"/>
              </a:rPr>
              <a:t>Department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Electronics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Communication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Engineering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Anna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University</a:t>
            </a:r>
            <a:r>
              <a:rPr sz="2750" spc="2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Regional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Campus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–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Coimbatore.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325" y="200025"/>
            <a:ext cx="10296525" cy="10858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7112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560"/>
              </a:spcBef>
            </a:pPr>
            <a:r>
              <a:rPr sz="6000" spc="-50" dirty="0">
                <a:solidFill>
                  <a:srgbClr val="000000"/>
                </a:solidFill>
              </a:rPr>
              <a:t>P</a:t>
            </a:r>
            <a:r>
              <a:rPr sz="6000" spc="-120" dirty="0">
                <a:solidFill>
                  <a:srgbClr val="000000"/>
                </a:solidFill>
              </a:rPr>
              <a:t>r</a:t>
            </a:r>
            <a:r>
              <a:rPr sz="6000" spc="15" dirty="0">
                <a:solidFill>
                  <a:srgbClr val="000000"/>
                </a:solidFill>
              </a:rPr>
              <a:t>o</a:t>
            </a:r>
            <a:r>
              <a:rPr sz="6000" spc="-50" dirty="0">
                <a:solidFill>
                  <a:srgbClr val="000000"/>
                </a:solidFill>
              </a:rPr>
              <a:t>p</a:t>
            </a:r>
            <a:r>
              <a:rPr sz="6000" spc="-60" dirty="0">
                <a:solidFill>
                  <a:srgbClr val="000000"/>
                </a:solidFill>
              </a:rPr>
              <a:t>o</a:t>
            </a:r>
            <a:r>
              <a:rPr sz="6000" dirty="0">
                <a:solidFill>
                  <a:srgbClr val="000000"/>
                </a:solidFill>
              </a:rPr>
              <a:t>s</a:t>
            </a:r>
            <a:r>
              <a:rPr sz="6000" spc="-114" dirty="0">
                <a:solidFill>
                  <a:srgbClr val="000000"/>
                </a:solidFill>
              </a:rPr>
              <a:t>e</a:t>
            </a:r>
            <a:r>
              <a:rPr sz="6000" dirty="0">
                <a:solidFill>
                  <a:srgbClr val="000000"/>
                </a:solidFill>
              </a:rPr>
              <a:t>d</a:t>
            </a:r>
            <a:r>
              <a:rPr sz="6000" spc="-280" dirty="0">
                <a:solidFill>
                  <a:srgbClr val="000000"/>
                </a:solidFill>
              </a:rPr>
              <a:t> </a:t>
            </a:r>
            <a:r>
              <a:rPr sz="6000" spc="70" dirty="0">
                <a:solidFill>
                  <a:srgbClr val="000000"/>
                </a:solidFill>
              </a:rPr>
              <a:t>s</a:t>
            </a:r>
            <a:r>
              <a:rPr sz="6000" spc="15" dirty="0">
                <a:solidFill>
                  <a:srgbClr val="000000"/>
                </a:solidFill>
              </a:rPr>
              <a:t>ol</a:t>
            </a:r>
            <a:r>
              <a:rPr sz="6000" spc="-50" dirty="0">
                <a:solidFill>
                  <a:srgbClr val="000000"/>
                </a:solidFill>
              </a:rPr>
              <a:t>u</a:t>
            </a:r>
            <a:r>
              <a:rPr sz="6000" spc="-95" dirty="0">
                <a:solidFill>
                  <a:srgbClr val="000000"/>
                </a:solidFill>
              </a:rPr>
              <a:t>t</a:t>
            </a:r>
            <a:r>
              <a:rPr sz="6000" spc="15" dirty="0">
                <a:solidFill>
                  <a:srgbClr val="000000"/>
                </a:solidFill>
              </a:rPr>
              <a:t>i</a:t>
            </a:r>
            <a:r>
              <a:rPr sz="6000" spc="-60" dirty="0">
                <a:solidFill>
                  <a:srgbClr val="000000"/>
                </a:solidFill>
              </a:rPr>
              <a:t>o</a:t>
            </a:r>
            <a:r>
              <a:rPr sz="6000" dirty="0">
                <a:solidFill>
                  <a:srgbClr val="000000"/>
                </a:solidFill>
              </a:rPr>
              <a:t>n</a:t>
            </a:r>
            <a:r>
              <a:rPr sz="6000" spc="-355" dirty="0">
                <a:solidFill>
                  <a:srgbClr val="000000"/>
                </a:solidFill>
              </a:rPr>
              <a:t> </a:t>
            </a:r>
            <a:r>
              <a:rPr sz="6000" spc="-5" dirty="0">
                <a:solidFill>
                  <a:srgbClr val="000000"/>
                </a:solidFill>
              </a:rPr>
              <a:t>c</a:t>
            </a:r>
            <a:r>
              <a:rPr sz="6000" spc="15" dirty="0">
                <a:solidFill>
                  <a:srgbClr val="000000"/>
                </a:solidFill>
              </a:rPr>
              <a:t>o</a:t>
            </a:r>
            <a:r>
              <a:rPr sz="6000" spc="-50" dirty="0">
                <a:solidFill>
                  <a:srgbClr val="000000"/>
                </a:solidFill>
              </a:rPr>
              <a:t>n</a:t>
            </a:r>
            <a:r>
              <a:rPr sz="6000" spc="-25" dirty="0">
                <a:solidFill>
                  <a:srgbClr val="000000"/>
                </a:solidFill>
              </a:rPr>
              <a:t>t</a:t>
            </a:r>
            <a:r>
              <a:rPr sz="6000" spc="-40" dirty="0">
                <a:solidFill>
                  <a:srgbClr val="000000"/>
                </a:solidFill>
              </a:rPr>
              <a:t>..</a:t>
            </a:r>
            <a:r>
              <a:rPr sz="6000" dirty="0">
                <a:solidFill>
                  <a:srgbClr val="000000"/>
                </a:solidFill>
              </a:rPr>
              <a:t>.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57275" y="1360805"/>
            <a:ext cx="10151745" cy="42856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84200" marR="6350" indent="-572135" algn="just">
              <a:lnSpc>
                <a:spcPts val="3450"/>
              </a:lnSpc>
              <a:spcBef>
                <a:spcPts val="570"/>
              </a:spcBef>
              <a:buFont typeface="Wingdings"/>
              <a:buChar char=""/>
              <a:tabLst>
                <a:tab pos="727710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would </a:t>
            </a:r>
            <a:r>
              <a:rPr sz="3200" spc="10" dirty="0">
                <a:latin typeface="Calibri"/>
                <a:cs typeface="Calibri"/>
              </a:rPr>
              <a:t>adjust </a:t>
            </a:r>
            <a:r>
              <a:rPr sz="3200" spc="5" dirty="0">
                <a:latin typeface="Calibri"/>
                <a:cs typeface="Calibri"/>
              </a:rPr>
              <a:t>parking </a:t>
            </a:r>
            <a:r>
              <a:rPr sz="3200" spc="-30" dirty="0">
                <a:latin typeface="Calibri"/>
                <a:cs typeface="Calibri"/>
              </a:rPr>
              <a:t>fees </a:t>
            </a:r>
            <a:r>
              <a:rPr sz="3200" dirty="0">
                <a:latin typeface="Calibri"/>
                <a:cs typeface="Calibri"/>
              </a:rPr>
              <a:t>based </a:t>
            </a:r>
            <a:r>
              <a:rPr sz="3200" spc="-15" dirty="0">
                <a:latin typeface="Calibri"/>
                <a:cs typeface="Calibri"/>
              </a:rPr>
              <a:t>on </a:t>
            </a:r>
            <a:r>
              <a:rPr sz="3200" spc="-40" dirty="0">
                <a:latin typeface="Calibri"/>
                <a:cs typeface="Calibri"/>
              </a:rPr>
              <a:t>factors 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such </a:t>
            </a:r>
            <a:r>
              <a:rPr sz="3200" spc="-1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real-time </a:t>
            </a:r>
            <a:r>
              <a:rPr sz="3200" spc="5" dirty="0">
                <a:latin typeface="Calibri"/>
                <a:cs typeface="Calibri"/>
              </a:rPr>
              <a:t>demand, </a:t>
            </a:r>
            <a:r>
              <a:rPr sz="3200" spc="-10" dirty="0">
                <a:latin typeface="Calibri"/>
                <a:cs typeface="Calibri"/>
              </a:rPr>
              <a:t>location,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-60" dirty="0">
                <a:latin typeface="Calibri"/>
                <a:cs typeface="Calibri"/>
              </a:rPr>
              <a:t>day.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encouraging </a:t>
            </a:r>
            <a:r>
              <a:rPr sz="3200" spc="-20" dirty="0">
                <a:latin typeface="Calibri"/>
                <a:cs typeface="Calibri"/>
              </a:rPr>
              <a:t>users </a:t>
            </a:r>
            <a:r>
              <a:rPr sz="3200" spc="-5" dirty="0">
                <a:latin typeface="Calibri"/>
                <a:cs typeface="Calibri"/>
              </a:rPr>
              <a:t>to consider </a:t>
            </a:r>
            <a:r>
              <a:rPr sz="3200" spc="-10" dirty="0">
                <a:latin typeface="Calibri"/>
                <a:cs typeface="Calibri"/>
              </a:rPr>
              <a:t>alternative </a:t>
            </a:r>
            <a:r>
              <a:rPr sz="3200" spc="5" dirty="0">
                <a:latin typeface="Calibri"/>
                <a:cs typeface="Calibri"/>
              </a:rPr>
              <a:t>parking </a:t>
            </a:r>
            <a:r>
              <a:rPr sz="3200" dirty="0">
                <a:latin typeface="Calibri"/>
                <a:cs typeface="Calibri"/>
              </a:rPr>
              <a:t>options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during </a:t>
            </a:r>
            <a:r>
              <a:rPr sz="3200" spc="-5" dirty="0">
                <a:latin typeface="Calibri"/>
                <a:cs typeface="Calibri"/>
              </a:rPr>
              <a:t>peak </a:t>
            </a:r>
            <a:r>
              <a:rPr sz="3200" spc="-10" dirty="0">
                <a:latin typeface="Calibri"/>
                <a:cs typeface="Calibri"/>
              </a:rPr>
              <a:t>times </a:t>
            </a:r>
            <a:r>
              <a:rPr sz="3200" spc="20" dirty="0">
                <a:latin typeface="Calibri"/>
                <a:cs typeface="Calibri"/>
              </a:rPr>
              <a:t>or </a:t>
            </a:r>
            <a:r>
              <a:rPr sz="3200" spc="1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high-demand areas, </a:t>
            </a:r>
            <a:r>
              <a:rPr sz="3200" spc="1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can help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congestion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and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optimize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parking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space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utilization.</a:t>
            </a:r>
            <a:endParaRPr sz="3200">
              <a:latin typeface="Calibri"/>
              <a:cs typeface="Calibri"/>
            </a:endParaRPr>
          </a:p>
          <a:p>
            <a:pPr marL="584200" marR="8890" indent="-572135" algn="just">
              <a:lnSpc>
                <a:spcPts val="3460"/>
              </a:lnSpc>
              <a:spcBef>
                <a:spcPts val="1070"/>
              </a:spcBef>
              <a:buFont typeface="Wingdings"/>
              <a:buChar char=""/>
              <a:tabLst>
                <a:tab pos="584835" algn="l"/>
              </a:tabLst>
            </a:pPr>
            <a:r>
              <a:rPr sz="3200" spc="15" dirty="0">
                <a:latin typeface="Calibri"/>
                <a:cs typeface="Calibri"/>
              </a:rPr>
              <a:t>While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providing </a:t>
            </a:r>
            <a:r>
              <a:rPr sz="3200" spc="1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potential </a:t>
            </a:r>
            <a:r>
              <a:rPr sz="3200" spc="-5" dirty="0">
                <a:latin typeface="Calibri"/>
                <a:cs typeface="Calibri"/>
              </a:rPr>
              <a:t>revenue </a:t>
            </a:r>
            <a:r>
              <a:rPr sz="3200" spc="-10" dirty="0">
                <a:latin typeface="Calibri"/>
                <a:cs typeface="Calibri"/>
              </a:rPr>
              <a:t>source </a:t>
            </a:r>
            <a:r>
              <a:rPr sz="3200" spc="-15" dirty="0">
                <a:latin typeface="Calibri"/>
                <a:cs typeface="Calibri"/>
              </a:rPr>
              <a:t>for cities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pa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spc="40" dirty="0">
                <a:latin typeface="Calibri"/>
                <a:cs typeface="Calibri"/>
              </a:rPr>
              <a:t>k</a:t>
            </a:r>
            <a:r>
              <a:rPr sz="3200" spc="10" dirty="0">
                <a:latin typeface="Calibri"/>
                <a:cs typeface="Calibri"/>
              </a:rPr>
              <a:t>i</a:t>
            </a:r>
            <a:r>
              <a:rPr sz="3200" spc="3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o</a:t>
            </a:r>
            <a:r>
              <a:rPr sz="3200" spc="30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25" dirty="0">
                <a:latin typeface="Calibri"/>
                <a:cs typeface="Calibri"/>
              </a:rPr>
              <a:t>o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469900" marR="5080" indent="-457834" algn="just">
              <a:lnSpc>
                <a:spcPts val="3450"/>
              </a:lnSpc>
              <a:spcBef>
                <a:spcPts val="969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1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5" dirty="0">
                <a:latin typeface="Calibri"/>
                <a:cs typeface="Calibri"/>
              </a:rPr>
              <a:t>help </a:t>
            </a:r>
            <a:r>
              <a:rPr sz="3200" spc="-20" dirty="0">
                <a:latin typeface="Calibri"/>
                <a:cs typeface="Calibri"/>
              </a:rPr>
              <a:t>drivers </a:t>
            </a: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spc="-10" dirty="0">
                <a:latin typeface="Calibri"/>
                <a:cs typeface="Calibri"/>
              </a:rPr>
              <a:t>available </a:t>
            </a:r>
            <a:r>
              <a:rPr sz="3200" spc="5" dirty="0">
                <a:latin typeface="Calibri"/>
                <a:cs typeface="Calibri"/>
              </a:rPr>
              <a:t>parking </a:t>
            </a:r>
            <a:r>
              <a:rPr sz="3200" dirty="0">
                <a:latin typeface="Calibri"/>
                <a:cs typeface="Calibri"/>
              </a:rPr>
              <a:t>spots </a:t>
            </a:r>
            <a:r>
              <a:rPr sz="3200" spc="-5" dirty="0">
                <a:latin typeface="Calibri"/>
                <a:cs typeface="Calibri"/>
              </a:rPr>
              <a:t>quickly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and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reduce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time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spent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searching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space.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823" y="839969"/>
            <a:ext cx="8041377" cy="5456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0159" y="2471356"/>
            <a:ext cx="2054225" cy="13023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indent="457200">
              <a:lnSpc>
                <a:spcPts val="4730"/>
              </a:lnSpc>
              <a:spcBef>
                <a:spcPts val="745"/>
              </a:spcBef>
            </a:pPr>
            <a:r>
              <a:rPr spc="40" dirty="0"/>
              <a:t>T</a:t>
            </a:r>
            <a:r>
              <a:rPr spc="-25" dirty="0"/>
              <a:t>H</a:t>
            </a:r>
            <a:r>
              <a:rPr spc="-5" dirty="0"/>
              <a:t>A</a:t>
            </a:r>
            <a:r>
              <a:rPr spc="-30" dirty="0"/>
              <a:t>N</a:t>
            </a:r>
            <a:r>
              <a:rPr spc="10" dirty="0"/>
              <a:t>K  </a:t>
            </a:r>
            <a:r>
              <a:rPr spc="-2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10515600" cy="1333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1303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890"/>
              </a:spcBef>
            </a:pPr>
            <a:r>
              <a:rPr sz="6000" spc="-25" dirty="0">
                <a:solidFill>
                  <a:srgbClr val="000000"/>
                </a:solidFill>
              </a:rPr>
              <a:t>POSSIBLE</a:t>
            </a:r>
            <a:r>
              <a:rPr sz="6000" spc="-275" dirty="0">
                <a:solidFill>
                  <a:srgbClr val="000000"/>
                </a:solidFill>
              </a:rPr>
              <a:t> </a:t>
            </a:r>
            <a:r>
              <a:rPr sz="6000" spc="-50" dirty="0">
                <a:solidFill>
                  <a:srgbClr val="000000"/>
                </a:solidFill>
              </a:rPr>
              <a:t>SOLUTIONS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17575" y="1647167"/>
            <a:ext cx="10372090" cy="46596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7505" indent="-345440">
              <a:lnSpc>
                <a:spcPct val="100000"/>
              </a:lnSpc>
              <a:spcBef>
                <a:spcPts val="1115"/>
              </a:spcBef>
              <a:buSzPct val="97222"/>
              <a:buAutoNum type="arabicPeriod"/>
              <a:tabLst>
                <a:tab pos="358140" algn="l"/>
              </a:tabLst>
            </a:pPr>
            <a:r>
              <a:rPr sz="3600" spc="-10" dirty="0">
                <a:latin typeface="Calibri"/>
                <a:cs typeface="Calibri"/>
              </a:rPr>
              <a:t>IoT-Enabled</a:t>
            </a:r>
            <a:r>
              <a:rPr sz="3600" spc="1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Parking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Spots:</a:t>
            </a:r>
            <a:endParaRPr sz="3600">
              <a:latin typeface="Calibri"/>
              <a:cs typeface="Calibri"/>
            </a:endParaRPr>
          </a:p>
          <a:p>
            <a:pPr marL="12700" marR="5080" indent="5843270" algn="just">
              <a:lnSpc>
                <a:spcPct val="91800"/>
              </a:lnSpc>
              <a:spcBef>
                <a:spcPts val="1080"/>
              </a:spcBef>
            </a:pPr>
            <a:r>
              <a:rPr sz="2750" spc="15" dirty="0">
                <a:latin typeface="Calibri"/>
                <a:cs typeface="Calibri"/>
              </a:rPr>
              <a:t>Design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5" dirty="0">
                <a:latin typeface="Calibri"/>
                <a:cs typeface="Calibri"/>
              </a:rPr>
              <a:t>system </a:t>
            </a:r>
            <a:r>
              <a:rPr sz="2750" spc="5" dirty="0">
                <a:latin typeface="Calibri"/>
                <a:cs typeface="Calibri"/>
              </a:rPr>
              <a:t>where </a:t>
            </a:r>
            <a:r>
              <a:rPr sz="2750" spc="20" dirty="0">
                <a:latin typeface="Calibri"/>
                <a:cs typeface="Calibri"/>
              </a:rPr>
              <a:t>parking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spots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themselves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spc="25" dirty="0">
                <a:latin typeface="Calibri"/>
                <a:cs typeface="Calibri"/>
              </a:rPr>
              <a:t>equipped </a:t>
            </a:r>
            <a:r>
              <a:rPr sz="2750" spc="20" dirty="0">
                <a:latin typeface="Calibri"/>
                <a:cs typeface="Calibri"/>
              </a:rPr>
              <a:t>with </a:t>
            </a:r>
            <a:r>
              <a:rPr sz="2750" spc="10" dirty="0">
                <a:latin typeface="Calibri"/>
                <a:cs typeface="Calibri"/>
              </a:rPr>
              <a:t>IoT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sensors. </a:t>
            </a:r>
            <a:r>
              <a:rPr sz="2750" spc="15" dirty="0">
                <a:latin typeface="Calibri"/>
                <a:cs typeface="Calibri"/>
              </a:rPr>
              <a:t>These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sensors</a:t>
            </a:r>
            <a:r>
              <a:rPr sz="2750" spc="20" dirty="0">
                <a:latin typeface="Calibri"/>
                <a:cs typeface="Calibri"/>
              </a:rPr>
              <a:t> can 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detect </a:t>
            </a:r>
            <a:r>
              <a:rPr sz="2750" spc="20" dirty="0">
                <a:latin typeface="Calibri"/>
                <a:cs typeface="Calibri"/>
              </a:rPr>
              <a:t>when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15" dirty="0">
                <a:latin typeface="Calibri"/>
                <a:cs typeface="Calibri"/>
              </a:rPr>
              <a:t>vehicle </a:t>
            </a:r>
            <a:r>
              <a:rPr sz="2750" spc="25" dirty="0">
                <a:latin typeface="Calibri"/>
                <a:cs typeface="Calibri"/>
              </a:rPr>
              <a:t>is </a:t>
            </a:r>
            <a:r>
              <a:rPr sz="2750" spc="5" dirty="0">
                <a:latin typeface="Calibri"/>
                <a:cs typeface="Calibri"/>
              </a:rPr>
              <a:t>parked </a:t>
            </a:r>
            <a:r>
              <a:rPr sz="2750" spc="30" dirty="0">
                <a:latin typeface="Calibri"/>
                <a:cs typeface="Calibri"/>
              </a:rPr>
              <a:t>and </a:t>
            </a:r>
            <a:r>
              <a:rPr sz="2750" spc="10" dirty="0">
                <a:latin typeface="Calibri"/>
                <a:cs typeface="Calibri"/>
              </a:rPr>
              <a:t>communicate </a:t>
            </a:r>
            <a:r>
              <a:rPr sz="2750" spc="20" dirty="0">
                <a:latin typeface="Calibri"/>
                <a:cs typeface="Calibri"/>
              </a:rPr>
              <a:t>with </a:t>
            </a:r>
            <a:r>
              <a:rPr sz="2750" spc="10" dirty="0">
                <a:latin typeface="Calibri"/>
                <a:cs typeface="Calibri"/>
              </a:rPr>
              <a:t>a centralized 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system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update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real-time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parking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availability.</a:t>
            </a:r>
            <a:endParaRPr sz="2750">
              <a:latin typeface="Calibri"/>
              <a:cs typeface="Calibri"/>
            </a:endParaRPr>
          </a:p>
          <a:p>
            <a:pPr marL="460375" indent="-448309">
              <a:lnSpc>
                <a:spcPct val="100000"/>
              </a:lnSpc>
              <a:spcBef>
                <a:spcPts val="505"/>
              </a:spcBef>
              <a:buSzPct val="97222"/>
              <a:buAutoNum type="arabicPeriod" startAt="2"/>
              <a:tabLst>
                <a:tab pos="461009" algn="l"/>
              </a:tabLst>
            </a:pPr>
            <a:r>
              <a:rPr sz="3600" dirty="0">
                <a:latin typeface="Calibri"/>
                <a:cs typeface="Calibri"/>
              </a:rPr>
              <a:t>Dynamic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Pricing</a:t>
            </a:r>
            <a:r>
              <a:rPr sz="3600" spc="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Model:</a:t>
            </a:r>
            <a:endParaRPr sz="3600">
              <a:latin typeface="Calibri"/>
              <a:cs typeface="Calibri"/>
            </a:endParaRPr>
          </a:p>
          <a:p>
            <a:pPr marL="12700" marR="13335" indent="5500370" algn="just">
              <a:lnSpc>
                <a:spcPct val="91800"/>
              </a:lnSpc>
              <a:spcBef>
                <a:spcPts val="1010"/>
              </a:spcBef>
            </a:pPr>
            <a:r>
              <a:rPr sz="2750" spc="15" dirty="0">
                <a:latin typeface="Calibri"/>
                <a:cs typeface="Calibri"/>
              </a:rPr>
              <a:t>Develop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15" dirty="0">
                <a:latin typeface="Calibri"/>
                <a:cs typeface="Calibri"/>
              </a:rPr>
              <a:t>dynamic pricing </a:t>
            </a:r>
            <a:r>
              <a:rPr sz="2750" spc="25" dirty="0">
                <a:latin typeface="Calibri"/>
                <a:cs typeface="Calibri"/>
              </a:rPr>
              <a:t>model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that </a:t>
            </a:r>
            <a:r>
              <a:rPr sz="2750" spc="10" dirty="0">
                <a:latin typeface="Calibri"/>
                <a:cs typeface="Calibri"/>
              </a:rPr>
              <a:t>adjusts </a:t>
            </a:r>
            <a:r>
              <a:rPr sz="2750" spc="5" dirty="0">
                <a:latin typeface="Calibri"/>
                <a:cs typeface="Calibri"/>
              </a:rPr>
              <a:t>parking fees </a:t>
            </a:r>
            <a:r>
              <a:rPr sz="2750" spc="20" dirty="0">
                <a:latin typeface="Calibri"/>
                <a:cs typeface="Calibri"/>
              </a:rPr>
              <a:t>based </a:t>
            </a:r>
            <a:r>
              <a:rPr sz="2750" spc="65" dirty="0">
                <a:latin typeface="Calibri"/>
                <a:cs typeface="Calibri"/>
              </a:rPr>
              <a:t>on </a:t>
            </a:r>
            <a:r>
              <a:rPr sz="2750" spc="15" dirty="0">
                <a:latin typeface="Calibri"/>
                <a:cs typeface="Calibri"/>
              </a:rPr>
              <a:t>demand </a:t>
            </a:r>
            <a:r>
              <a:rPr sz="2750" spc="30" dirty="0">
                <a:latin typeface="Calibri"/>
                <a:cs typeface="Calibri"/>
              </a:rPr>
              <a:t>and </a:t>
            </a:r>
            <a:r>
              <a:rPr sz="2750" spc="5" dirty="0">
                <a:latin typeface="Calibri"/>
                <a:cs typeface="Calibri"/>
              </a:rPr>
              <a:t>occupancy. </a:t>
            </a:r>
            <a:r>
              <a:rPr sz="2750" spc="25" dirty="0">
                <a:latin typeface="Calibri"/>
                <a:cs typeface="Calibri"/>
              </a:rPr>
              <a:t>This </a:t>
            </a:r>
            <a:r>
              <a:rPr sz="2750" spc="10" dirty="0">
                <a:latin typeface="Calibri"/>
                <a:cs typeface="Calibri"/>
              </a:rPr>
              <a:t>could 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encourage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users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park</a:t>
            </a:r>
            <a:r>
              <a:rPr sz="2750" spc="10" dirty="0">
                <a:latin typeface="Calibri"/>
                <a:cs typeface="Calibri"/>
              </a:rPr>
              <a:t> during </a:t>
            </a:r>
            <a:r>
              <a:rPr sz="2750" spc="15" dirty="0">
                <a:latin typeface="Calibri"/>
                <a:cs typeface="Calibri"/>
              </a:rPr>
              <a:t>off-peak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hours, </a:t>
            </a:r>
            <a:r>
              <a:rPr sz="2750" spc="20" dirty="0">
                <a:latin typeface="Calibri"/>
                <a:cs typeface="Calibri"/>
              </a:rPr>
              <a:t>reducing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congestion 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during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busy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times.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1775" y="1381125"/>
            <a:ext cx="3209925" cy="41338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5128" y="1543733"/>
            <a:ext cx="3517542" cy="38730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725" y="285750"/>
            <a:ext cx="10515600" cy="115252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8285" rIns="0" bIns="0" rtlCol="0">
            <a:spAutoFit/>
          </a:bodyPr>
          <a:lstStyle/>
          <a:p>
            <a:pPr marL="601980" algn="ctr">
              <a:lnSpc>
                <a:spcPct val="100000"/>
              </a:lnSpc>
              <a:spcBef>
                <a:spcPts val="1955"/>
              </a:spcBef>
            </a:pPr>
            <a:r>
              <a:rPr sz="5400" spc="25" dirty="0">
                <a:solidFill>
                  <a:srgbClr val="000000"/>
                </a:solidFill>
              </a:rPr>
              <a:t>P</a:t>
            </a:r>
            <a:r>
              <a:rPr sz="5400" spc="-5" dirty="0">
                <a:solidFill>
                  <a:srgbClr val="000000"/>
                </a:solidFill>
              </a:rPr>
              <a:t>O</a:t>
            </a:r>
            <a:r>
              <a:rPr sz="5400" spc="5" dirty="0">
                <a:solidFill>
                  <a:srgbClr val="000000"/>
                </a:solidFill>
              </a:rPr>
              <a:t>S</a:t>
            </a:r>
            <a:r>
              <a:rPr sz="5400" spc="-50" dirty="0">
                <a:solidFill>
                  <a:srgbClr val="000000"/>
                </a:solidFill>
              </a:rPr>
              <a:t>S</a:t>
            </a:r>
            <a:r>
              <a:rPr sz="5400" spc="-45" dirty="0">
                <a:solidFill>
                  <a:srgbClr val="000000"/>
                </a:solidFill>
              </a:rPr>
              <a:t>I</a:t>
            </a:r>
            <a:r>
              <a:rPr sz="5400" spc="-40" dirty="0">
                <a:solidFill>
                  <a:srgbClr val="000000"/>
                </a:solidFill>
              </a:rPr>
              <a:t>B</a:t>
            </a:r>
            <a:r>
              <a:rPr sz="5400" dirty="0">
                <a:solidFill>
                  <a:srgbClr val="000000"/>
                </a:solidFill>
              </a:rPr>
              <a:t>LE</a:t>
            </a:r>
            <a:r>
              <a:rPr sz="5400" spc="-275" dirty="0">
                <a:solidFill>
                  <a:srgbClr val="000000"/>
                </a:solidFill>
              </a:rPr>
              <a:t> </a:t>
            </a:r>
            <a:r>
              <a:rPr sz="5400" spc="20" dirty="0">
                <a:solidFill>
                  <a:srgbClr val="000000"/>
                </a:solidFill>
              </a:rPr>
              <a:t>S</a:t>
            </a:r>
            <a:r>
              <a:rPr sz="5400" spc="-5" dirty="0">
                <a:solidFill>
                  <a:srgbClr val="000000"/>
                </a:solidFill>
              </a:rPr>
              <a:t>O</a:t>
            </a:r>
            <a:r>
              <a:rPr sz="5400" spc="-100" dirty="0">
                <a:solidFill>
                  <a:srgbClr val="000000"/>
                </a:solidFill>
              </a:rPr>
              <a:t>L</a:t>
            </a:r>
            <a:r>
              <a:rPr sz="5400" spc="-60" dirty="0">
                <a:solidFill>
                  <a:srgbClr val="000000"/>
                </a:solidFill>
              </a:rPr>
              <a:t>U</a:t>
            </a:r>
            <a:r>
              <a:rPr sz="5400" spc="-65" dirty="0">
                <a:solidFill>
                  <a:srgbClr val="000000"/>
                </a:solidFill>
              </a:rPr>
              <a:t>T</a:t>
            </a:r>
            <a:r>
              <a:rPr sz="5400" spc="25" dirty="0">
                <a:solidFill>
                  <a:srgbClr val="000000"/>
                </a:solidFill>
              </a:rPr>
              <a:t>I</a:t>
            </a:r>
            <a:r>
              <a:rPr sz="5400" spc="-90" dirty="0">
                <a:solidFill>
                  <a:srgbClr val="000000"/>
                </a:solidFill>
              </a:rPr>
              <a:t>O</a:t>
            </a:r>
            <a:r>
              <a:rPr sz="5400" spc="-75" dirty="0">
                <a:solidFill>
                  <a:srgbClr val="000000"/>
                </a:solidFill>
              </a:rPr>
              <a:t>N</a:t>
            </a:r>
            <a:r>
              <a:rPr sz="5400" dirty="0">
                <a:solidFill>
                  <a:srgbClr val="000000"/>
                </a:solidFill>
              </a:rPr>
              <a:t>S</a:t>
            </a:r>
            <a:r>
              <a:rPr sz="5400" spc="-290" dirty="0">
                <a:solidFill>
                  <a:srgbClr val="000000"/>
                </a:solidFill>
              </a:rPr>
              <a:t> </a:t>
            </a:r>
            <a:r>
              <a:rPr sz="5400" spc="-45" dirty="0">
                <a:solidFill>
                  <a:srgbClr val="000000"/>
                </a:solidFill>
              </a:rPr>
              <a:t>c</a:t>
            </a:r>
            <a:r>
              <a:rPr sz="5400" spc="25" dirty="0">
                <a:solidFill>
                  <a:srgbClr val="000000"/>
                </a:solidFill>
              </a:rPr>
              <a:t>o</a:t>
            </a:r>
            <a:r>
              <a:rPr sz="5400" spc="-30" dirty="0">
                <a:solidFill>
                  <a:srgbClr val="000000"/>
                </a:solidFill>
              </a:rPr>
              <a:t>n</a:t>
            </a:r>
            <a:r>
              <a:rPr sz="5400" spc="-55" dirty="0">
                <a:solidFill>
                  <a:srgbClr val="000000"/>
                </a:solidFill>
              </a:rPr>
              <a:t>t</a:t>
            </a:r>
            <a:r>
              <a:rPr sz="5400" spc="-50" dirty="0">
                <a:solidFill>
                  <a:srgbClr val="000000"/>
                </a:solidFill>
              </a:rPr>
              <a:t>.</a:t>
            </a:r>
            <a:r>
              <a:rPr sz="5400" spc="20" dirty="0">
                <a:solidFill>
                  <a:srgbClr val="000000"/>
                </a:solidFill>
              </a:rPr>
              <a:t>.</a:t>
            </a:r>
            <a:r>
              <a:rPr sz="5400" spc="-50" dirty="0">
                <a:solidFill>
                  <a:srgbClr val="000000"/>
                </a:solidFill>
              </a:rPr>
              <a:t>.</a:t>
            </a:r>
            <a:r>
              <a:rPr sz="5400" dirty="0">
                <a:solidFill>
                  <a:srgbClr val="000000"/>
                </a:solidFill>
              </a:rPr>
              <a:t>.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57505" indent="-345440">
              <a:lnSpc>
                <a:spcPct val="100000"/>
              </a:lnSpc>
              <a:spcBef>
                <a:spcPts val="1120"/>
              </a:spcBef>
              <a:buSzPct val="97222"/>
              <a:buAutoNum type="arabicPeriod" startAt="3"/>
              <a:tabLst>
                <a:tab pos="358140" algn="l"/>
              </a:tabLst>
            </a:pPr>
            <a:r>
              <a:rPr spc="-15" dirty="0"/>
              <a:t>AI-Powered</a:t>
            </a:r>
            <a:r>
              <a:rPr spc="-10" dirty="0"/>
              <a:t> Parking</a:t>
            </a:r>
            <a:r>
              <a:rPr spc="-40" dirty="0"/>
              <a:t> </a:t>
            </a:r>
            <a:r>
              <a:rPr spc="-10" dirty="0"/>
              <a:t>Guidance:</a:t>
            </a:r>
          </a:p>
          <a:p>
            <a:pPr marL="12700" marR="13970" indent="7482840" algn="just">
              <a:lnSpc>
                <a:spcPct val="91800"/>
              </a:lnSpc>
              <a:spcBef>
                <a:spcPts val="1085"/>
              </a:spcBef>
            </a:pPr>
            <a:r>
              <a:rPr sz="2750" spc="20" dirty="0"/>
              <a:t>Implement </a:t>
            </a:r>
            <a:r>
              <a:rPr sz="2750" spc="10" dirty="0"/>
              <a:t>artificial </a:t>
            </a:r>
            <a:r>
              <a:rPr sz="2750" spc="-610" dirty="0"/>
              <a:t> </a:t>
            </a:r>
            <a:r>
              <a:rPr sz="2750" spc="5" dirty="0"/>
              <a:t>intelligence </a:t>
            </a:r>
            <a:r>
              <a:rPr sz="2750" spc="-5" dirty="0"/>
              <a:t>to </a:t>
            </a:r>
            <a:r>
              <a:rPr sz="2750" spc="10" dirty="0"/>
              <a:t>provide real-time </a:t>
            </a:r>
            <a:r>
              <a:rPr sz="2750" spc="20" dirty="0"/>
              <a:t>parking </a:t>
            </a:r>
            <a:r>
              <a:rPr sz="2750" spc="15" dirty="0"/>
              <a:t>guidance. </a:t>
            </a:r>
            <a:r>
              <a:rPr sz="2750" spc="25" dirty="0"/>
              <a:t>This can </a:t>
            </a:r>
            <a:r>
              <a:rPr sz="2750" spc="5" dirty="0"/>
              <a:t>help </a:t>
            </a:r>
            <a:r>
              <a:rPr sz="2750" spc="10" dirty="0"/>
              <a:t>drivers </a:t>
            </a:r>
            <a:r>
              <a:rPr sz="2750" spc="15" dirty="0"/>
              <a:t> </a:t>
            </a:r>
            <a:r>
              <a:rPr sz="2750" dirty="0"/>
              <a:t>find</a:t>
            </a:r>
            <a:r>
              <a:rPr sz="2750" spc="5" dirty="0"/>
              <a:t> </a:t>
            </a:r>
            <a:r>
              <a:rPr sz="2750" spc="10" dirty="0"/>
              <a:t>available</a:t>
            </a:r>
            <a:r>
              <a:rPr sz="2750" spc="645" dirty="0"/>
              <a:t> </a:t>
            </a:r>
            <a:r>
              <a:rPr sz="2750" spc="10" dirty="0"/>
              <a:t>parking</a:t>
            </a:r>
            <a:r>
              <a:rPr sz="2750" spc="645" dirty="0"/>
              <a:t> </a:t>
            </a:r>
            <a:r>
              <a:rPr sz="2750" spc="25" dirty="0"/>
              <a:t>spots</a:t>
            </a:r>
            <a:r>
              <a:rPr sz="2750" spc="30" dirty="0"/>
              <a:t> </a:t>
            </a:r>
            <a:r>
              <a:rPr sz="2750" spc="10" dirty="0"/>
              <a:t>quickly</a:t>
            </a:r>
            <a:r>
              <a:rPr sz="2750" spc="645" dirty="0"/>
              <a:t> </a:t>
            </a:r>
            <a:r>
              <a:rPr sz="2750" spc="30" dirty="0"/>
              <a:t>and</a:t>
            </a:r>
            <a:r>
              <a:rPr sz="2750" spc="35" dirty="0"/>
              <a:t> </a:t>
            </a:r>
            <a:r>
              <a:rPr sz="2750" spc="20" dirty="0"/>
              <a:t>reduce</a:t>
            </a:r>
            <a:r>
              <a:rPr sz="2750" spc="25" dirty="0"/>
              <a:t> </a:t>
            </a:r>
            <a:r>
              <a:rPr sz="2750" spc="15" dirty="0"/>
              <a:t>the</a:t>
            </a:r>
            <a:r>
              <a:rPr sz="2750" spc="20" dirty="0"/>
              <a:t> time</a:t>
            </a:r>
            <a:r>
              <a:rPr sz="2750" spc="25" dirty="0"/>
              <a:t> </a:t>
            </a:r>
            <a:r>
              <a:rPr sz="2750" spc="10" dirty="0"/>
              <a:t>spent </a:t>
            </a:r>
            <a:r>
              <a:rPr sz="2750" spc="15" dirty="0"/>
              <a:t> </a:t>
            </a:r>
            <a:r>
              <a:rPr sz="2750" spc="-15" dirty="0"/>
              <a:t>searching</a:t>
            </a:r>
            <a:r>
              <a:rPr sz="2750" spc="254" dirty="0"/>
              <a:t> </a:t>
            </a:r>
            <a:r>
              <a:rPr sz="2750" spc="-15" dirty="0"/>
              <a:t>for</a:t>
            </a:r>
            <a:r>
              <a:rPr sz="2750" spc="60" dirty="0"/>
              <a:t> </a:t>
            </a:r>
            <a:r>
              <a:rPr sz="2750" spc="10" dirty="0"/>
              <a:t>a</a:t>
            </a:r>
            <a:r>
              <a:rPr sz="2750" dirty="0"/>
              <a:t> space.</a:t>
            </a:r>
            <a:endParaRPr sz="2750"/>
          </a:p>
          <a:p>
            <a:pPr marL="357505" indent="-345440">
              <a:lnSpc>
                <a:spcPct val="100000"/>
              </a:lnSpc>
              <a:spcBef>
                <a:spcPts val="505"/>
              </a:spcBef>
              <a:buSzPct val="97222"/>
              <a:buAutoNum type="arabicPeriod" startAt="4"/>
              <a:tabLst>
                <a:tab pos="358140" algn="l"/>
              </a:tabLst>
            </a:pPr>
            <a:r>
              <a:rPr spc="-10" dirty="0"/>
              <a:t>Reservation</a:t>
            </a:r>
            <a:r>
              <a:rPr spc="-40" dirty="0"/>
              <a:t> </a:t>
            </a:r>
            <a:r>
              <a:rPr spc="-35" dirty="0"/>
              <a:t>System:</a:t>
            </a:r>
          </a:p>
          <a:p>
            <a:pPr marL="12700" marR="5080" indent="4651375" algn="just">
              <a:lnSpc>
                <a:spcPct val="91800"/>
              </a:lnSpc>
              <a:spcBef>
                <a:spcPts val="1005"/>
              </a:spcBef>
            </a:pPr>
            <a:r>
              <a:rPr sz="2750" spc="5" dirty="0"/>
              <a:t>Create </a:t>
            </a:r>
            <a:r>
              <a:rPr sz="2750" spc="10" dirty="0"/>
              <a:t>a </a:t>
            </a:r>
            <a:r>
              <a:rPr sz="2750" spc="15" dirty="0"/>
              <a:t>reservation </a:t>
            </a:r>
            <a:r>
              <a:rPr sz="2750" spc="-25" dirty="0"/>
              <a:t>system </a:t>
            </a:r>
            <a:r>
              <a:rPr sz="2750" spc="-15" dirty="0"/>
              <a:t>for </a:t>
            </a:r>
            <a:r>
              <a:rPr sz="2750" spc="15" dirty="0"/>
              <a:t>parking </a:t>
            </a:r>
            <a:r>
              <a:rPr sz="2750" spc="-610" dirty="0"/>
              <a:t> </a:t>
            </a:r>
            <a:r>
              <a:rPr sz="2750" spc="5" dirty="0"/>
              <a:t>spaces, </a:t>
            </a:r>
            <a:r>
              <a:rPr sz="2750" spc="10" dirty="0"/>
              <a:t>allowing </a:t>
            </a:r>
            <a:r>
              <a:rPr sz="2750" spc="5" dirty="0"/>
              <a:t>users </a:t>
            </a:r>
            <a:r>
              <a:rPr sz="2750" spc="-5" dirty="0"/>
              <a:t>to </a:t>
            </a:r>
            <a:r>
              <a:rPr sz="2750" spc="20" dirty="0"/>
              <a:t>book </a:t>
            </a:r>
            <a:r>
              <a:rPr sz="2750" spc="10" dirty="0"/>
              <a:t>a </a:t>
            </a:r>
            <a:r>
              <a:rPr sz="2750" spc="20" dirty="0"/>
              <a:t>spot </a:t>
            </a:r>
            <a:r>
              <a:rPr sz="2750" spc="25" dirty="0"/>
              <a:t>in </a:t>
            </a:r>
            <a:r>
              <a:rPr sz="2750" spc="15" dirty="0"/>
              <a:t>advance, </a:t>
            </a:r>
            <a:r>
              <a:rPr sz="2750" dirty="0"/>
              <a:t>similar </a:t>
            </a:r>
            <a:r>
              <a:rPr sz="2750" spc="-5" dirty="0"/>
              <a:t>to </a:t>
            </a:r>
            <a:r>
              <a:rPr sz="2750" spc="15" dirty="0"/>
              <a:t>how </a:t>
            </a:r>
            <a:r>
              <a:rPr sz="2750" spc="30" dirty="0"/>
              <a:t>you </a:t>
            </a:r>
            <a:r>
              <a:rPr sz="2750" spc="35" dirty="0"/>
              <a:t> </a:t>
            </a:r>
            <a:r>
              <a:rPr sz="2750" spc="10" dirty="0"/>
              <a:t>would reserve a </a:t>
            </a:r>
            <a:r>
              <a:rPr sz="2750" spc="5" dirty="0"/>
              <a:t>table </a:t>
            </a:r>
            <a:r>
              <a:rPr sz="2750" spc="15" dirty="0"/>
              <a:t>at </a:t>
            </a:r>
            <a:r>
              <a:rPr sz="2750" spc="10" dirty="0"/>
              <a:t>a </a:t>
            </a:r>
            <a:r>
              <a:rPr sz="2750" spc="5" dirty="0"/>
              <a:t>restaurant. </a:t>
            </a:r>
            <a:r>
              <a:rPr sz="2750" spc="25" dirty="0"/>
              <a:t>This can </a:t>
            </a:r>
            <a:r>
              <a:rPr sz="2750" spc="-10" dirty="0"/>
              <a:t>save </a:t>
            </a:r>
            <a:r>
              <a:rPr sz="2750" dirty="0"/>
              <a:t>time </a:t>
            </a:r>
            <a:r>
              <a:rPr sz="2750" spc="30" dirty="0"/>
              <a:t>and </a:t>
            </a:r>
            <a:r>
              <a:rPr sz="2750" spc="25" dirty="0"/>
              <a:t>reduce </a:t>
            </a:r>
            <a:r>
              <a:rPr sz="2750" spc="30" dirty="0"/>
              <a:t> </a:t>
            </a:r>
            <a:r>
              <a:rPr sz="2750" spc="-15" dirty="0"/>
              <a:t>frustration.</a:t>
            </a:r>
            <a:endParaRPr sz="2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8149" y="0"/>
            <a:ext cx="10094595" cy="6858000"/>
            <a:chOff x="648149" y="0"/>
            <a:chExt cx="100945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575" y="1866900"/>
              <a:ext cx="5495925" cy="3124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70542" y="1081150"/>
              <a:ext cx="1557655" cy="1171575"/>
            </a:xfrm>
            <a:custGeom>
              <a:avLst/>
              <a:gdLst/>
              <a:ahLst/>
              <a:cxnLst/>
              <a:rect l="l" t="t" r="r" b="b"/>
              <a:pathLst>
                <a:path w="1557654" h="1171575">
                  <a:moveTo>
                    <a:pt x="264795" y="1171575"/>
                  </a:moveTo>
                  <a:lnTo>
                    <a:pt x="217699" y="1151804"/>
                  </a:lnTo>
                  <a:lnTo>
                    <a:pt x="92279" y="937720"/>
                  </a:lnTo>
                  <a:lnTo>
                    <a:pt x="32972" y="834263"/>
                  </a:lnTo>
                  <a:lnTo>
                    <a:pt x="11122" y="796147"/>
                  </a:lnTo>
                  <a:lnTo>
                    <a:pt x="8000" y="790701"/>
                  </a:lnTo>
                  <a:lnTo>
                    <a:pt x="2000" y="774830"/>
                  </a:lnTo>
                  <a:lnTo>
                    <a:pt x="0" y="757174"/>
                  </a:lnTo>
                  <a:lnTo>
                    <a:pt x="2000" y="739517"/>
                  </a:lnTo>
                  <a:lnTo>
                    <a:pt x="8000" y="723646"/>
                  </a:lnTo>
                  <a:lnTo>
                    <a:pt x="123493" y="522176"/>
                  </a:lnTo>
                  <a:lnTo>
                    <a:pt x="182800" y="418719"/>
                  </a:lnTo>
                  <a:lnTo>
                    <a:pt x="204650" y="380603"/>
                  </a:lnTo>
                  <a:lnTo>
                    <a:pt x="231854" y="352313"/>
                  </a:lnTo>
                  <a:lnTo>
                    <a:pt x="264795" y="342900"/>
                  </a:lnTo>
                  <a:lnTo>
                    <a:pt x="495780" y="342900"/>
                  </a:lnTo>
                  <a:lnTo>
                    <a:pt x="614394" y="342900"/>
                  </a:lnTo>
                  <a:lnTo>
                    <a:pt x="658094" y="342900"/>
                  </a:lnTo>
                  <a:lnTo>
                    <a:pt x="664336" y="342900"/>
                  </a:lnTo>
                  <a:lnTo>
                    <a:pt x="680267" y="345422"/>
                  </a:lnTo>
                  <a:lnTo>
                    <a:pt x="696436" y="352313"/>
                  </a:lnTo>
                  <a:lnTo>
                    <a:pt x="710842" y="362563"/>
                  </a:lnTo>
                  <a:lnTo>
                    <a:pt x="721486" y="375158"/>
                  </a:lnTo>
                  <a:lnTo>
                    <a:pt x="836979" y="576627"/>
                  </a:lnTo>
                  <a:lnTo>
                    <a:pt x="896286" y="680085"/>
                  </a:lnTo>
                  <a:lnTo>
                    <a:pt x="918136" y="718200"/>
                  </a:lnTo>
                  <a:lnTo>
                    <a:pt x="921257" y="723646"/>
                  </a:lnTo>
                  <a:lnTo>
                    <a:pt x="926615" y="739517"/>
                  </a:lnTo>
                  <a:lnTo>
                    <a:pt x="928401" y="757174"/>
                  </a:lnTo>
                  <a:lnTo>
                    <a:pt x="926615" y="774830"/>
                  </a:lnTo>
                  <a:lnTo>
                    <a:pt x="921257" y="790701"/>
                  </a:lnTo>
                  <a:lnTo>
                    <a:pt x="805765" y="992171"/>
                  </a:lnTo>
                  <a:lnTo>
                    <a:pt x="746458" y="1095628"/>
                  </a:lnTo>
                  <a:lnTo>
                    <a:pt x="724608" y="1133744"/>
                  </a:lnTo>
                  <a:lnTo>
                    <a:pt x="696436" y="1162097"/>
                  </a:lnTo>
                  <a:lnTo>
                    <a:pt x="664336" y="1171575"/>
                  </a:lnTo>
                  <a:lnTo>
                    <a:pt x="264795" y="1171575"/>
                  </a:lnTo>
                  <a:close/>
                </a:path>
                <a:path w="1557654" h="1171575">
                  <a:moveTo>
                    <a:pt x="1015746" y="666750"/>
                  </a:moveTo>
                  <a:lnTo>
                    <a:pt x="977294" y="650837"/>
                  </a:lnTo>
                  <a:lnTo>
                    <a:pt x="874863" y="478599"/>
                  </a:lnTo>
                  <a:lnTo>
                    <a:pt x="826452" y="395350"/>
                  </a:lnTo>
                  <a:lnTo>
                    <a:pt x="808616" y="364680"/>
                  </a:lnTo>
                  <a:lnTo>
                    <a:pt x="806068" y="360299"/>
                  </a:lnTo>
                  <a:lnTo>
                    <a:pt x="801211" y="347543"/>
                  </a:lnTo>
                  <a:lnTo>
                    <a:pt x="799592" y="333311"/>
                  </a:lnTo>
                  <a:lnTo>
                    <a:pt x="801211" y="319079"/>
                  </a:lnTo>
                  <a:lnTo>
                    <a:pt x="806068" y="306324"/>
                  </a:lnTo>
                  <a:lnTo>
                    <a:pt x="900342" y="144208"/>
                  </a:lnTo>
                  <a:lnTo>
                    <a:pt x="948753" y="60960"/>
                  </a:lnTo>
                  <a:lnTo>
                    <a:pt x="969136" y="25908"/>
                  </a:lnTo>
                  <a:lnTo>
                    <a:pt x="1002230" y="2030"/>
                  </a:lnTo>
                  <a:lnTo>
                    <a:pt x="1015746" y="0"/>
                  </a:lnTo>
                  <a:lnTo>
                    <a:pt x="1204293" y="0"/>
                  </a:lnTo>
                  <a:lnTo>
                    <a:pt x="1301114" y="0"/>
                  </a:lnTo>
                  <a:lnTo>
                    <a:pt x="1336786" y="0"/>
                  </a:lnTo>
                  <a:lnTo>
                    <a:pt x="1341881" y="0"/>
                  </a:lnTo>
                  <a:lnTo>
                    <a:pt x="1354897" y="2030"/>
                  </a:lnTo>
                  <a:lnTo>
                    <a:pt x="1388490" y="25908"/>
                  </a:lnTo>
                  <a:lnTo>
                    <a:pt x="1482764" y="188023"/>
                  </a:lnTo>
                  <a:lnTo>
                    <a:pt x="1531175" y="271272"/>
                  </a:lnTo>
                  <a:lnTo>
                    <a:pt x="1549011" y="301942"/>
                  </a:lnTo>
                  <a:lnTo>
                    <a:pt x="1551558" y="306324"/>
                  </a:lnTo>
                  <a:lnTo>
                    <a:pt x="1555988" y="319079"/>
                  </a:lnTo>
                  <a:lnTo>
                    <a:pt x="1557464" y="333311"/>
                  </a:lnTo>
                  <a:lnTo>
                    <a:pt x="1555988" y="347543"/>
                  </a:lnTo>
                  <a:lnTo>
                    <a:pt x="1551558" y="360299"/>
                  </a:lnTo>
                  <a:lnTo>
                    <a:pt x="1457285" y="522414"/>
                  </a:lnTo>
                  <a:lnTo>
                    <a:pt x="1408874" y="605663"/>
                  </a:lnTo>
                  <a:lnTo>
                    <a:pt x="1388490" y="640714"/>
                  </a:lnTo>
                  <a:lnTo>
                    <a:pt x="1354897" y="664700"/>
                  </a:lnTo>
                  <a:lnTo>
                    <a:pt x="1341881" y="666750"/>
                  </a:lnTo>
                  <a:lnTo>
                    <a:pt x="1015746" y="6667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675" y="419100"/>
            <a:ext cx="10515600" cy="92392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3970" rIns="0" bIns="0" rtlCol="0">
            <a:spAutoFit/>
          </a:bodyPr>
          <a:lstStyle/>
          <a:p>
            <a:pPr marL="765175" algn="ctr">
              <a:lnSpc>
                <a:spcPct val="100000"/>
              </a:lnSpc>
              <a:spcBef>
                <a:spcPts val="110"/>
              </a:spcBef>
            </a:pPr>
            <a:r>
              <a:rPr sz="5400" spc="25" dirty="0">
                <a:solidFill>
                  <a:srgbClr val="000000"/>
                </a:solidFill>
              </a:rPr>
              <a:t>P</a:t>
            </a:r>
            <a:r>
              <a:rPr sz="5400" spc="-5" dirty="0">
                <a:solidFill>
                  <a:srgbClr val="000000"/>
                </a:solidFill>
              </a:rPr>
              <a:t>O</a:t>
            </a:r>
            <a:r>
              <a:rPr sz="5400" spc="5" dirty="0">
                <a:solidFill>
                  <a:srgbClr val="000000"/>
                </a:solidFill>
              </a:rPr>
              <a:t>S</a:t>
            </a:r>
            <a:r>
              <a:rPr sz="5400" spc="-50" dirty="0">
                <a:solidFill>
                  <a:srgbClr val="000000"/>
                </a:solidFill>
              </a:rPr>
              <a:t>S</a:t>
            </a:r>
            <a:r>
              <a:rPr sz="5400" spc="-45" dirty="0">
                <a:solidFill>
                  <a:srgbClr val="000000"/>
                </a:solidFill>
              </a:rPr>
              <a:t>I</a:t>
            </a:r>
            <a:r>
              <a:rPr sz="5400" spc="-40" dirty="0">
                <a:solidFill>
                  <a:srgbClr val="000000"/>
                </a:solidFill>
              </a:rPr>
              <a:t>B</a:t>
            </a:r>
            <a:r>
              <a:rPr sz="5400" spc="-90" dirty="0">
                <a:solidFill>
                  <a:srgbClr val="000000"/>
                </a:solidFill>
              </a:rPr>
              <a:t>L</a:t>
            </a:r>
            <a:r>
              <a:rPr sz="5400" dirty="0">
                <a:solidFill>
                  <a:srgbClr val="000000"/>
                </a:solidFill>
              </a:rPr>
              <a:t>E</a:t>
            </a:r>
            <a:r>
              <a:rPr sz="5400" spc="-254" dirty="0">
                <a:solidFill>
                  <a:srgbClr val="000000"/>
                </a:solidFill>
              </a:rPr>
              <a:t> </a:t>
            </a:r>
            <a:r>
              <a:rPr sz="5400" spc="20" dirty="0">
                <a:solidFill>
                  <a:srgbClr val="000000"/>
                </a:solidFill>
              </a:rPr>
              <a:t>S</a:t>
            </a:r>
            <a:r>
              <a:rPr sz="5400" spc="-5" dirty="0">
                <a:solidFill>
                  <a:srgbClr val="000000"/>
                </a:solidFill>
              </a:rPr>
              <a:t>O</a:t>
            </a:r>
            <a:r>
              <a:rPr sz="5400" spc="-100" dirty="0">
                <a:solidFill>
                  <a:srgbClr val="000000"/>
                </a:solidFill>
              </a:rPr>
              <a:t>L</a:t>
            </a:r>
            <a:r>
              <a:rPr sz="5400" spc="-60" dirty="0">
                <a:solidFill>
                  <a:srgbClr val="000000"/>
                </a:solidFill>
              </a:rPr>
              <a:t>U</a:t>
            </a:r>
            <a:r>
              <a:rPr sz="5400" spc="-5" dirty="0">
                <a:solidFill>
                  <a:srgbClr val="000000"/>
                </a:solidFill>
              </a:rPr>
              <a:t>T</a:t>
            </a:r>
            <a:r>
              <a:rPr sz="5400" spc="-30" dirty="0">
                <a:solidFill>
                  <a:srgbClr val="000000"/>
                </a:solidFill>
              </a:rPr>
              <a:t>I</a:t>
            </a:r>
            <a:r>
              <a:rPr sz="5400" spc="-90" dirty="0">
                <a:solidFill>
                  <a:srgbClr val="000000"/>
                </a:solidFill>
              </a:rPr>
              <a:t>O</a:t>
            </a:r>
            <a:r>
              <a:rPr sz="5400" spc="-75" dirty="0">
                <a:solidFill>
                  <a:srgbClr val="000000"/>
                </a:solidFill>
              </a:rPr>
              <a:t>N</a:t>
            </a:r>
            <a:r>
              <a:rPr sz="5400" dirty="0">
                <a:solidFill>
                  <a:srgbClr val="000000"/>
                </a:solidFill>
              </a:rPr>
              <a:t>S</a:t>
            </a:r>
            <a:r>
              <a:rPr sz="5400" spc="-295" dirty="0">
                <a:solidFill>
                  <a:srgbClr val="000000"/>
                </a:solidFill>
              </a:rPr>
              <a:t> </a:t>
            </a:r>
            <a:r>
              <a:rPr sz="5400" spc="-45" dirty="0">
                <a:solidFill>
                  <a:srgbClr val="000000"/>
                </a:solidFill>
              </a:rPr>
              <a:t>c</a:t>
            </a:r>
            <a:r>
              <a:rPr sz="5400" spc="25" dirty="0">
                <a:solidFill>
                  <a:srgbClr val="000000"/>
                </a:solidFill>
              </a:rPr>
              <a:t>o</a:t>
            </a:r>
            <a:r>
              <a:rPr sz="5400" spc="-30" dirty="0">
                <a:solidFill>
                  <a:srgbClr val="000000"/>
                </a:solidFill>
              </a:rPr>
              <a:t>n</a:t>
            </a:r>
            <a:r>
              <a:rPr sz="5400" spc="-55" dirty="0">
                <a:solidFill>
                  <a:srgbClr val="000000"/>
                </a:solidFill>
              </a:rPr>
              <a:t>t</a:t>
            </a:r>
            <a:r>
              <a:rPr sz="5400" spc="20" dirty="0">
                <a:solidFill>
                  <a:srgbClr val="000000"/>
                </a:solidFill>
              </a:rPr>
              <a:t>.</a:t>
            </a:r>
            <a:r>
              <a:rPr sz="5400" spc="-50" dirty="0">
                <a:solidFill>
                  <a:srgbClr val="000000"/>
                </a:solidFill>
              </a:rPr>
              <a:t>.</a:t>
            </a:r>
            <a:r>
              <a:rPr sz="5400" dirty="0">
                <a:solidFill>
                  <a:srgbClr val="000000"/>
                </a:solidFill>
              </a:rPr>
              <a:t>.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39469" y="1220693"/>
            <a:ext cx="10450195" cy="4872990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357505" indent="-345440">
              <a:lnSpc>
                <a:spcPct val="100000"/>
              </a:lnSpc>
              <a:spcBef>
                <a:spcPts val="1889"/>
              </a:spcBef>
              <a:buSzPct val="97222"/>
              <a:buAutoNum type="arabicPeriod" startAt="5"/>
              <a:tabLst>
                <a:tab pos="358140" algn="l"/>
              </a:tabLst>
            </a:pPr>
            <a:r>
              <a:rPr sz="3600" spc="-20" dirty="0">
                <a:latin typeface="Calibri"/>
                <a:cs typeface="Calibri"/>
              </a:rPr>
              <a:t>Automated</a:t>
            </a:r>
            <a:r>
              <a:rPr sz="3600" spc="70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Valet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Parking:</a:t>
            </a:r>
            <a:endParaRPr sz="3600">
              <a:latin typeface="Calibri"/>
              <a:cs typeface="Calibri"/>
            </a:endParaRPr>
          </a:p>
          <a:p>
            <a:pPr marL="12700" marR="5080" indent="5585460" algn="just">
              <a:lnSpc>
                <a:spcPct val="94100"/>
              </a:lnSpc>
              <a:spcBef>
                <a:spcPts val="1605"/>
              </a:spcBef>
            </a:pPr>
            <a:r>
              <a:rPr sz="2750" spc="15" dirty="0">
                <a:latin typeface="Calibri"/>
                <a:cs typeface="Calibri"/>
              </a:rPr>
              <a:t>Explore</a:t>
            </a:r>
            <a:r>
              <a:rPr sz="2750" spc="10" dirty="0">
                <a:latin typeface="Calibri"/>
                <a:cs typeface="Calibri"/>
              </a:rPr>
              <a:t> the</a:t>
            </a:r>
            <a:r>
              <a:rPr sz="2750" spc="-7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concept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of</a:t>
            </a:r>
            <a:r>
              <a:rPr sz="2750" spc="-130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automated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valet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parking,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where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vehicles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automatically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parked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by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robotic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system.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This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can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maximize</a:t>
            </a:r>
            <a:r>
              <a:rPr sz="2750" spc="64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parking</a:t>
            </a:r>
            <a:r>
              <a:rPr sz="2750" spc="64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space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usage</a:t>
            </a:r>
            <a:r>
              <a:rPr sz="2750" spc="645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and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improve 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convenience.</a:t>
            </a:r>
            <a:endParaRPr sz="2750">
              <a:latin typeface="Calibri"/>
              <a:cs typeface="Calibri"/>
            </a:endParaRPr>
          </a:p>
          <a:p>
            <a:pPr marL="357505" indent="-345440">
              <a:lnSpc>
                <a:spcPct val="100000"/>
              </a:lnSpc>
              <a:spcBef>
                <a:spcPts val="509"/>
              </a:spcBef>
              <a:buSzPct val="97222"/>
              <a:buAutoNum type="arabicPeriod" startAt="6"/>
              <a:tabLst>
                <a:tab pos="358140" algn="l"/>
              </a:tabLst>
            </a:pPr>
            <a:r>
              <a:rPr sz="3600" spc="-20" dirty="0">
                <a:latin typeface="Calibri"/>
                <a:cs typeface="Calibri"/>
              </a:rPr>
              <a:t>Integration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with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Public</a:t>
            </a:r>
            <a:r>
              <a:rPr sz="3600" spc="6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Transportation:</a:t>
            </a:r>
            <a:endParaRPr sz="3600">
              <a:latin typeface="Calibri"/>
              <a:cs typeface="Calibri"/>
            </a:endParaRPr>
          </a:p>
          <a:p>
            <a:pPr marL="12700" marR="26670" indent="8959850" algn="just">
              <a:lnSpc>
                <a:spcPct val="91800"/>
              </a:lnSpc>
              <a:spcBef>
                <a:spcPts val="1080"/>
              </a:spcBef>
            </a:pPr>
            <a:r>
              <a:rPr sz="2750" spc="15" dirty="0">
                <a:latin typeface="Calibri"/>
                <a:cs typeface="Calibri"/>
              </a:rPr>
              <a:t>Develop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6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system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integrates</a:t>
            </a:r>
            <a:r>
              <a:rPr sz="2750" dirty="0">
                <a:latin typeface="Calibri"/>
                <a:cs typeface="Calibri"/>
              </a:rPr>
              <a:t> with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public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transportation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services,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providing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information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20" dirty="0">
                <a:latin typeface="Calibri"/>
                <a:cs typeface="Calibri"/>
              </a:rPr>
              <a:t>parking </a:t>
            </a:r>
            <a:r>
              <a:rPr sz="2750" spc="-5" dirty="0">
                <a:latin typeface="Calibri"/>
                <a:cs typeface="Calibri"/>
              </a:rPr>
              <a:t>availability </a:t>
            </a:r>
            <a:r>
              <a:rPr sz="2750" spc="20" dirty="0">
                <a:latin typeface="Calibri"/>
                <a:cs typeface="Calibri"/>
              </a:rPr>
              <a:t>at </a:t>
            </a:r>
            <a:r>
              <a:rPr sz="2750" spc="10" dirty="0">
                <a:latin typeface="Calibri"/>
                <a:cs typeface="Calibri"/>
              </a:rPr>
              <a:t>transit </a:t>
            </a:r>
            <a:r>
              <a:rPr sz="2750" dirty="0">
                <a:latin typeface="Calibri"/>
                <a:cs typeface="Calibri"/>
              </a:rPr>
              <a:t>stations </a:t>
            </a:r>
            <a:r>
              <a:rPr sz="2750" spc="30" dirty="0">
                <a:latin typeface="Calibri"/>
                <a:cs typeface="Calibri"/>
              </a:rPr>
              <a:t>and </a:t>
            </a:r>
            <a:r>
              <a:rPr sz="2750" spc="5" dirty="0">
                <a:latin typeface="Calibri"/>
                <a:cs typeface="Calibri"/>
              </a:rPr>
              <a:t>encouraging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use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of </a:t>
            </a:r>
            <a:r>
              <a:rPr sz="2750" spc="-20" dirty="0">
                <a:latin typeface="Calibri"/>
                <a:cs typeface="Calibri"/>
              </a:rPr>
              <a:t>public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transport.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8149" y="0"/>
            <a:ext cx="10094595" cy="6858000"/>
            <a:chOff x="648149" y="0"/>
            <a:chExt cx="100945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575" y="1762125"/>
              <a:ext cx="5495925" cy="3333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70542" y="1081150"/>
              <a:ext cx="1557655" cy="1171575"/>
            </a:xfrm>
            <a:custGeom>
              <a:avLst/>
              <a:gdLst/>
              <a:ahLst/>
              <a:cxnLst/>
              <a:rect l="l" t="t" r="r" b="b"/>
              <a:pathLst>
                <a:path w="1557654" h="1171575">
                  <a:moveTo>
                    <a:pt x="264795" y="1171575"/>
                  </a:moveTo>
                  <a:lnTo>
                    <a:pt x="217699" y="1151804"/>
                  </a:lnTo>
                  <a:lnTo>
                    <a:pt x="92279" y="937720"/>
                  </a:lnTo>
                  <a:lnTo>
                    <a:pt x="32972" y="834263"/>
                  </a:lnTo>
                  <a:lnTo>
                    <a:pt x="11122" y="796147"/>
                  </a:lnTo>
                  <a:lnTo>
                    <a:pt x="8000" y="790701"/>
                  </a:lnTo>
                  <a:lnTo>
                    <a:pt x="2000" y="774830"/>
                  </a:lnTo>
                  <a:lnTo>
                    <a:pt x="0" y="757174"/>
                  </a:lnTo>
                  <a:lnTo>
                    <a:pt x="2000" y="739517"/>
                  </a:lnTo>
                  <a:lnTo>
                    <a:pt x="8000" y="723646"/>
                  </a:lnTo>
                  <a:lnTo>
                    <a:pt x="123493" y="522176"/>
                  </a:lnTo>
                  <a:lnTo>
                    <a:pt x="182800" y="418719"/>
                  </a:lnTo>
                  <a:lnTo>
                    <a:pt x="204650" y="380603"/>
                  </a:lnTo>
                  <a:lnTo>
                    <a:pt x="231854" y="352313"/>
                  </a:lnTo>
                  <a:lnTo>
                    <a:pt x="264795" y="342900"/>
                  </a:lnTo>
                  <a:lnTo>
                    <a:pt x="495780" y="342900"/>
                  </a:lnTo>
                  <a:lnTo>
                    <a:pt x="614394" y="342900"/>
                  </a:lnTo>
                  <a:lnTo>
                    <a:pt x="658094" y="342900"/>
                  </a:lnTo>
                  <a:lnTo>
                    <a:pt x="664336" y="342900"/>
                  </a:lnTo>
                  <a:lnTo>
                    <a:pt x="680267" y="345422"/>
                  </a:lnTo>
                  <a:lnTo>
                    <a:pt x="696436" y="352313"/>
                  </a:lnTo>
                  <a:lnTo>
                    <a:pt x="710842" y="362563"/>
                  </a:lnTo>
                  <a:lnTo>
                    <a:pt x="721486" y="375158"/>
                  </a:lnTo>
                  <a:lnTo>
                    <a:pt x="836979" y="576627"/>
                  </a:lnTo>
                  <a:lnTo>
                    <a:pt x="896286" y="680085"/>
                  </a:lnTo>
                  <a:lnTo>
                    <a:pt x="918136" y="718200"/>
                  </a:lnTo>
                  <a:lnTo>
                    <a:pt x="921257" y="723646"/>
                  </a:lnTo>
                  <a:lnTo>
                    <a:pt x="926615" y="739517"/>
                  </a:lnTo>
                  <a:lnTo>
                    <a:pt x="928401" y="757174"/>
                  </a:lnTo>
                  <a:lnTo>
                    <a:pt x="926615" y="774830"/>
                  </a:lnTo>
                  <a:lnTo>
                    <a:pt x="921257" y="790701"/>
                  </a:lnTo>
                  <a:lnTo>
                    <a:pt x="805765" y="992171"/>
                  </a:lnTo>
                  <a:lnTo>
                    <a:pt x="746458" y="1095628"/>
                  </a:lnTo>
                  <a:lnTo>
                    <a:pt x="724608" y="1133744"/>
                  </a:lnTo>
                  <a:lnTo>
                    <a:pt x="696436" y="1162097"/>
                  </a:lnTo>
                  <a:lnTo>
                    <a:pt x="664336" y="1171575"/>
                  </a:lnTo>
                  <a:lnTo>
                    <a:pt x="264795" y="1171575"/>
                  </a:lnTo>
                  <a:close/>
                </a:path>
                <a:path w="1557654" h="1171575">
                  <a:moveTo>
                    <a:pt x="1015746" y="666750"/>
                  </a:moveTo>
                  <a:lnTo>
                    <a:pt x="977294" y="650837"/>
                  </a:lnTo>
                  <a:lnTo>
                    <a:pt x="874863" y="478599"/>
                  </a:lnTo>
                  <a:lnTo>
                    <a:pt x="826452" y="395350"/>
                  </a:lnTo>
                  <a:lnTo>
                    <a:pt x="808616" y="364680"/>
                  </a:lnTo>
                  <a:lnTo>
                    <a:pt x="806068" y="360299"/>
                  </a:lnTo>
                  <a:lnTo>
                    <a:pt x="801211" y="347543"/>
                  </a:lnTo>
                  <a:lnTo>
                    <a:pt x="799592" y="333311"/>
                  </a:lnTo>
                  <a:lnTo>
                    <a:pt x="801211" y="319079"/>
                  </a:lnTo>
                  <a:lnTo>
                    <a:pt x="806068" y="306324"/>
                  </a:lnTo>
                  <a:lnTo>
                    <a:pt x="900342" y="144208"/>
                  </a:lnTo>
                  <a:lnTo>
                    <a:pt x="948753" y="60960"/>
                  </a:lnTo>
                  <a:lnTo>
                    <a:pt x="969136" y="25908"/>
                  </a:lnTo>
                  <a:lnTo>
                    <a:pt x="1002230" y="2030"/>
                  </a:lnTo>
                  <a:lnTo>
                    <a:pt x="1015746" y="0"/>
                  </a:lnTo>
                  <a:lnTo>
                    <a:pt x="1204293" y="0"/>
                  </a:lnTo>
                  <a:lnTo>
                    <a:pt x="1301114" y="0"/>
                  </a:lnTo>
                  <a:lnTo>
                    <a:pt x="1336786" y="0"/>
                  </a:lnTo>
                  <a:lnTo>
                    <a:pt x="1341881" y="0"/>
                  </a:lnTo>
                  <a:lnTo>
                    <a:pt x="1354897" y="2030"/>
                  </a:lnTo>
                  <a:lnTo>
                    <a:pt x="1388490" y="25908"/>
                  </a:lnTo>
                  <a:lnTo>
                    <a:pt x="1482764" y="188023"/>
                  </a:lnTo>
                  <a:lnTo>
                    <a:pt x="1531175" y="271272"/>
                  </a:lnTo>
                  <a:lnTo>
                    <a:pt x="1549011" y="301942"/>
                  </a:lnTo>
                  <a:lnTo>
                    <a:pt x="1551558" y="306324"/>
                  </a:lnTo>
                  <a:lnTo>
                    <a:pt x="1555988" y="319079"/>
                  </a:lnTo>
                  <a:lnTo>
                    <a:pt x="1557464" y="333311"/>
                  </a:lnTo>
                  <a:lnTo>
                    <a:pt x="1555988" y="347543"/>
                  </a:lnTo>
                  <a:lnTo>
                    <a:pt x="1551558" y="360299"/>
                  </a:lnTo>
                  <a:lnTo>
                    <a:pt x="1457285" y="522414"/>
                  </a:lnTo>
                  <a:lnTo>
                    <a:pt x="1408874" y="605663"/>
                  </a:lnTo>
                  <a:lnTo>
                    <a:pt x="1388490" y="640714"/>
                  </a:lnTo>
                  <a:lnTo>
                    <a:pt x="1354897" y="664700"/>
                  </a:lnTo>
                  <a:lnTo>
                    <a:pt x="1341881" y="666750"/>
                  </a:lnTo>
                  <a:lnTo>
                    <a:pt x="1015746" y="6667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675" y="428625"/>
            <a:ext cx="10515600" cy="952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7625" rIns="0" bIns="0" rtlCol="0">
            <a:spAutoFit/>
          </a:bodyPr>
          <a:lstStyle/>
          <a:p>
            <a:pPr marL="741680" algn="ctr">
              <a:lnSpc>
                <a:spcPct val="100000"/>
              </a:lnSpc>
              <a:spcBef>
                <a:spcPts val="375"/>
              </a:spcBef>
              <a:tabLst>
                <a:tab pos="3591560" algn="l"/>
              </a:tabLst>
            </a:pPr>
            <a:r>
              <a:rPr sz="5400" spc="25" dirty="0">
                <a:solidFill>
                  <a:srgbClr val="000000"/>
                </a:solidFill>
              </a:rPr>
              <a:t>P</a:t>
            </a:r>
            <a:r>
              <a:rPr sz="5400" spc="-5" dirty="0">
                <a:solidFill>
                  <a:srgbClr val="000000"/>
                </a:solidFill>
              </a:rPr>
              <a:t>O</a:t>
            </a:r>
            <a:r>
              <a:rPr sz="5400" spc="5" dirty="0">
                <a:solidFill>
                  <a:srgbClr val="000000"/>
                </a:solidFill>
              </a:rPr>
              <a:t>S</a:t>
            </a:r>
            <a:r>
              <a:rPr sz="5400" spc="-50" dirty="0">
                <a:solidFill>
                  <a:srgbClr val="000000"/>
                </a:solidFill>
              </a:rPr>
              <a:t>S</a:t>
            </a:r>
            <a:r>
              <a:rPr sz="5400" spc="-45" dirty="0">
                <a:solidFill>
                  <a:srgbClr val="000000"/>
                </a:solidFill>
              </a:rPr>
              <a:t>I</a:t>
            </a:r>
            <a:r>
              <a:rPr sz="5400" spc="-40" dirty="0">
                <a:solidFill>
                  <a:srgbClr val="000000"/>
                </a:solidFill>
              </a:rPr>
              <a:t>B</a:t>
            </a:r>
            <a:r>
              <a:rPr sz="5400" dirty="0">
                <a:solidFill>
                  <a:srgbClr val="000000"/>
                </a:solidFill>
              </a:rPr>
              <a:t>LE	</a:t>
            </a:r>
            <a:r>
              <a:rPr sz="5400" spc="20" dirty="0">
                <a:solidFill>
                  <a:srgbClr val="000000"/>
                </a:solidFill>
              </a:rPr>
              <a:t>S</a:t>
            </a:r>
            <a:r>
              <a:rPr sz="5400" spc="-90" dirty="0">
                <a:solidFill>
                  <a:srgbClr val="000000"/>
                </a:solidFill>
              </a:rPr>
              <a:t>OL</a:t>
            </a:r>
            <a:r>
              <a:rPr sz="5400" spc="-60" dirty="0">
                <a:solidFill>
                  <a:srgbClr val="000000"/>
                </a:solidFill>
              </a:rPr>
              <a:t>U</a:t>
            </a:r>
            <a:r>
              <a:rPr sz="5400" spc="-65" dirty="0">
                <a:solidFill>
                  <a:srgbClr val="000000"/>
                </a:solidFill>
              </a:rPr>
              <a:t>T</a:t>
            </a:r>
            <a:r>
              <a:rPr sz="5400" spc="25" dirty="0">
                <a:solidFill>
                  <a:srgbClr val="000000"/>
                </a:solidFill>
              </a:rPr>
              <a:t>I</a:t>
            </a:r>
            <a:r>
              <a:rPr sz="5400" spc="-90" dirty="0">
                <a:solidFill>
                  <a:srgbClr val="000000"/>
                </a:solidFill>
              </a:rPr>
              <a:t>O</a:t>
            </a:r>
            <a:r>
              <a:rPr sz="5400" spc="-75" dirty="0">
                <a:solidFill>
                  <a:srgbClr val="000000"/>
                </a:solidFill>
              </a:rPr>
              <a:t>N</a:t>
            </a:r>
            <a:r>
              <a:rPr sz="5400" dirty="0">
                <a:solidFill>
                  <a:srgbClr val="000000"/>
                </a:solidFill>
              </a:rPr>
              <a:t>S</a:t>
            </a:r>
            <a:r>
              <a:rPr sz="5400" spc="-285" dirty="0">
                <a:solidFill>
                  <a:srgbClr val="000000"/>
                </a:solidFill>
              </a:rPr>
              <a:t> </a:t>
            </a:r>
            <a:r>
              <a:rPr sz="5400" spc="-55" dirty="0">
                <a:solidFill>
                  <a:srgbClr val="000000"/>
                </a:solidFill>
              </a:rPr>
              <a:t>c</a:t>
            </a:r>
            <a:r>
              <a:rPr sz="5400" spc="25" dirty="0">
                <a:solidFill>
                  <a:srgbClr val="000000"/>
                </a:solidFill>
              </a:rPr>
              <a:t>o</a:t>
            </a:r>
            <a:r>
              <a:rPr sz="5400" spc="-30" dirty="0">
                <a:solidFill>
                  <a:srgbClr val="000000"/>
                </a:solidFill>
              </a:rPr>
              <a:t>n</a:t>
            </a:r>
            <a:r>
              <a:rPr sz="5400" spc="-55" dirty="0">
                <a:solidFill>
                  <a:srgbClr val="000000"/>
                </a:solidFill>
              </a:rPr>
              <a:t>t</a:t>
            </a:r>
            <a:r>
              <a:rPr sz="5400" spc="5" dirty="0">
                <a:solidFill>
                  <a:srgbClr val="000000"/>
                </a:solidFill>
              </a:rPr>
              <a:t>i</a:t>
            </a:r>
            <a:r>
              <a:rPr sz="5400" spc="-50" dirty="0">
                <a:solidFill>
                  <a:srgbClr val="000000"/>
                </a:solidFill>
              </a:rPr>
              <a:t>...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25830" y="1377202"/>
            <a:ext cx="10365105" cy="49936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7505" indent="-345440">
              <a:lnSpc>
                <a:spcPct val="100000"/>
              </a:lnSpc>
              <a:spcBef>
                <a:spcPts val="1110"/>
              </a:spcBef>
              <a:buSzPct val="97222"/>
              <a:buAutoNum type="arabicPeriod" startAt="7"/>
              <a:tabLst>
                <a:tab pos="358140" algn="l"/>
              </a:tabLst>
            </a:pPr>
            <a:r>
              <a:rPr sz="3600" spc="-15" dirty="0">
                <a:latin typeface="Calibri"/>
                <a:cs typeface="Calibri"/>
              </a:rPr>
              <a:t>Green</a:t>
            </a:r>
            <a:r>
              <a:rPr sz="3600" spc="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Parking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Solutions:</a:t>
            </a:r>
            <a:endParaRPr sz="3600">
              <a:latin typeface="Calibri"/>
              <a:cs typeface="Calibri"/>
            </a:endParaRPr>
          </a:p>
          <a:p>
            <a:pPr marL="12700" marR="7620" indent="5461635" algn="just">
              <a:lnSpc>
                <a:spcPts val="3010"/>
              </a:lnSpc>
              <a:spcBef>
                <a:spcPts val="1155"/>
              </a:spcBef>
            </a:pPr>
            <a:r>
              <a:rPr sz="2750" spc="10" dirty="0">
                <a:latin typeface="Calibri"/>
                <a:cs typeface="Calibri"/>
              </a:rPr>
              <a:t>Design </a:t>
            </a:r>
            <a:r>
              <a:rPr sz="2750" spc="20" dirty="0">
                <a:latin typeface="Calibri"/>
                <a:cs typeface="Calibri"/>
              </a:rPr>
              <a:t>parking </a:t>
            </a:r>
            <a:r>
              <a:rPr sz="2750" dirty="0">
                <a:latin typeface="Calibri"/>
                <a:cs typeface="Calibri"/>
              </a:rPr>
              <a:t>facilities </a:t>
            </a:r>
            <a:r>
              <a:rPr sz="2750" spc="20" dirty="0">
                <a:latin typeface="Calibri"/>
                <a:cs typeface="Calibri"/>
              </a:rPr>
              <a:t>with </a:t>
            </a:r>
            <a:r>
              <a:rPr sz="2750" spc="15" dirty="0">
                <a:latin typeface="Calibri"/>
                <a:cs typeface="Calibri"/>
              </a:rPr>
              <a:t>eco-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friendly features, </a:t>
            </a:r>
            <a:r>
              <a:rPr sz="2750" spc="15" dirty="0">
                <a:latin typeface="Calibri"/>
                <a:cs typeface="Calibri"/>
              </a:rPr>
              <a:t>such as </a:t>
            </a:r>
            <a:r>
              <a:rPr sz="2750" spc="5" dirty="0">
                <a:latin typeface="Calibri"/>
                <a:cs typeface="Calibri"/>
              </a:rPr>
              <a:t>solar </a:t>
            </a:r>
            <a:r>
              <a:rPr sz="2750" spc="10" dirty="0">
                <a:latin typeface="Calibri"/>
                <a:cs typeface="Calibri"/>
              </a:rPr>
              <a:t>panels, </a:t>
            </a:r>
            <a:r>
              <a:rPr sz="2750" spc="5" dirty="0">
                <a:latin typeface="Calibri"/>
                <a:cs typeface="Calibri"/>
              </a:rPr>
              <a:t>electric </a:t>
            </a:r>
            <a:r>
              <a:rPr sz="2750" spc="10" dirty="0">
                <a:latin typeface="Calibri"/>
                <a:cs typeface="Calibri"/>
              </a:rPr>
              <a:t>vehicle </a:t>
            </a:r>
            <a:r>
              <a:rPr sz="2750" spc="15" dirty="0">
                <a:latin typeface="Calibri"/>
                <a:cs typeface="Calibri"/>
              </a:rPr>
              <a:t>charging </a:t>
            </a:r>
            <a:r>
              <a:rPr sz="2750" spc="-5" dirty="0">
                <a:latin typeface="Calibri"/>
                <a:cs typeface="Calibri"/>
              </a:rPr>
              <a:t>stations, 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rainwater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harvesting</a:t>
            </a:r>
            <a:r>
              <a:rPr sz="2750" spc="25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sustainable</a:t>
            </a:r>
            <a:r>
              <a:rPr sz="2750" spc="3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landscaping.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3900"/>
              </a:lnSpc>
              <a:buSzPct val="97222"/>
              <a:buAutoNum type="arabicPeriod" startAt="8"/>
              <a:tabLst>
                <a:tab pos="358140" algn="l"/>
                <a:tab pos="5121275" algn="l"/>
                <a:tab pos="8982075" algn="l"/>
              </a:tabLst>
            </a:pPr>
            <a:r>
              <a:rPr sz="3600" spc="10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u</a:t>
            </a:r>
            <a:r>
              <a:rPr sz="3600" spc="25" dirty="0">
                <a:latin typeface="Calibri"/>
                <a:cs typeface="Calibri"/>
              </a:rPr>
              <a:t>g</a:t>
            </a:r>
            <a:r>
              <a:rPr sz="3600" spc="-30" dirty="0">
                <a:latin typeface="Calibri"/>
                <a:cs typeface="Calibri"/>
              </a:rPr>
              <a:t>m</a:t>
            </a:r>
            <a:r>
              <a:rPr sz="3600" dirty="0">
                <a:latin typeface="Calibri"/>
                <a:cs typeface="Calibri"/>
              </a:rPr>
              <a:t>en</a:t>
            </a:r>
            <a:r>
              <a:rPr sz="3600" spc="-8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ed	</a:t>
            </a:r>
            <a:r>
              <a:rPr sz="3600" spc="-8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eali</a:t>
            </a:r>
            <a:r>
              <a:rPr sz="3600" spc="-1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y	</a:t>
            </a:r>
            <a:r>
              <a:rPr sz="3600" spc="-60" dirty="0">
                <a:latin typeface="Calibri"/>
                <a:cs typeface="Calibri"/>
              </a:rPr>
              <a:t>P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55" dirty="0">
                <a:latin typeface="Calibri"/>
                <a:cs typeface="Calibri"/>
              </a:rPr>
              <a:t>r</a:t>
            </a:r>
            <a:r>
              <a:rPr sz="3600" spc="5" dirty="0">
                <a:latin typeface="Calibri"/>
                <a:cs typeface="Calibri"/>
              </a:rPr>
              <a:t>k</a:t>
            </a:r>
            <a:r>
              <a:rPr sz="3600" dirty="0">
                <a:latin typeface="Calibri"/>
                <a:cs typeface="Calibri"/>
              </a:rPr>
              <a:t>i</a:t>
            </a:r>
            <a:r>
              <a:rPr sz="3600" spc="-20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g  </a:t>
            </a:r>
            <a:r>
              <a:rPr sz="3600" spc="-15" dirty="0">
                <a:latin typeface="Calibri"/>
                <a:cs typeface="Calibri"/>
              </a:rPr>
              <a:t>Assistance:</a:t>
            </a:r>
            <a:endParaRPr sz="3600">
              <a:latin typeface="Calibri"/>
              <a:cs typeface="Calibri"/>
            </a:endParaRPr>
          </a:p>
          <a:p>
            <a:pPr marL="12700" marR="6350" indent="2964180" algn="just">
              <a:lnSpc>
                <a:spcPct val="95600"/>
              </a:lnSpc>
              <a:spcBef>
                <a:spcPts val="450"/>
              </a:spcBef>
            </a:pPr>
            <a:r>
              <a:rPr sz="2750" spc="5" dirty="0">
                <a:latin typeface="Calibri"/>
                <a:cs typeface="Calibri"/>
              </a:rPr>
              <a:t>Create </a:t>
            </a:r>
            <a:r>
              <a:rPr sz="2750" spc="25" dirty="0">
                <a:latin typeface="Calibri"/>
                <a:cs typeface="Calibri"/>
              </a:rPr>
              <a:t>an </a:t>
            </a:r>
            <a:r>
              <a:rPr sz="2750" spc="20" dirty="0">
                <a:latin typeface="Calibri"/>
                <a:cs typeface="Calibri"/>
              </a:rPr>
              <a:t>augmented </a:t>
            </a:r>
            <a:r>
              <a:rPr sz="2750" spc="15" dirty="0">
                <a:latin typeface="Calibri"/>
                <a:cs typeface="Calibri"/>
              </a:rPr>
              <a:t>reality </a:t>
            </a:r>
            <a:r>
              <a:rPr sz="2750" spc="30" dirty="0">
                <a:latin typeface="Calibri"/>
                <a:cs typeface="Calibri"/>
              </a:rPr>
              <a:t>app </a:t>
            </a:r>
            <a:r>
              <a:rPr sz="2750" spc="15" dirty="0">
                <a:latin typeface="Calibri"/>
                <a:cs typeface="Calibri"/>
              </a:rPr>
              <a:t>that </a:t>
            </a:r>
            <a:r>
              <a:rPr sz="2750" spc="10" dirty="0">
                <a:latin typeface="Calibri"/>
                <a:cs typeface="Calibri"/>
              </a:rPr>
              <a:t>helps drivers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navigate</a:t>
            </a:r>
            <a:r>
              <a:rPr sz="2750" spc="-5" dirty="0">
                <a:latin typeface="Calibri"/>
                <a:cs typeface="Calibri"/>
              </a:rPr>
              <a:t> to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available</a:t>
            </a:r>
            <a:r>
              <a:rPr sz="2750" spc="10" dirty="0">
                <a:latin typeface="Calibri"/>
                <a:cs typeface="Calibri"/>
              </a:rPr>
              <a:t> parking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spaces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with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visual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overlays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 smartphone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screens.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575" y="428625"/>
            <a:ext cx="10772775" cy="10858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730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75"/>
              </a:spcBef>
            </a:pPr>
            <a:r>
              <a:rPr sz="6000" spc="15" dirty="0">
                <a:solidFill>
                  <a:srgbClr val="000000"/>
                </a:solidFill>
              </a:rPr>
              <a:t>P</a:t>
            </a:r>
            <a:r>
              <a:rPr sz="6000" spc="-45" dirty="0">
                <a:solidFill>
                  <a:srgbClr val="000000"/>
                </a:solidFill>
              </a:rPr>
              <a:t>R</a:t>
            </a:r>
            <a:r>
              <a:rPr sz="6000" spc="-30" dirty="0">
                <a:solidFill>
                  <a:srgbClr val="000000"/>
                </a:solidFill>
              </a:rPr>
              <a:t>O</a:t>
            </a:r>
            <a:r>
              <a:rPr sz="6000" spc="-50" dirty="0">
                <a:solidFill>
                  <a:srgbClr val="000000"/>
                </a:solidFill>
              </a:rPr>
              <a:t>P</a:t>
            </a:r>
            <a:r>
              <a:rPr sz="6000" spc="-105" dirty="0">
                <a:solidFill>
                  <a:srgbClr val="000000"/>
                </a:solidFill>
              </a:rPr>
              <a:t>O</a:t>
            </a:r>
            <a:r>
              <a:rPr sz="6000" spc="-20" dirty="0">
                <a:solidFill>
                  <a:srgbClr val="000000"/>
                </a:solidFill>
              </a:rPr>
              <a:t>S</a:t>
            </a:r>
            <a:r>
              <a:rPr sz="6000" spc="-85" dirty="0">
                <a:solidFill>
                  <a:srgbClr val="000000"/>
                </a:solidFill>
              </a:rPr>
              <a:t>E</a:t>
            </a:r>
            <a:r>
              <a:rPr sz="6000" dirty="0">
                <a:solidFill>
                  <a:srgbClr val="000000"/>
                </a:solidFill>
              </a:rPr>
              <a:t>D</a:t>
            </a:r>
            <a:r>
              <a:rPr sz="6000" spc="-270" dirty="0">
                <a:solidFill>
                  <a:srgbClr val="000000"/>
                </a:solidFill>
              </a:rPr>
              <a:t> </a:t>
            </a:r>
            <a:r>
              <a:rPr sz="6000" spc="50" dirty="0">
                <a:solidFill>
                  <a:srgbClr val="000000"/>
                </a:solidFill>
              </a:rPr>
              <a:t>S</a:t>
            </a:r>
            <a:r>
              <a:rPr sz="6000" spc="40" dirty="0">
                <a:solidFill>
                  <a:srgbClr val="000000"/>
                </a:solidFill>
              </a:rPr>
              <a:t>O</a:t>
            </a:r>
            <a:r>
              <a:rPr sz="6000" spc="-195" dirty="0">
                <a:solidFill>
                  <a:srgbClr val="000000"/>
                </a:solidFill>
              </a:rPr>
              <a:t>L</a:t>
            </a:r>
            <a:r>
              <a:rPr sz="6000" spc="-65" dirty="0">
                <a:solidFill>
                  <a:srgbClr val="000000"/>
                </a:solidFill>
              </a:rPr>
              <a:t>U</a:t>
            </a:r>
            <a:r>
              <a:rPr sz="6000" spc="-55" dirty="0">
                <a:solidFill>
                  <a:srgbClr val="000000"/>
                </a:solidFill>
              </a:rPr>
              <a:t>T</a:t>
            </a:r>
            <a:r>
              <a:rPr sz="6000" spc="-40" dirty="0">
                <a:solidFill>
                  <a:srgbClr val="000000"/>
                </a:solidFill>
              </a:rPr>
              <a:t>I</a:t>
            </a:r>
            <a:r>
              <a:rPr sz="6000" spc="-105" dirty="0">
                <a:solidFill>
                  <a:srgbClr val="000000"/>
                </a:solidFill>
              </a:rPr>
              <a:t>O</a:t>
            </a:r>
            <a:r>
              <a:rPr sz="6000" dirty="0">
                <a:solidFill>
                  <a:srgbClr val="000000"/>
                </a:solidFill>
              </a:rPr>
              <a:t>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870267" y="1589891"/>
            <a:ext cx="10627995" cy="42970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3950" i="1" spc="-5" dirty="0">
                <a:latin typeface="Calibri"/>
                <a:cs typeface="Calibri"/>
              </a:rPr>
              <a:t>Reservation</a:t>
            </a:r>
            <a:r>
              <a:rPr sz="3950" i="1" spc="240" dirty="0">
                <a:latin typeface="Calibri"/>
                <a:cs typeface="Calibri"/>
              </a:rPr>
              <a:t> </a:t>
            </a:r>
            <a:r>
              <a:rPr sz="3950" i="1" dirty="0">
                <a:latin typeface="Calibri"/>
                <a:cs typeface="Calibri"/>
              </a:rPr>
              <a:t>based</a:t>
            </a:r>
            <a:r>
              <a:rPr sz="3950" i="1" spc="140" dirty="0">
                <a:latin typeface="Calibri"/>
                <a:cs typeface="Calibri"/>
              </a:rPr>
              <a:t> </a:t>
            </a:r>
            <a:r>
              <a:rPr sz="3950" i="1" dirty="0">
                <a:latin typeface="Calibri"/>
                <a:cs typeface="Calibri"/>
              </a:rPr>
              <a:t>dynamic</a:t>
            </a:r>
            <a:r>
              <a:rPr sz="3950" i="1" spc="150" dirty="0">
                <a:latin typeface="Calibri"/>
                <a:cs typeface="Calibri"/>
              </a:rPr>
              <a:t> </a:t>
            </a:r>
            <a:r>
              <a:rPr sz="3950" i="1" spc="5" dirty="0">
                <a:latin typeface="Calibri"/>
                <a:cs typeface="Calibri"/>
              </a:rPr>
              <a:t>spot</a:t>
            </a:r>
            <a:r>
              <a:rPr sz="3950" i="1" spc="40" dirty="0">
                <a:latin typeface="Calibri"/>
                <a:cs typeface="Calibri"/>
              </a:rPr>
              <a:t> </a:t>
            </a:r>
            <a:r>
              <a:rPr sz="3950" i="1" dirty="0">
                <a:latin typeface="Calibri"/>
                <a:cs typeface="Calibri"/>
              </a:rPr>
              <a:t>model</a:t>
            </a:r>
            <a:r>
              <a:rPr sz="3950" i="1" spc="140" dirty="0">
                <a:latin typeface="Calibri"/>
                <a:cs typeface="Calibri"/>
              </a:rPr>
              <a:t> </a:t>
            </a:r>
            <a:r>
              <a:rPr sz="3950" i="1" spc="5" dirty="0">
                <a:latin typeface="Calibri"/>
                <a:cs typeface="Calibri"/>
              </a:rPr>
              <a:t>:</a:t>
            </a:r>
            <a:endParaRPr sz="3950">
              <a:latin typeface="Calibri"/>
              <a:cs typeface="Calibri"/>
            </a:endParaRPr>
          </a:p>
          <a:p>
            <a:pPr marL="12700" marR="5080" indent="6767195" algn="just">
              <a:lnSpc>
                <a:spcPct val="90100"/>
              </a:lnSpc>
              <a:spcBef>
                <a:spcPts val="994"/>
              </a:spcBef>
            </a:pPr>
            <a:r>
              <a:rPr sz="3600" spc="-15" dirty="0">
                <a:latin typeface="Calibri"/>
                <a:cs typeface="Calibri"/>
              </a:rPr>
              <a:t>The model </a:t>
            </a:r>
            <a:r>
              <a:rPr sz="3600" spc="-20" dirty="0">
                <a:latin typeface="Calibri"/>
                <a:cs typeface="Calibri"/>
              </a:rPr>
              <a:t>proposed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here</a:t>
            </a:r>
            <a:r>
              <a:rPr sz="3600" spc="1170" dirty="0">
                <a:latin typeface="Calibri"/>
                <a:cs typeface="Calibri"/>
              </a:rPr>
              <a:t> </a:t>
            </a:r>
            <a:r>
              <a:rPr sz="3600" spc="11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under</a:t>
            </a:r>
            <a:r>
              <a:rPr sz="3600" spc="1195" dirty="0">
                <a:latin typeface="Calibri"/>
                <a:cs typeface="Calibri"/>
              </a:rPr>
              <a:t> </a:t>
            </a:r>
            <a:r>
              <a:rPr sz="3600" spc="120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would</a:t>
            </a:r>
            <a:r>
              <a:rPr sz="3600" spc="780" dirty="0">
                <a:latin typeface="Calibri"/>
                <a:cs typeface="Calibri"/>
              </a:rPr>
              <a:t> </a:t>
            </a:r>
            <a:r>
              <a:rPr sz="3600" spc="238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have</a:t>
            </a:r>
            <a:r>
              <a:rPr sz="3600" spc="770" dirty="0">
                <a:latin typeface="Calibri"/>
                <a:cs typeface="Calibri"/>
              </a:rPr>
              <a:t>  </a:t>
            </a:r>
            <a:r>
              <a:rPr sz="3600" spc="7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the</a:t>
            </a:r>
            <a:r>
              <a:rPr sz="3600" spc="790" dirty="0">
                <a:latin typeface="Calibri"/>
                <a:cs typeface="Calibri"/>
              </a:rPr>
              <a:t>  </a:t>
            </a:r>
            <a:r>
              <a:rPr sz="3600" spc="79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reservation 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based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mechanism </a:t>
            </a:r>
            <a:r>
              <a:rPr sz="3600" spc="-30" dirty="0">
                <a:latin typeface="Calibri"/>
                <a:cs typeface="Calibri"/>
              </a:rPr>
              <a:t>for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parking </a:t>
            </a:r>
            <a:r>
              <a:rPr sz="3600" spc="-10" dirty="0">
                <a:latin typeface="Calibri"/>
                <a:cs typeface="Calibri"/>
              </a:rPr>
              <a:t>the </a:t>
            </a:r>
            <a:r>
              <a:rPr sz="3600" spc="-5" dirty="0">
                <a:latin typeface="Calibri"/>
                <a:cs typeface="Calibri"/>
              </a:rPr>
              <a:t>slot </a:t>
            </a:r>
            <a:r>
              <a:rPr sz="3600" dirty="0">
                <a:latin typeface="Calibri"/>
                <a:cs typeface="Calibri"/>
              </a:rPr>
              <a:t>also </a:t>
            </a:r>
            <a:r>
              <a:rPr sz="3600" spc="-5" dirty="0">
                <a:latin typeface="Calibri"/>
                <a:cs typeface="Calibri"/>
              </a:rPr>
              <a:t>it </a:t>
            </a:r>
            <a:r>
              <a:rPr sz="3600" spc="-10" dirty="0">
                <a:latin typeface="Calibri"/>
                <a:cs typeface="Calibri"/>
              </a:rPr>
              <a:t>charges 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based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on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the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time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limit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or</a:t>
            </a:r>
            <a:r>
              <a:rPr sz="3600" spc="-10" dirty="0">
                <a:latin typeface="Calibri"/>
                <a:cs typeface="Calibri"/>
              </a:rPr>
              <a:t> periods</a:t>
            </a:r>
            <a:r>
              <a:rPr sz="3600" spc="-5" dirty="0">
                <a:latin typeface="Calibri"/>
                <a:cs typeface="Calibri"/>
              </a:rPr>
              <a:t> and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iot</a:t>
            </a:r>
            <a:r>
              <a:rPr sz="3600" spc="-5" dirty="0">
                <a:latin typeface="Calibri"/>
                <a:cs typeface="Calibri"/>
              </a:rPr>
              <a:t> enabled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parking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sensors can </a:t>
            </a:r>
            <a:r>
              <a:rPr sz="3600" spc="-20" dirty="0">
                <a:latin typeface="Calibri"/>
                <a:cs typeface="Calibri"/>
              </a:rPr>
              <a:t>detect </a:t>
            </a:r>
            <a:r>
              <a:rPr sz="3600" spc="-10" dirty="0">
                <a:latin typeface="Calibri"/>
                <a:cs typeface="Calibri"/>
              </a:rPr>
              <a:t>when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5" dirty="0">
                <a:latin typeface="Calibri"/>
                <a:cs typeface="Calibri"/>
              </a:rPr>
              <a:t>vehicle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35" dirty="0">
                <a:latin typeface="Calibri"/>
                <a:cs typeface="Calibri"/>
              </a:rPr>
              <a:t>parked </a:t>
            </a:r>
            <a:r>
              <a:rPr sz="3600" spc="-5" dirty="0">
                <a:latin typeface="Calibri"/>
                <a:cs typeface="Calibri"/>
              </a:rPr>
              <a:t>and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communicate </a:t>
            </a:r>
            <a:r>
              <a:rPr sz="3600" spc="-5" dirty="0">
                <a:latin typeface="Calibri"/>
                <a:cs typeface="Calibri"/>
              </a:rPr>
              <a:t>with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20" dirty="0">
                <a:latin typeface="Calibri"/>
                <a:cs typeface="Calibri"/>
              </a:rPr>
              <a:t>centralized </a:t>
            </a:r>
            <a:r>
              <a:rPr sz="3600" spc="-45" dirty="0">
                <a:latin typeface="Calibri"/>
                <a:cs typeface="Calibri"/>
              </a:rPr>
              <a:t>system </a:t>
            </a:r>
            <a:r>
              <a:rPr sz="3600" spc="-5" dirty="0">
                <a:latin typeface="Calibri"/>
                <a:cs typeface="Calibri"/>
              </a:rPr>
              <a:t>to </a:t>
            </a:r>
            <a:r>
              <a:rPr sz="3600" spc="-25" dirty="0">
                <a:latin typeface="Calibri"/>
                <a:cs typeface="Calibri"/>
              </a:rPr>
              <a:t>update </a:t>
            </a:r>
            <a:r>
              <a:rPr sz="3600" spc="-15" dirty="0">
                <a:latin typeface="Calibri"/>
                <a:cs typeface="Calibri"/>
              </a:rPr>
              <a:t>real- </a:t>
            </a:r>
            <a:r>
              <a:rPr sz="3600" spc="-10" dirty="0">
                <a:latin typeface="Calibri"/>
                <a:cs typeface="Calibri"/>
              </a:rPr>
              <a:t> time</a:t>
            </a:r>
            <a:r>
              <a:rPr sz="3600" spc="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parking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availability.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455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Office Theme</vt:lpstr>
      <vt:lpstr>SMART PARKING</vt:lpstr>
      <vt:lpstr>POSSIBLE SOLUTIONS</vt:lpstr>
      <vt:lpstr>PowerPoint Presentation</vt:lpstr>
      <vt:lpstr>POSSIBLE SOLUTIONS cont....</vt:lpstr>
      <vt:lpstr>PowerPoint Presentation</vt:lpstr>
      <vt:lpstr>POSSIBLE SOLUTIONS cont...</vt:lpstr>
      <vt:lpstr>PowerPoint Presentation</vt:lpstr>
      <vt:lpstr>POSSIBLE SOLUTIONS conti...</vt:lpstr>
      <vt:lpstr>PROPOSED SOLUTION</vt:lpstr>
      <vt:lpstr>Proposed solution cont...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kavi</dc:creator>
  <cp:lastModifiedBy>KAVI BLANK</cp:lastModifiedBy>
  <cp:revision>3</cp:revision>
  <dcterms:created xsi:type="dcterms:W3CDTF">2023-10-11T15:19:25Z</dcterms:created>
  <dcterms:modified xsi:type="dcterms:W3CDTF">2023-10-11T15:33:30Z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LastSaved">
    <vt:filetime>2023-10-11T00:00:00Z</vt:filetime>
  </property>
</Properties>
</file>