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Fira Sans" panose="020B0503050000020004" pitchFamily="34" charset="0"/>
      <p:regular r:id="rId17"/>
      <p:bold r:id="rId18"/>
      <p:italic r:id="rId19"/>
      <p:boldItalic r:id="rId20"/>
    </p:embeddedFont>
    <p:embeddedFont>
      <p:font typeface="Fira Sans Bold" panose="020B0803050000020004" charset="0"/>
      <p:regular r:id="rId21"/>
    </p:embeddedFont>
    <p:embeddedFont>
      <p:font typeface="Fira Sans Light" panose="020B0403050000020004" pitchFamily="34" charset="0"/>
      <p:regular r:id="rId22"/>
    </p:embeddedFont>
    <p:embeddedFont>
      <p:font typeface="Fira Sans Medium" panose="020B0603050000020004" pitchFamily="3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50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69670"/>
            <a:ext cx="10202605" cy="7956684"/>
            <a:chOff x="0" y="-9525"/>
            <a:chExt cx="13603473" cy="10608911"/>
          </a:xfrm>
        </p:grpSpPr>
        <p:sp>
          <p:nvSpPr>
            <p:cNvPr id="3" name="TextBox 3"/>
            <p:cNvSpPr txBox="1"/>
            <p:nvPr/>
          </p:nvSpPr>
          <p:spPr>
            <a:xfrm>
              <a:off x="0" y="-9525"/>
              <a:ext cx="13603473" cy="5283497"/>
            </a:xfrm>
            <a:prstGeom prst="rect">
              <a:avLst/>
            </a:prstGeom>
          </p:spPr>
          <p:txBody>
            <a:bodyPr lIns="0" tIns="0" rIns="0" bIns="0" rtlCol="0" anchor="t">
              <a:spAutoFit/>
            </a:bodyPr>
            <a:lstStyle/>
            <a:p>
              <a:pPr>
                <a:lnSpc>
                  <a:spcPts val="10321"/>
                </a:lnSpc>
              </a:pPr>
              <a:r>
                <a:rPr lang="en-US" sz="8600" dirty="0">
                  <a:solidFill>
                    <a:srgbClr val="000000"/>
                  </a:solidFill>
                  <a:latin typeface="Fira Sans Bold"/>
                </a:rPr>
                <a:t>Disaster Recovery with IBM Virtual Servers </a:t>
              </a:r>
            </a:p>
          </p:txBody>
        </p:sp>
        <p:sp>
          <p:nvSpPr>
            <p:cNvPr id="4" name="TextBox 4"/>
            <p:cNvSpPr txBox="1"/>
            <p:nvPr/>
          </p:nvSpPr>
          <p:spPr>
            <a:xfrm>
              <a:off x="0" y="5539706"/>
              <a:ext cx="13603473" cy="5059680"/>
            </a:xfrm>
            <a:prstGeom prst="rect">
              <a:avLst/>
            </a:prstGeom>
          </p:spPr>
          <p:txBody>
            <a:bodyPr lIns="0" tIns="0" rIns="0" bIns="0" rtlCol="0" anchor="t">
              <a:spAutoFit/>
            </a:bodyPr>
            <a:lstStyle/>
            <a:p>
              <a:pPr>
                <a:lnSpc>
                  <a:spcPts val="5039"/>
                </a:lnSpc>
              </a:pPr>
              <a:r>
                <a:rPr lang="en-US" sz="3599" dirty="0">
                  <a:solidFill>
                    <a:srgbClr val="000000"/>
                  </a:solidFill>
                  <a:latin typeface="Fira Sans Light"/>
                </a:rPr>
                <a:t>   - Presented by </a:t>
              </a:r>
            </a:p>
            <a:p>
              <a:pPr marL="777240" lvl="1" indent="-388620">
                <a:lnSpc>
                  <a:spcPts val="5039"/>
                </a:lnSpc>
                <a:buFont typeface="Arial"/>
                <a:buChar char="•"/>
              </a:pPr>
              <a:r>
                <a:rPr lang="en-US" sz="3599" dirty="0">
                  <a:solidFill>
                    <a:srgbClr val="000000"/>
                  </a:solidFill>
                  <a:latin typeface="Fira Sans Light"/>
                </a:rPr>
                <a:t>  R.Divya</a:t>
              </a:r>
            </a:p>
            <a:p>
              <a:pPr marL="777240" lvl="1" indent="-388620">
                <a:lnSpc>
                  <a:spcPts val="5039"/>
                </a:lnSpc>
                <a:buFont typeface="Arial"/>
                <a:buChar char="•"/>
              </a:pPr>
              <a:r>
                <a:rPr lang="en-US" sz="3599" dirty="0">
                  <a:solidFill>
                    <a:srgbClr val="000000"/>
                  </a:solidFill>
                  <a:latin typeface="Fira Sans Light"/>
                </a:rPr>
                <a:t>  E.Janani</a:t>
              </a:r>
            </a:p>
            <a:p>
              <a:pPr marL="777240" lvl="1" indent="-388620">
                <a:lnSpc>
                  <a:spcPts val="5039"/>
                </a:lnSpc>
                <a:buFont typeface="Arial"/>
                <a:buChar char="•"/>
              </a:pPr>
              <a:r>
                <a:rPr lang="en-US" sz="3599" dirty="0">
                  <a:solidFill>
                    <a:srgbClr val="000000"/>
                  </a:solidFill>
                  <a:latin typeface="Fira Sans Light"/>
                </a:rPr>
                <a:t>  R.R.Kanishka</a:t>
              </a:r>
            </a:p>
            <a:p>
              <a:pPr marL="777240" lvl="1" indent="-388620">
                <a:lnSpc>
                  <a:spcPts val="5039"/>
                </a:lnSpc>
                <a:buFont typeface="Arial"/>
                <a:buChar char="•"/>
              </a:pPr>
              <a:r>
                <a:rPr lang="en-US" sz="3599" dirty="0">
                  <a:solidFill>
                    <a:srgbClr val="000000"/>
                  </a:solidFill>
                  <a:latin typeface="Fira Sans Light"/>
                </a:rPr>
                <a:t>  P.Kavisri</a:t>
              </a:r>
            </a:p>
            <a:p>
              <a:pPr marL="777240" lvl="1" indent="-388620">
                <a:lnSpc>
                  <a:spcPts val="5039"/>
                </a:lnSpc>
                <a:buFont typeface="Arial"/>
                <a:buChar char="•"/>
              </a:pPr>
              <a:r>
                <a:rPr lang="en-US" sz="3599" dirty="0">
                  <a:solidFill>
                    <a:srgbClr val="000000"/>
                  </a:solidFill>
                  <a:latin typeface="Fira Sans Light"/>
                </a:rPr>
                <a:t>  P.Vinothini                          </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1038512"/>
            <a:ext cx="4127761" cy="574361"/>
            <a:chOff x="0" y="0"/>
            <a:chExt cx="5503681" cy="765815"/>
          </a:xfrm>
        </p:grpSpPr>
        <p:sp>
          <p:nvSpPr>
            <p:cNvPr id="14" name="TextBox 14"/>
            <p:cNvSpPr txBox="1"/>
            <p:nvPr/>
          </p:nvSpPr>
          <p:spPr>
            <a:xfrm>
              <a:off x="1267823" y="101344"/>
              <a:ext cx="4235858" cy="515501"/>
            </a:xfrm>
            <a:prstGeom prst="rect">
              <a:avLst/>
            </a:prstGeom>
          </p:spPr>
          <p:txBody>
            <a:bodyPr lIns="0" tIns="0" rIns="0" bIns="0" rtlCol="0" anchor="t">
              <a:spAutoFit/>
            </a:bodyPr>
            <a:lstStyle/>
            <a:p>
              <a:pPr>
                <a:lnSpc>
                  <a:spcPts val="3292"/>
                </a:lnSpc>
                <a:spcBef>
                  <a:spcPct val="0"/>
                </a:spcBef>
              </a:pPr>
              <a:r>
                <a:rPr lang="en-US" sz="2351">
                  <a:solidFill>
                    <a:srgbClr val="000000"/>
                  </a:solidFill>
                  <a:latin typeface="Fira Sans Medium"/>
                </a:rPr>
                <a:t>IBM Naan -Mudhalvan </a:t>
              </a:r>
            </a:p>
          </p:txBody>
        </p:sp>
        <p:sp>
          <p:nvSpPr>
            <p:cNvPr id="15" name="Freeform 15"/>
            <p:cNvSpPr/>
            <p:nvPr/>
          </p:nvSpPr>
          <p:spPr>
            <a:xfrm>
              <a:off x="0" y="0"/>
              <a:ext cx="886733" cy="765815"/>
            </a:xfrm>
            <a:custGeom>
              <a:avLst/>
              <a:gdLst/>
              <a:ahLst/>
              <a:cxnLst/>
              <a:rect l="l" t="t" r="r" b="b"/>
              <a:pathLst>
                <a:path w="886733" h="765815">
                  <a:moveTo>
                    <a:pt x="0" y="0"/>
                  </a:moveTo>
                  <a:lnTo>
                    <a:pt x="886733" y="0"/>
                  </a:lnTo>
                  <a:lnTo>
                    <a:pt x="886733" y="765815"/>
                  </a:lnTo>
                  <a:lnTo>
                    <a:pt x="0" y="7658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671665" y="668174"/>
            <a:ext cx="14766361" cy="6189876"/>
            <a:chOff x="0" y="0"/>
            <a:chExt cx="19688481" cy="8253167"/>
          </a:xfrm>
        </p:grpSpPr>
        <p:sp>
          <p:nvSpPr>
            <p:cNvPr id="3" name="TextBox 3"/>
            <p:cNvSpPr txBox="1"/>
            <p:nvPr/>
          </p:nvSpPr>
          <p:spPr>
            <a:xfrm>
              <a:off x="0" y="7519742"/>
              <a:ext cx="19688481" cy="733425"/>
            </a:xfrm>
            <a:prstGeom prst="rect">
              <a:avLst/>
            </a:prstGeom>
          </p:spPr>
          <p:txBody>
            <a:bodyPr lIns="0" tIns="0" rIns="0" bIns="0" rtlCol="0" anchor="t">
              <a:spAutoFit/>
            </a:bodyPr>
            <a:lstStyle/>
            <a:p>
              <a:pPr>
                <a:lnSpc>
                  <a:spcPts val="4320"/>
                </a:lnSpc>
                <a:spcBef>
                  <a:spcPct val="0"/>
                </a:spcBef>
              </a:pPr>
              <a:endParaRPr/>
            </a:p>
          </p:txBody>
        </p:sp>
        <p:sp>
          <p:nvSpPr>
            <p:cNvPr id="4" name="TextBox 4"/>
            <p:cNvSpPr txBox="1"/>
            <p:nvPr/>
          </p:nvSpPr>
          <p:spPr>
            <a:xfrm>
              <a:off x="0" y="0"/>
              <a:ext cx="19688481" cy="7061200"/>
            </a:xfrm>
            <a:prstGeom prst="rect">
              <a:avLst/>
            </a:prstGeom>
          </p:spPr>
          <p:txBody>
            <a:bodyPr lIns="0" tIns="0" rIns="0" bIns="0" rtlCol="0" anchor="t">
              <a:spAutoFit/>
            </a:bodyPr>
            <a:lstStyle/>
            <a:p>
              <a:pPr>
                <a:lnSpc>
                  <a:spcPts val="10440"/>
                </a:lnSpc>
              </a:pPr>
              <a:r>
                <a:rPr lang="en-US" sz="8700">
                  <a:solidFill>
                    <a:srgbClr val="A4E473"/>
                  </a:solidFill>
                  <a:latin typeface="Fira Sans Medium"/>
                </a:rPr>
                <a:t>So,In this way IBM virtual servers are providing  services to prevent the Disasters</a:t>
              </a:r>
            </a:p>
          </p:txBody>
        </p:sp>
      </p:grpSp>
      <p:grpSp>
        <p:nvGrpSpPr>
          <p:cNvPr id="5" name="Group 5"/>
          <p:cNvGrpSpPr/>
          <p:nvPr/>
        </p:nvGrpSpPr>
        <p:grpSpPr>
          <a:xfrm>
            <a:off x="-3563094" y="6077994"/>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9" name="Group 9"/>
          <p:cNvGrpSpPr/>
          <p:nvPr/>
        </p:nvGrpSpPr>
        <p:grpSpPr>
          <a:xfrm>
            <a:off x="4053492" y="89567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1" name="Freeform 11"/>
          <p:cNvSpPr/>
          <p:nvPr/>
        </p:nvSpPr>
        <p:spPr>
          <a:xfrm>
            <a:off x="9144000" y="6445067"/>
            <a:ext cx="2396965" cy="2396965"/>
          </a:xfrm>
          <a:custGeom>
            <a:avLst/>
            <a:gdLst/>
            <a:ahLst/>
            <a:cxnLst/>
            <a:rect l="l" t="t" r="r" b="b"/>
            <a:pathLst>
              <a:path w="2396965" h="2396965">
                <a:moveTo>
                  <a:pt x="0" y="0"/>
                </a:moveTo>
                <a:lnTo>
                  <a:pt x="2396965" y="0"/>
                </a:lnTo>
                <a:lnTo>
                  <a:pt x="2396965" y="2396965"/>
                </a:lnTo>
                <a:lnTo>
                  <a:pt x="0" y="2396965"/>
                </a:lnTo>
                <a:lnTo>
                  <a:pt x="0" y="0"/>
                </a:lnTo>
                <a:close/>
              </a:path>
            </a:pathLst>
          </a:custGeom>
          <a:blipFill>
            <a:blip r:embed="rId2"/>
            <a:stretch>
              <a:fillRect/>
            </a:stretch>
          </a:blipFill>
        </p:spPr>
      </p:sp>
      <p:sp>
        <p:nvSpPr>
          <p:cNvPr id="12" name="TextBox 12"/>
          <p:cNvSpPr txBox="1"/>
          <p:nvPr/>
        </p:nvSpPr>
        <p:spPr>
          <a:xfrm>
            <a:off x="12027973" y="8968143"/>
            <a:ext cx="5231327" cy="290157"/>
          </a:xfrm>
          <a:prstGeom prst="rect">
            <a:avLst/>
          </a:prstGeom>
        </p:spPr>
        <p:txBody>
          <a:bodyPr lIns="0" tIns="0" rIns="0" bIns="0" rtlCol="0" anchor="t">
            <a:spAutoFit/>
          </a:bodyPr>
          <a:lstStyle/>
          <a:p>
            <a:pPr algn="r">
              <a:lnSpc>
                <a:spcPts val="2380"/>
              </a:lnSpc>
              <a:spcBef>
                <a:spcPct val="0"/>
              </a:spcBef>
            </a:pPr>
            <a:r>
              <a:rPr lang="en-US" sz="1700">
                <a:solidFill>
                  <a:srgbClr val="F4F4F4"/>
                </a:solidFill>
                <a:latin typeface="Fira Sans"/>
              </a:rPr>
              <a:t>Back to Agenda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6195110" y="4034525"/>
            <a:ext cx="14766361" cy="2217951"/>
            <a:chOff x="0" y="0"/>
            <a:chExt cx="19688481" cy="2957267"/>
          </a:xfrm>
        </p:grpSpPr>
        <p:sp>
          <p:nvSpPr>
            <p:cNvPr id="3" name="TextBox 3"/>
            <p:cNvSpPr txBox="1"/>
            <p:nvPr/>
          </p:nvSpPr>
          <p:spPr>
            <a:xfrm>
              <a:off x="0" y="2223842"/>
              <a:ext cx="19688481" cy="733425"/>
            </a:xfrm>
            <a:prstGeom prst="rect">
              <a:avLst/>
            </a:prstGeom>
          </p:spPr>
          <p:txBody>
            <a:bodyPr lIns="0" tIns="0" rIns="0" bIns="0" rtlCol="0" anchor="t">
              <a:spAutoFit/>
            </a:bodyPr>
            <a:lstStyle/>
            <a:p>
              <a:pPr>
                <a:lnSpc>
                  <a:spcPts val="4320"/>
                </a:lnSpc>
                <a:spcBef>
                  <a:spcPct val="0"/>
                </a:spcBef>
              </a:pPr>
              <a:endParaRPr/>
            </a:p>
          </p:txBody>
        </p:sp>
        <p:sp>
          <p:nvSpPr>
            <p:cNvPr id="4" name="TextBox 4"/>
            <p:cNvSpPr txBox="1"/>
            <p:nvPr/>
          </p:nvSpPr>
          <p:spPr>
            <a:xfrm>
              <a:off x="0" y="0"/>
              <a:ext cx="19688481" cy="1765300"/>
            </a:xfrm>
            <a:prstGeom prst="rect">
              <a:avLst/>
            </a:prstGeom>
          </p:spPr>
          <p:txBody>
            <a:bodyPr lIns="0" tIns="0" rIns="0" bIns="0" rtlCol="0" anchor="t">
              <a:spAutoFit/>
            </a:bodyPr>
            <a:lstStyle/>
            <a:p>
              <a:pPr>
                <a:lnSpc>
                  <a:spcPts val="10440"/>
                </a:lnSpc>
              </a:pPr>
              <a:r>
                <a:rPr lang="en-US" sz="8700">
                  <a:solidFill>
                    <a:srgbClr val="A4E473"/>
                  </a:solidFill>
                  <a:latin typeface="Fira Sans Medium"/>
                </a:rPr>
                <a:t>Thank You !</a:t>
              </a:r>
            </a:p>
          </p:txBody>
        </p:sp>
      </p:grpSp>
      <p:grpSp>
        <p:nvGrpSpPr>
          <p:cNvPr id="5" name="Group 5"/>
          <p:cNvGrpSpPr/>
          <p:nvPr/>
        </p:nvGrpSpPr>
        <p:grpSpPr>
          <a:xfrm>
            <a:off x="-3563094" y="6077994"/>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9" name="Group 9"/>
          <p:cNvGrpSpPr/>
          <p:nvPr/>
        </p:nvGrpSpPr>
        <p:grpSpPr>
          <a:xfrm>
            <a:off x="4053492" y="89567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1" name="TextBox 11"/>
          <p:cNvSpPr txBox="1"/>
          <p:nvPr/>
        </p:nvSpPr>
        <p:spPr>
          <a:xfrm>
            <a:off x="12027973" y="8968143"/>
            <a:ext cx="5231327" cy="290157"/>
          </a:xfrm>
          <a:prstGeom prst="rect">
            <a:avLst/>
          </a:prstGeom>
        </p:spPr>
        <p:txBody>
          <a:bodyPr lIns="0" tIns="0" rIns="0" bIns="0" rtlCol="0" anchor="t">
            <a:spAutoFit/>
          </a:bodyPr>
          <a:lstStyle/>
          <a:p>
            <a:pPr algn="r">
              <a:lnSpc>
                <a:spcPts val="2380"/>
              </a:lnSpc>
              <a:spcBef>
                <a:spcPct val="0"/>
              </a:spcBef>
            </a:pPr>
            <a:r>
              <a:rPr lang="en-US" sz="1700">
                <a:solidFill>
                  <a:srgbClr val="F4F4F4"/>
                </a:solidFill>
                <a:latin typeface="Fira Sans"/>
              </a:rPr>
              <a:t>Back to Agenda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053981" y="2365495"/>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14895" r="-14895"/>
              </a:stretch>
            </a:blipFill>
          </p:spPr>
        </p:sp>
      </p:grpSp>
      <p:grpSp>
        <p:nvGrpSpPr>
          <p:cNvPr id="8" name="Group 8"/>
          <p:cNvGrpSpPr/>
          <p:nvPr/>
        </p:nvGrpSpPr>
        <p:grpSpPr>
          <a:xfrm>
            <a:off x="1028700" y="1028700"/>
            <a:ext cx="4212844" cy="586200"/>
            <a:chOff x="0" y="0"/>
            <a:chExt cx="5617125" cy="781600"/>
          </a:xfrm>
        </p:grpSpPr>
        <p:sp>
          <p:nvSpPr>
            <p:cNvPr id="9" name="TextBox 9"/>
            <p:cNvSpPr txBox="1"/>
            <p:nvPr/>
          </p:nvSpPr>
          <p:spPr>
            <a:xfrm>
              <a:off x="1293956" y="104415"/>
              <a:ext cx="4323169" cy="525145"/>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Fira Sans Medium"/>
                </a:rPr>
                <a:t>IBM -Naan Mudhalvan</a:t>
              </a:r>
            </a:p>
          </p:txBody>
        </p:sp>
        <p:sp>
          <p:nvSpPr>
            <p:cNvPr id="10" name="Freeform 10"/>
            <p:cNvSpPr/>
            <p:nvPr/>
          </p:nvSpPr>
          <p:spPr>
            <a:xfrm>
              <a:off x="0" y="0"/>
              <a:ext cx="905010"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11" name="Group 11"/>
          <p:cNvGrpSpPr/>
          <p:nvPr/>
        </p:nvGrpSpPr>
        <p:grpSpPr>
          <a:xfrm>
            <a:off x="1108849" y="3325707"/>
            <a:ext cx="8265391" cy="4344653"/>
            <a:chOff x="0" y="-9525"/>
            <a:chExt cx="11020521" cy="5792871"/>
          </a:xfrm>
        </p:grpSpPr>
        <p:sp>
          <p:nvSpPr>
            <p:cNvPr id="12" name="TextBox 12"/>
            <p:cNvSpPr txBox="1"/>
            <p:nvPr/>
          </p:nvSpPr>
          <p:spPr>
            <a:xfrm>
              <a:off x="0" y="-9525"/>
              <a:ext cx="11020521" cy="3209925"/>
            </a:xfrm>
            <a:prstGeom prst="rect">
              <a:avLst/>
            </a:prstGeom>
          </p:spPr>
          <p:txBody>
            <a:bodyPr lIns="0" tIns="0" rIns="0" bIns="0" rtlCol="0" anchor="t">
              <a:spAutoFit/>
            </a:bodyPr>
            <a:lstStyle/>
            <a:p>
              <a:pPr>
                <a:lnSpc>
                  <a:spcPts val="9480"/>
                </a:lnSpc>
                <a:spcBef>
                  <a:spcPct val="0"/>
                </a:spcBef>
              </a:pPr>
              <a:r>
                <a:rPr lang="en-US" sz="7900" spc="-79">
                  <a:solidFill>
                    <a:srgbClr val="000000"/>
                  </a:solidFill>
                  <a:latin typeface="Fira Sans Medium"/>
                </a:rPr>
                <a:t>Introduction to Disaster Recovery</a:t>
              </a:r>
            </a:p>
          </p:txBody>
        </p:sp>
        <p:sp>
          <p:nvSpPr>
            <p:cNvPr id="13" name="TextBox 13"/>
            <p:cNvSpPr txBox="1"/>
            <p:nvPr/>
          </p:nvSpPr>
          <p:spPr>
            <a:xfrm>
              <a:off x="0" y="3425949"/>
              <a:ext cx="9872990" cy="2357397"/>
            </a:xfrm>
            <a:prstGeom prst="rect">
              <a:avLst/>
            </a:prstGeom>
          </p:spPr>
          <p:txBody>
            <a:bodyPr lIns="0" tIns="0" rIns="0" bIns="0" rtlCol="0" anchor="t">
              <a:spAutoFit/>
            </a:bodyPr>
            <a:lstStyle/>
            <a:p>
              <a:pPr algn="l">
                <a:lnSpc>
                  <a:spcPts val="3499"/>
                </a:lnSpc>
              </a:pPr>
              <a:r>
                <a:rPr lang="en-US" sz="2499" dirty="0">
                  <a:solidFill>
                    <a:srgbClr val="000000"/>
                  </a:solidFill>
                  <a:latin typeface="Fira Sans Light"/>
                </a:rPr>
                <a:t>Disaster Recovery (DR) planning is a critical aspect of any IT infrastructure, Or  we can say it is a planning procedure we need to follow if certain downfall coming into business system architecture</a:t>
              </a:r>
            </a:p>
          </p:txBody>
        </p:sp>
      </p:grpSp>
      <p:sp>
        <p:nvSpPr>
          <p:cNvPr id="14" name="TextBox 14"/>
          <p:cNvSpPr txBox="1"/>
          <p:nvPr/>
        </p:nvSpPr>
        <p:spPr>
          <a:xfrm>
            <a:off x="1028700" y="8918650"/>
            <a:ext cx="5231327" cy="290157"/>
          </a:xfrm>
          <a:prstGeom prst="rect">
            <a:avLst/>
          </a:prstGeom>
        </p:spPr>
        <p:txBody>
          <a:bodyPr lIns="0" tIns="0" rIns="0" bIns="0" rtlCol="0" anchor="t">
            <a:spAutoFit/>
          </a:bodyPr>
          <a:lstStyle/>
          <a:p>
            <a:pPr>
              <a:lnSpc>
                <a:spcPts val="2380"/>
              </a:lnSpc>
              <a:spcBef>
                <a:spcPct val="0"/>
              </a:spcBef>
            </a:pPr>
            <a:r>
              <a:rPr lang="en-US" sz="1700">
                <a:solidFill>
                  <a:srgbClr val="000000"/>
                </a:solidFill>
                <a:latin typeface="Fira Sans"/>
              </a:rPr>
              <a:t>Back to Agenda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3762107"/>
            <a:ext cx="4460469" cy="1914525"/>
          </a:xfrm>
          <a:prstGeom prst="rect">
            <a:avLst/>
          </a:prstGeom>
        </p:spPr>
        <p:txBody>
          <a:bodyPr lIns="0" tIns="0" rIns="0" bIns="0" rtlCol="0" anchor="t">
            <a:spAutoFit/>
          </a:bodyPr>
          <a:lstStyle/>
          <a:p>
            <a:pPr marL="0" lvl="0" indent="0" algn="l">
              <a:lnSpc>
                <a:spcPts val="7560"/>
              </a:lnSpc>
              <a:spcBef>
                <a:spcPct val="0"/>
              </a:spcBef>
            </a:pPr>
            <a:r>
              <a:rPr lang="en-US" sz="6300" spc="-63">
                <a:solidFill>
                  <a:srgbClr val="F4F4F4"/>
                </a:solidFill>
                <a:latin typeface="Fira Sans Medium"/>
              </a:rPr>
              <a:t>Types of Disaster</a:t>
            </a:r>
          </a:p>
        </p:txBody>
      </p:sp>
      <p:sp>
        <p:nvSpPr>
          <p:cNvPr id="7" name="TextBox 7"/>
          <p:cNvSpPr txBox="1"/>
          <p:nvPr/>
        </p:nvSpPr>
        <p:spPr>
          <a:xfrm>
            <a:off x="10100540" y="4666982"/>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Software Failures</a:t>
            </a:r>
          </a:p>
        </p:txBody>
      </p:sp>
      <p:sp>
        <p:nvSpPr>
          <p:cNvPr id="8" name="TextBox 8"/>
          <p:cNvSpPr txBox="1"/>
          <p:nvPr/>
        </p:nvSpPr>
        <p:spPr>
          <a:xfrm>
            <a:off x="10100540" y="5407392"/>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power outages</a:t>
            </a:r>
          </a:p>
        </p:txBody>
      </p:sp>
      <p:sp>
        <p:nvSpPr>
          <p:cNvPr id="9" name="TextBox 9"/>
          <p:cNvSpPr txBox="1"/>
          <p:nvPr/>
        </p:nvSpPr>
        <p:spPr>
          <a:xfrm>
            <a:off x="10100540" y="2697188"/>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Natural Disasters</a:t>
            </a:r>
          </a:p>
        </p:txBody>
      </p:sp>
      <p:sp>
        <p:nvSpPr>
          <p:cNvPr id="10" name="TextBox 10"/>
          <p:cNvSpPr txBox="1"/>
          <p:nvPr/>
        </p:nvSpPr>
        <p:spPr>
          <a:xfrm>
            <a:off x="10100540" y="3435693"/>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Human Error</a:t>
            </a:r>
          </a:p>
        </p:txBody>
      </p:sp>
      <p:sp>
        <p:nvSpPr>
          <p:cNvPr id="11" name="TextBox 11"/>
          <p:cNvSpPr txBox="1"/>
          <p:nvPr/>
        </p:nvSpPr>
        <p:spPr>
          <a:xfrm>
            <a:off x="10100540" y="4030602"/>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Hardware Failures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3762107"/>
            <a:ext cx="4460469" cy="1914525"/>
          </a:xfrm>
          <a:prstGeom prst="rect">
            <a:avLst/>
          </a:prstGeom>
        </p:spPr>
        <p:txBody>
          <a:bodyPr lIns="0" tIns="0" rIns="0" bIns="0" rtlCol="0" anchor="t">
            <a:spAutoFit/>
          </a:bodyPr>
          <a:lstStyle/>
          <a:p>
            <a:pPr marL="0" lvl="0" indent="0" algn="l">
              <a:lnSpc>
                <a:spcPts val="7560"/>
              </a:lnSpc>
              <a:spcBef>
                <a:spcPct val="0"/>
              </a:spcBef>
            </a:pPr>
            <a:r>
              <a:rPr lang="en-US" sz="6300" spc="-63">
                <a:solidFill>
                  <a:srgbClr val="F4F4F4"/>
                </a:solidFill>
                <a:latin typeface="Fira Sans Medium"/>
              </a:rPr>
              <a:t>Drawbacks of Disaster</a:t>
            </a:r>
          </a:p>
        </p:txBody>
      </p:sp>
      <p:sp>
        <p:nvSpPr>
          <p:cNvPr id="7" name="TextBox 7"/>
          <p:cNvSpPr txBox="1"/>
          <p:nvPr/>
        </p:nvSpPr>
        <p:spPr>
          <a:xfrm>
            <a:off x="10100540" y="4666982"/>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disrupts the normal functioning</a:t>
            </a:r>
          </a:p>
        </p:txBody>
      </p:sp>
      <p:sp>
        <p:nvSpPr>
          <p:cNvPr id="8" name="TextBox 8"/>
          <p:cNvSpPr txBox="1"/>
          <p:nvPr/>
        </p:nvSpPr>
        <p:spPr>
          <a:xfrm>
            <a:off x="10100540" y="5407392"/>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Data loss</a:t>
            </a:r>
          </a:p>
        </p:txBody>
      </p:sp>
      <p:sp>
        <p:nvSpPr>
          <p:cNvPr id="9" name="TextBox 9"/>
          <p:cNvSpPr txBox="1"/>
          <p:nvPr/>
        </p:nvSpPr>
        <p:spPr>
          <a:xfrm>
            <a:off x="10100540" y="2697188"/>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hardware failures</a:t>
            </a:r>
          </a:p>
        </p:txBody>
      </p:sp>
      <p:sp>
        <p:nvSpPr>
          <p:cNvPr id="10" name="TextBox 10"/>
          <p:cNvSpPr txBox="1"/>
          <p:nvPr/>
        </p:nvSpPr>
        <p:spPr>
          <a:xfrm>
            <a:off x="10100540" y="3435693"/>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software glitches</a:t>
            </a:r>
          </a:p>
        </p:txBody>
      </p:sp>
      <p:sp>
        <p:nvSpPr>
          <p:cNvPr id="11" name="TextBox 11"/>
          <p:cNvSpPr txBox="1"/>
          <p:nvPr/>
        </p:nvSpPr>
        <p:spPr>
          <a:xfrm>
            <a:off x="10100540" y="4030602"/>
            <a:ext cx="6109328" cy="481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F4F4F4"/>
                </a:solidFill>
                <a:latin typeface="Fira Sans Light"/>
              </a:rPr>
              <a:t>destroyed contunity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4766361" cy="5580276"/>
            <a:chOff x="0" y="0"/>
            <a:chExt cx="19688481" cy="7440367"/>
          </a:xfrm>
        </p:grpSpPr>
        <p:sp>
          <p:nvSpPr>
            <p:cNvPr id="3" name="TextBox 3"/>
            <p:cNvSpPr txBox="1"/>
            <p:nvPr/>
          </p:nvSpPr>
          <p:spPr>
            <a:xfrm>
              <a:off x="0" y="6706942"/>
              <a:ext cx="19688481" cy="733425"/>
            </a:xfrm>
            <a:prstGeom prst="rect">
              <a:avLst/>
            </a:prstGeom>
          </p:spPr>
          <p:txBody>
            <a:bodyPr lIns="0" tIns="0" rIns="0" bIns="0" rtlCol="0" anchor="t">
              <a:spAutoFit/>
            </a:bodyPr>
            <a:lstStyle/>
            <a:p>
              <a:pPr>
                <a:lnSpc>
                  <a:spcPts val="4320"/>
                </a:lnSpc>
                <a:spcBef>
                  <a:spcPct val="0"/>
                </a:spcBef>
              </a:pPr>
              <a:endParaRPr/>
            </a:p>
          </p:txBody>
        </p:sp>
        <p:sp>
          <p:nvSpPr>
            <p:cNvPr id="4" name="TextBox 4"/>
            <p:cNvSpPr txBox="1"/>
            <p:nvPr/>
          </p:nvSpPr>
          <p:spPr>
            <a:xfrm>
              <a:off x="0" y="-9525"/>
              <a:ext cx="19688481" cy="6257925"/>
            </a:xfrm>
            <a:prstGeom prst="rect">
              <a:avLst/>
            </a:prstGeom>
          </p:spPr>
          <p:txBody>
            <a:bodyPr lIns="0" tIns="0" rIns="0" bIns="0" rtlCol="0" anchor="t">
              <a:spAutoFit/>
            </a:bodyPr>
            <a:lstStyle/>
            <a:p>
              <a:pPr>
                <a:lnSpc>
                  <a:spcPts val="9240"/>
                </a:lnSpc>
              </a:pPr>
              <a:r>
                <a:rPr lang="en-US" sz="7700">
                  <a:solidFill>
                    <a:srgbClr val="A4E473"/>
                  </a:solidFill>
                  <a:latin typeface="Fira Sans Medium"/>
                </a:rPr>
                <a:t>So, Now we can understand the disaster is very harmful for a organization as its the cause a downfall for a Organization</a:t>
              </a:r>
            </a:p>
          </p:txBody>
        </p:sp>
      </p:grpSp>
      <p:sp>
        <p:nvSpPr>
          <p:cNvPr id="5" name="TextBox 5"/>
          <p:cNvSpPr txBox="1"/>
          <p:nvPr/>
        </p:nvSpPr>
        <p:spPr>
          <a:xfrm>
            <a:off x="12027973" y="8968143"/>
            <a:ext cx="5231327" cy="290157"/>
          </a:xfrm>
          <a:prstGeom prst="rect">
            <a:avLst/>
          </a:prstGeom>
        </p:spPr>
        <p:txBody>
          <a:bodyPr lIns="0" tIns="0" rIns="0" bIns="0" rtlCol="0" anchor="t">
            <a:spAutoFit/>
          </a:bodyPr>
          <a:lstStyle/>
          <a:p>
            <a:pPr algn="r">
              <a:lnSpc>
                <a:spcPts val="2380"/>
              </a:lnSpc>
              <a:spcBef>
                <a:spcPct val="0"/>
              </a:spcBef>
            </a:pPr>
            <a:r>
              <a:rPr lang="en-US" sz="1700">
                <a:solidFill>
                  <a:srgbClr val="F4F4F4"/>
                </a:solidFill>
                <a:latin typeface="Fira Sans"/>
              </a:rPr>
              <a:t>Back to Agenda Page</a:t>
            </a:r>
          </a:p>
        </p:txBody>
      </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990104" y="1028700"/>
            <a:ext cx="14766361" cy="5770776"/>
            <a:chOff x="0" y="0"/>
            <a:chExt cx="19688481" cy="7694367"/>
          </a:xfrm>
        </p:grpSpPr>
        <p:sp>
          <p:nvSpPr>
            <p:cNvPr id="3" name="TextBox 3"/>
            <p:cNvSpPr txBox="1"/>
            <p:nvPr/>
          </p:nvSpPr>
          <p:spPr>
            <a:xfrm>
              <a:off x="0" y="6960942"/>
              <a:ext cx="19688481" cy="733425"/>
            </a:xfrm>
            <a:prstGeom prst="rect">
              <a:avLst/>
            </a:prstGeom>
          </p:spPr>
          <p:txBody>
            <a:bodyPr lIns="0" tIns="0" rIns="0" bIns="0" rtlCol="0" anchor="t">
              <a:spAutoFit/>
            </a:bodyPr>
            <a:lstStyle/>
            <a:p>
              <a:pPr>
                <a:lnSpc>
                  <a:spcPts val="4320"/>
                </a:lnSpc>
                <a:spcBef>
                  <a:spcPct val="0"/>
                </a:spcBef>
              </a:pPr>
              <a:endParaRPr/>
            </a:p>
          </p:txBody>
        </p:sp>
        <p:sp>
          <p:nvSpPr>
            <p:cNvPr id="4" name="TextBox 4"/>
            <p:cNvSpPr txBox="1"/>
            <p:nvPr/>
          </p:nvSpPr>
          <p:spPr>
            <a:xfrm>
              <a:off x="0" y="-9525"/>
              <a:ext cx="19688481" cy="6511925"/>
            </a:xfrm>
            <a:prstGeom prst="rect">
              <a:avLst/>
            </a:prstGeom>
          </p:spPr>
          <p:txBody>
            <a:bodyPr lIns="0" tIns="0" rIns="0" bIns="0" rtlCol="0" anchor="t">
              <a:spAutoFit/>
            </a:bodyPr>
            <a:lstStyle/>
            <a:p>
              <a:pPr>
                <a:lnSpc>
                  <a:spcPts val="9600"/>
                </a:lnSpc>
              </a:pPr>
              <a:r>
                <a:rPr lang="en-US" sz="8000">
                  <a:solidFill>
                    <a:srgbClr val="A4E473"/>
                  </a:solidFill>
                  <a:latin typeface="Fira Sans Medium"/>
                </a:rPr>
                <a:t>So,for managing the Disaster recovery IBM Virtual servers Helps A lot for the Organizations</a:t>
              </a:r>
            </a:p>
          </p:txBody>
        </p:sp>
      </p:grpSp>
      <p:grpSp>
        <p:nvGrpSpPr>
          <p:cNvPr id="5" name="Group 5"/>
          <p:cNvGrpSpPr/>
          <p:nvPr/>
        </p:nvGrpSpPr>
        <p:grpSpPr>
          <a:xfrm>
            <a:off x="-3563094" y="6077994"/>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9" name="Group 9"/>
          <p:cNvGrpSpPr/>
          <p:nvPr/>
        </p:nvGrpSpPr>
        <p:grpSpPr>
          <a:xfrm>
            <a:off x="4053492" y="89567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1" name="Freeform 11"/>
          <p:cNvSpPr/>
          <p:nvPr/>
        </p:nvSpPr>
        <p:spPr>
          <a:xfrm>
            <a:off x="8591193" y="6609279"/>
            <a:ext cx="2396965" cy="2396965"/>
          </a:xfrm>
          <a:custGeom>
            <a:avLst/>
            <a:gdLst/>
            <a:ahLst/>
            <a:cxnLst/>
            <a:rect l="l" t="t" r="r" b="b"/>
            <a:pathLst>
              <a:path w="2396965" h="2396965">
                <a:moveTo>
                  <a:pt x="0" y="0"/>
                </a:moveTo>
                <a:lnTo>
                  <a:pt x="2396965" y="0"/>
                </a:lnTo>
                <a:lnTo>
                  <a:pt x="2396965" y="2396964"/>
                </a:lnTo>
                <a:lnTo>
                  <a:pt x="0" y="2396964"/>
                </a:lnTo>
                <a:lnTo>
                  <a:pt x="0" y="0"/>
                </a:lnTo>
                <a:close/>
              </a:path>
            </a:pathLst>
          </a:custGeom>
          <a:blipFill>
            <a:blip r:embed="rId2"/>
            <a:stretch>
              <a:fillRect/>
            </a:stretch>
          </a:blipFill>
        </p:spPr>
      </p:sp>
      <p:sp>
        <p:nvSpPr>
          <p:cNvPr id="12" name="TextBox 12"/>
          <p:cNvSpPr txBox="1"/>
          <p:nvPr/>
        </p:nvSpPr>
        <p:spPr>
          <a:xfrm>
            <a:off x="12027973" y="8968143"/>
            <a:ext cx="5231327" cy="290157"/>
          </a:xfrm>
          <a:prstGeom prst="rect">
            <a:avLst/>
          </a:prstGeom>
        </p:spPr>
        <p:txBody>
          <a:bodyPr lIns="0" tIns="0" rIns="0" bIns="0" rtlCol="0" anchor="t">
            <a:spAutoFit/>
          </a:bodyPr>
          <a:lstStyle/>
          <a:p>
            <a:pPr algn="r">
              <a:lnSpc>
                <a:spcPts val="2380"/>
              </a:lnSpc>
              <a:spcBef>
                <a:spcPct val="0"/>
              </a:spcBef>
            </a:pPr>
            <a:r>
              <a:rPr lang="en-US" sz="1700">
                <a:solidFill>
                  <a:srgbClr val="F4F4F4"/>
                </a:solidFill>
                <a:latin typeface="Fira Sans"/>
              </a:rPr>
              <a:t>Back to Agenda Page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8839887" y="1698135"/>
            <a:ext cx="7957376" cy="6890729"/>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208" r="-27523"/>
              </a:stretch>
            </a:blipFill>
          </p:spPr>
        </p:sp>
      </p:grpSp>
      <p:sp>
        <p:nvSpPr>
          <p:cNvPr id="8" name="TextBox 8"/>
          <p:cNvSpPr txBox="1"/>
          <p:nvPr/>
        </p:nvSpPr>
        <p:spPr>
          <a:xfrm>
            <a:off x="1028700" y="4128461"/>
            <a:ext cx="7315362" cy="2613025"/>
          </a:xfrm>
          <a:prstGeom prst="rect">
            <a:avLst/>
          </a:prstGeom>
        </p:spPr>
        <p:txBody>
          <a:bodyPr lIns="0" tIns="0" rIns="0" bIns="0" rtlCol="0" anchor="t">
            <a:spAutoFit/>
          </a:bodyPr>
          <a:lstStyle/>
          <a:p>
            <a:pPr>
              <a:lnSpc>
                <a:spcPts val="3499"/>
              </a:lnSpc>
            </a:pPr>
            <a:r>
              <a:rPr lang="en-US" sz="2499">
                <a:solidFill>
                  <a:srgbClr val="000000"/>
                </a:solidFill>
                <a:latin typeface="Fira Sans Light"/>
              </a:rPr>
              <a:t>IBM Virtual Servers are a part of IBM's cloud computing offerings, specifically within the IBM Cloud infrastructure. These virtual servers provide flexible and scalable compute resources for businesses and developers to run applications and workloads in a cloud environment. </a:t>
            </a:r>
          </a:p>
        </p:txBody>
      </p:sp>
      <p:sp>
        <p:nvSpPr>
          <p:cNvPr id="9" name="TextBox 9"/>
          <p:cNvSpPr txBox="1"/>
          <p:nvPr/>
        </p:nvSpPr>
        <p:spPr>
          <a:xfrm>
            <a:off x="1028700" y="989049"/>
            <a:ext cx="5531827" cy="2571750"/>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Fira Sans Medium"/>
              </a:rPr>
              <a:t>IBM Virtual Servers</a:t>
            </a:r>
          </a:p>
        </p:txBody>
      </p:sp>
      <p:sp>
        <p:nvSpPr>
          <p:cNvPr id="10" name="TextBox 10"/>
          <p:cNvSpPr txBox="1"/>
          <p:nvPr/>
        </p:nvSpPr>
        <p:spPr>
          <a:xfrm>
            <a:off x="1028700" y="8968143"/>
            <a:ext cx="5231327" cy="290157"/>
          </a:xfrm>
          <a:prstGeom prst="rect">
            <a:avLst/>
          </a:prstGeom>
        </p:spPr>
        <p:txBody>
          <a:bodyPr lIns="0" tIns="0" rIns="0" bIns="0" rtlCol="0" anchor="t">
            <a:spAutoFit/>
          </a:bodyPr>
          <a:lstStyle/>
          <a:p>
            <a:pPr>
              <a:lnSpc>
                <a:spcPts val="2380"/>
              </a:lnSpc>
              <a:spcBef>
                <a:spcPct val="0"/>
              </a:spcBef>
            </a:pPr>
            <a:r>
              <a:rPr lang="en-US" sz="1700">
                <a:solidFill>
                  <a:srgbClr val="000000"/>
                </a:solidFill>
                <a:latin typeface="Fira Sans"/>
              </a:rPr>
              <a:t>Back to Agenda Page</a:t>
            </a:r>
          </a:p>
        </p:txBody>
      </p:sp>
      <p:grpSp>
        <p:nvGrpSpPr>
          <p:cNvPr id="11" name="Group 11"/>
          <p:cNvGrpSpPr/>
          <p:nvPr/>
        </p:nvGrpSpPr>
        <p:grpSpPr>
          <a:xfrm rot="-10800000">
            <a:off x="6647119" y="7356773"/>
            <a:ext cx="3801687" cy="3292279"/>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1028700" y="5591101"/>
            <a:ext cx="3364925" cy="2038455"/>
            <a:chOff x="0" y="0"/>
            <a:chExt cx="4486566" cy="2717940"/>
          </a:xfrm>
        </p:grpSpPr>
        <p:sp>
          <p:nvSpPr>
            <p:cNvPr id="4" name="TextBox 4"/>
            <p:cNvSpPr txBox="1"/>
            <p:nvPr/>
          </p:nvSpPr>
          <p:spPr>
            <a:xfrm>
              <a:off x="0" y="-9525"/>
              <a:ext cx="4486566"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Assessment and Planning</a:t>
              </a:r>
            </a:p>
          </p:txBody>
        </p:sp>
        <p:sp>
          <p:nvSpPr>
            <p:cNvPr id="5" name="TextBox 5"/>
            <p:cNvSpPr txBox="1"/>
            <p:nvPr/>
          </p:nvSpPr>
          <p:spPr>
            <a:xfrm>
              <a:off x="0" y="1798249"/>
              <a:ext cx="4486566" cy="9196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Its helps for Company Assessment planning </a:t>
              </a:r>
            </a:p>
          </p:txBody>
        </p:sp>
      </p:grpSp>
      <p:grpSp>
        <p:nvGrpSpPr>
          <p:cNvPr id="6" name="Group 6"/>
          <p:cNvGrpSpPr/>
          <p:nvPr/>
        </p:nvGrpSpPr>
        <p:grpSpPr>
          <a:xfrm>
            <a:off x="5317258" y="5590877"/>
            <a:ext cx="3364925" cy="2038678"/>
            <a:chOff x="0" y="0"/>
            <a:chExt cx="4486566" cy="2718238"/>
          </a:xfrm>
        </p:grpSpPr>
        <p:sp>
          <p:nvSpPr>
            <p:cNvPr id="7" name="TextBox 7"/>
            <p:cNvSpPr txBox="1"/>
            <p:nvPr/>
          </p:nvSpPr>
          <p:spPr>
            <a:xfrm>
              <a:off x="0" y="-9525"/>
              <a:ext cx="4486566"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Replication and Data Backup</a:t>
              </a:r>
            </a:p>
          </p:txBody>
        </p:sp>
        <p:sp>
          <p:nvSpPr>
            <p:cNvPr id="8" name="TextBox 8"/>
            <p:cNvSpPr txBox="1"/>
            <p:nvPr/>
          </p:nvSpPr>
          <p:spPr>
            <a:xfrm>
              <a:off x="0" y="1798546"/>
              <a:ext cx="4486566" cy="9196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Its provides the access for replication and data backup</a:t>
              </a:r>
            </a:p>
          </p:txBody>
        </p:sp>
      </p:grpSp>
      <p:grpSp>
        <p:nvGrpSpPr>
          <p:cNvPr id="9" name="Group 9"/>
          <p:cNvGrpSpPr/>
          <p:nvPr/>
        </p:nvGrpSpPr>
        <p:grpSpPr>
          <a:xfrm>
            <a:off x="13894375" y="5590877"/>
            <a:ext cx="3364925" cy="2038678"/>
            <a:chOff x="0" y="0"/>
            <a:chExt cx="4486566" cy="2718238"/>
          </a:xfrm>
        </p:grpSpPr>
        <p:sp>
          <p:nvSpPr>
            <p:cNvPr id="10" name="TextBox 10"/>
            <p:cNvSpPr txBox="1"/>
            <p:nvPr/>
          </p:nvSpPr>
          <p:spPr>
            <a:xfrm>
              <a:off x="0" y="-9525"/>
              <a:ext cx="4486566"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Security and Compliance</a:t>
              </a:r>
            </a:p>
          </p:txBody>
        </p:sp>
        <p:sp>
          <p:nvSpPr>
            <p:cNvPr id="11" name="TextBox 11"/>
            <p:cNvSpPr txBox="1"/>
            <p:nvPr/>
          </p:nvSpPr>
          <p:spPr>
            <a:xfrm>
              <a:off x="0" y="1798546"/>
              <a:ext cx="4486566" cy="9196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its provides the higher level of security </a:t>
              </a:r>
            </a:p>
          </p:txBody>
        </p:sp>
      </p:grpSp>
      <p:grpSp>
        <p:nvGrpSpPr>
          <p:cNvPr id="12" name="Group 12"/>
          <p:cNvGrpSpPr/>
          <p:nvPr/>
        </p:nvGrpSpPr>
        <p:grpSpPr>
          <a:xfrm>
            <a:off x="9605817" y="5590877"/>
            <a:ext cx="3364925" cy="2038678"/>
            <a:chOff x="0" y="0"/>
            <a:chExt cx="4486566" cy="2718238"/>
          </a:xfrm>
        </p:grpSpPr>
        <p:sp>
          <p:nvSpPr>
            <p:cNvPr id="13" name="TextBox 13"/>
            <p:cNvSpPr txBox="1"/>
            <p:nvPr/>
          </p:nvSpPr>
          <p:spPr>
            <a:xfrm>
              <a:off x="0" y="-9525"/>
              <a:ext cx="4486566"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Testing and Validation</a:t>
              </a:r>
            </a:p>
          </p:txBody>
        </p:sp>
        <p:sp>
          <p:nvSpPr>
            <p:cNvPr id="14" name="TextBox 14"/>
            <p:cNvSpPr txBox="1"/>
            <p:nvPr/>
          </p:nvSpPr>
          <p:spPr>
            <a:xfrm>
              <a:off x="0" y="1798546"/>
              <a:ext cx="4486566" cy="9196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provides testing and validation </a:t>
              </a:r>
            </a:p>
          </p:txBody>
        </p:sp>
      </p:grpSp>
      <p:sp>
        <p:nvSpPr>
          <p:cNvPr id="15" name="TextBox 15"/>
          <p:cNvSpPr txBox="1"/>
          <p:nvPr/>
        </p:nvSpPr>
        <p:spPr>
          <a:xfrm>
            <a:off x="1028700" y="1028700"/>
            <a:ext cx="5699080" cy="385762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Services Provides by IBM</a:t>
            </a:r>
          </a:p>
        </p:txBody>
      </p:sp>
      <p:sp>
        <p:nvSpPr>
          <p:cNvPr id="16" name="TextBox 16"/>
          <p:cNvSpPr txBox="1"/>
          <p:nvPr/>
        </p:nvSpPr>
        <p:spPr>
          <a:xfrm>
            <a:off x="1028700" y="8968143"/>
            <a:ext cx="5231327" cy="290157"/>
          </a:xfrm>
          <a:prstGeom prst="rect">
            <a:avLst/>
          </a:prstGeom>
        </p:spPr>
        <p:txBody>
          <a:bodyPr lIns="0" tIns="0" rIns="0" bIns="0" rtlCol="0" anchor="t">
            <a:spAutoFit/>
          </a:bodyPr>
          <a:lstStyle/>
          <a:p>
            <a:pPr>
              <a:lnSpc>
                <a:spcPts val="2380"/>
              </a:lnSpc>
              <a:spcBef>
                <a:spcPct val="0"/>
              </a:spcBef>
            </a:pPr>
            <a:r>
              <a:rPr lang="en-US" sz="1700">
                <a:solidFill>
                  <a:srgbClr val="000000"/>
                </a:solidFill>
                <a:latin typeface="Fira Sans"/>
              </a:rPr>
              <a:t>Back to Agenda Page</a:t>
            </a: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268572" y="8362981"/>
            <a:ext cx="17019428" cy="0"/>
          </a:xfrm>
          <a:prstGeom prst="line">
            <a:avLst/>
          </a:prstGeom>
          <a:ln w="19050" cap="rnd">
            <a:solidFill>
              <a:srgbClr val="004651"/>
            </a:solidFill>
            <a:prstDash val="solid"/>
            <a:headEnd type="none" w="sm" len="sm"/>
            <a:tailEnd type="none" w="sm" len="sm"/>
          </a:ln>
        </p:spPr>
      </p:sp>
      <p:grpSp>
        <p:nvGrpSpPr>
          <p:cNvPr id="3" name="Group 3"/>
          <p:cNvGrpSpPr/>
          <p:nvPr/>
        </p:nvGrpSpPr>
        <p:grpSpPr>
          <a:xfrm>
            <a:off x="1028700" y="5943526"/>
            <a:ext cx="3749486" cy="1686030"/>
            <a:chOff x="0" y="0"/>
            <a:chExt cx="4999315" cy="2248040"/>
          </a:xfrm>
        </p:grpSpPr>
        <p:sp>
          <p:nvSpPr>
            <p:cNvPr id="4" name="TextBox 4"/>
            <p:cNvSpPr txBox="1"/>
            <p:nvPr/>
          </p:nvSpPr>
          <p:spPr>
            <a:xfrm>
              <a:off x="0" y="-9525"/>
              <a:ext cx="4999315"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Cloud Resiliency Orchestration</a:t>
              </a:r>
            </a:p>
          </p:txBody>
        </p:sp>
        <p:sp>
          <p:nvSpPr>
            <p:cNvPr id="5" name="TextBox 5"/>
            <p:cNvSpPr txBox="1"/>
            <p:nvPr/>
          </p:nvSpPr>
          <p:spPr>
            <a:xfrm>
              <a:off x="0" y="1798249"/>
              <a:ext cx="4999315" cy="4497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its automate the systems</a:t>
              </a:r>
            </a:p>
          </p:txBody>
        </p:sp>
      </p:grpSp>
      <p:grpSp>
        <p:nvGrpSpPr>
          <p:cNvPr id="6" name="Group 6"/>
          <p:cNvGrpSpPr/>
          <p:nvPr/>
        </p:nvGrpSpPr>
        <p:grpSpPr>
          <a:xfrm>
            <a:off x="5507360" y="5683423"/>
            <a:ext cx="3364925" cy="2038678"/>
            <a:chOff x="0" y="0"/>
            <a:chExt cx="4486566" cy="2718238"/>
          </a:xfrm>
        </p:grpSpPr>
        <p:sp>
          <p:nvSpPr>
            <p:cNvPr id="7" name="TextBox 7"/>
            <p:cNvSpPr txBox="1"/>
            <p:nvPr/>
          </p:nvSpPr>
          <p:spPr>
            <a:xfrm>
              <a:off x="0" y="-9525"/>
              <a:ext cx="4486566"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Network Redundancy</a:t>
              </a:r>
            </a:p>
          </p:txBody>
        </p:sp>
        <p:sp>
          <p:nvSpPr>
            <p:cNvPr id="8" name="TextBox 8"/>
            <p:cNvSpPr txBox="1"/>
            <p:nvPr/>
          </p:nvSpPr>
          <p:spPr>
            <a:xfrm>
              <a:off x="0" y="1798546"/>
              <a:ext cx="4486566" cy="9196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Its helps to maintain the connectivity</a:t>
              </a:r>
            </a:p>
          </p:txBody>
        </p:sp>
      </p:grpSp>
      <p:grpSp>
        <p:nvGrpSpPr>
          <p:cNvPr id="9" name="Group 9"/>
          <p:cNvGrpSpPr/>
          <p:nvPr/>
        </p:nvGrpSpPr>
        <p:grpSpPr>
          <a:xfrm>
            <a:off x="13894375" y="5590989"/>
            <a:ext cx="3653346" cy="2391103"/>
            <a:chOff x="0" y="0"/>
            <a:chExt cx="4871128" cy="3188138"/>
          </a:xfrm>
        </p:grpSpPr>
        <p:sp>
          <p:nvSpPr>
            <p:cNvPr id="10" name="TextBox 10"/>
            <p:cNvSpPr txBox="1"/>
            <p:nvPr/>
          </p:nvSpPr>
          <p:spPr>
            <a:xfrm>
              <a:off x="0" y="-9525"/>
              <a:ext cx="4871128"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High Availability Configurations:</a:t>
              </a:r>
            </a:p>
          </p:txBody>
        </p:sp>
        <p:sp>
          <p:nvSpPr>
            <p:cNvPr id="11" name="TextBox 11"/>
            <p:cNvSpPr txBox="1"/>
            <p:nvPr/>
          </p:nvSpPr>
          <p:spPr>
            <a:xfrm>
              <a:off x="0" y="1798546"/>
              <a:ext cx="4871128" cy="13895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provides the high level configurations for achieving the efficiency</a:t>
              </a:r>
            </a:p>
          </p:txBody>
        </p:sp>
      </p:grpSp>
      <p:grpSp>
        <p:nvGrpSpPr>
          <p:cNvPr id="12" name="Group 12"/>
          <p:cNvGrpSpPr/>
          <p:nvPr/>
        </p:nvGrpSpPr>
        <p:grpSpPr>
          <a:xfrm>
            <a:off x="9700868" y="5590877"/>
            <a:ext cx="3364925" cy="2038678"/>
            <a:chOff x="0" y="0"/>
            <a:chExt cx="4486566" cy="2718238"/>
          </a:xfrm>
        </p:grpSpPr>
        <p:sp>
          <p:nvSpPr>
            <p:cNvPr id="13" name="TextBox 13"/>
            <p:cNvSpPr txBox="1"/>
            <p:nvPr/>
          </p:nvSpPr>
          <p:spPr>
            <a:xfrm>
              <a:off x="0" y="-9525"/>
              <a:ext cx="4486566" cy="1457325"/>
            </a:xfrm>
            <a:prstGeom prst="rect">
              <a:avLst/>
            </a:prstGeom>
          </p:spPr>
          <p:txBody>
            <a:bodyPr lIns="0" tIns="0" rIns="0" bIns="0" rtlCol="0" anchor="t">
              <a:spAutoFit/>
            </a:bodyPr>
            <a:lstStyle/>
            <a:p>
              <a:pPr marL="0" lvl="0" indent="0">
                <a:lnSpc>
                  <a:spcPts val="4320"/>
                </a:lnSpc>
                <a:spcBef>
                  <a:spcPct val="0"/>
                </a:spcBef>
              </a:pPr>
              <a:r>
                <a:rPr lang="en-US" sz="3600">
                  <a:solidFill>
                    <a:srgbClr val="00A181"/>
                  </a:solidFill>
                  <a:latin typeface="Fira Sans Medium"/>
                </a:rPr>
                <a:t>Automation and Monitoring</a:t>
              </a:r>
            </a:p>
          </p:txBody>
        </p:sp>
        <p:sp>
          <p:nvSpPr>
            <p:cNvPr id="14" name="TextBox 14"/>
            <p:cNvSpPr txBox="1"/>
            <p:nvPr/>
          </p:nvSpPr>
          <p:spPr>
            <a:xfrm>
              <a:off x="0" y="1798546"/>
              <a:ext cx="4486566" cy="919692"/>
            </a:xfrm>
            <a:prstGeom prst="rect">
              <a:avLst/>
            </a:prstGeom>
          </p:spPr>
          <p:txBody>
            <a:bodyPr lIns="0" tIns="0" rIns="0" bIns="0" rtlCol="0" anchor="t">
              <a:spAutoFit/>
            </a:bodyPr>
            <a:lstStyle/>
            <a:p>
              <a:pPr marL="0" lvl="0" indent="0">
                <a:lnSpc>
                  <a:spcPts val="2800"/>
                </a:lnSpc>
                <a:spcBef>
                  <a:spcPct val="0"/>
                </a:spcBef>
              </a:pPr>
              <a:r>
                <a:rPr lang="en-US" sz="2000">
                  <a:solidFill>
                    <a:srgbClr val="000000"/>
                  </a:solidFill>
                  <a:latin typeface="Fira Sans Light"/>
                </a:rPr>
                <a:t>its automate the thing giving evry day monitoring</a:t>
              </a:r>
            </a:p>
          </p:txBody>
        </p:sp>
      </p:grpSp>
      <p:sp>
        <p:nvSpPr>
          <p:cNvPr id="15" name="TextBox 15"/>
          <p:cNvSpPr txBox="1"/>
          <p:nvPr/>
        </p:nvSpPr>
        <p:spPr>
          <a:xfrm>
            <a:off x="1028700" y="1028700"/>
            <a:ext cx="5699080" cy="385762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Services Provides by IBM</a:t>
            </a:r>
          </a:p>
        </p:txBody>
      </p:sp>
      <p:sp>
        <p:nvSpPr>
          <p:cNvPr id="16" name="TextBox 16"/>
          <p:cNvSpPr txBox="1"/>
          <p:nvPr/>
        </p:nvSpPr>
        <p:spPr>
          <a:xfrm>
            <a:off x="1028700" y="8968143"/>
            <a:ext cx="5231327" cy="290157"/>
          </a:xfrm>
          <a:prstGeom prst="rect">
            <a:avLst/>
          </a:prstGeom>
        </p:spPr>
        <p:txBody>
          <a:bodyPr lIns="0" tIns="0" rIns="0" bIns="0" rtlCol="0" anchor="t">
            <a:spAutoFit/>
          </a:bodyPr>
          <a:lstStyle/>
          <a:p>
            <a:pPr>
              <a:lnSpc>
                <a:spcPts val="2380"/>
              </a:lnSpc>
              <a:spcBef>
                <a:spcPct val="0"/>
              </a:spcBef>
            </a:pPr>
            <a:r>
              <a:rPr lang="en-US" sz="1700">
                <a:solidFill>
                  <a:srgbClr val="000000"/>
                </a:solidFill>
                <a:latin typeface="Fira Sans"/>
              </a:rPr>
              <a:t>Back to Agenda Page</a:t>
            </a:r>
          </a:p>
        </p:txBody>
      </p:sp>
      <p:grpSp>
        <p:nvGrpSpPr>
          <p:cNvPr id="17" name="Group 17"/>
          <p:cNvGrpSpPr/>
          <p:nvPr/>
        </p:nvGrpSpPr>
        <p:grpSpPr>
          <a:xfrm>
            <a:off x="1031805" y="8198352"/>
            <a:ext cx="380203" cy="329258"/>
            <a:chOff x="0" y="0"/>
            <a:chExt cx="3619627" cy="3134614"/>
          </a:xfrm>
        </p:grpSpPr>
        <p:sp>
          <p:nvSpPr>
            <p:cNvPr id="18" name="Freeform 1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9" name="Group 19"/>
          <p:cNvGrpSpPr/>
          <p:nvPr/>
        </p:nvGrpSpPr>
        <p:grpSpPr>
          <a:xfrm>
            <a:off x="5317258" y="8198352"/>
            <a:ext cx="380203" cy="329258"/>
            <a:chOff x="0" y="0"/>
            <a:chExt cx="3619627" cy="3134614"/>
          </a:xfrm>
        </p:grpSpPr>
        <p:sp>
          <p:nvSpPr>
            <p:cNvPr id="20" name="Freeform 2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1" name="Group 21"/>
          <p:cNvGrpSpPr/>
          <p:nvPr/>
        </p:nvGrpSpPr>
        <p:grpSpPr>
          <a:xfrm>
            <a:off x="9605817" y="8217402"/>
            <a:ext cx="380203" cy="329258"/>
            <a:chOff x="0" y="0"/>
            <a:chExt cx="3619627" cy="3134614"/>
          </a:xfrm>
        </p:grpSpPr>
        <p:sp>
          <p:nvSpPr>
            <p:cNvPr id="22" name="Freeform 2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3" name="Group 23"/>
          <p:cNvGrpSpPr/>
          <p:nvPr/>
        </p:nvGrpSpPr>
        <p:grpSpPr>
          <a:xfrm>
            <a:off x="13894375" y="8198352"/>
            <a:ext cx="380203" cy="329258"/>
            <a:chOff x="0" y="0"/>
            <a:chExt cx="3619627" cy="3134614"/>
          </a:xfrm>
        </p:grpSpPr>
        <p:sp>
          <p:nvSpPr>
            <p:cNvPr id="24" name="Freeform 2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5" name="Group 25"/>
          <p:cNvGrpSpPr/>
          <p:nvPr/>
        </p:nvGrpSpPr>
        <p:grpSpPr>
          <a:xfrm>
            <a:off x="16799111" y="2687862"/>
            <a:ext cx="2977778" cy="2578770"/>
            <a:chOff x="0" y="0"/>
            <a:chExt cx="3619627" cy="3134614"/>
          </a:xfrm>
        </p:grpSpPr>
        <p:sp>
          <p:nvSpPr>
            <p:cNvPr id="26" name="Freeform 2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27" name="Group 27"/>
          <p:cNvGrpSpPr/>
          <p:nvPr/>
        </p:nvGrpSpPr>
        <p:grpSpPr>
          <a:xfrm>
            <a:off x="13660090" y="-135282"/>
            <a:ext cx="4201515" cy="3638531"/>
            <a:chOff x="0" y="0"/>
            <a:chExt cx="3619627" cy="3134614"/>
          </a:xfrm>
        </p:grpSpPr>
        <p:sp>
          <p:nvSpPr>
            <p:cNvPr id="28" name="Freeform 2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29" name="Group 29"/>
          <p:cNvGrpSpPr/>
          <p:nvPr/>
        </p:nvGrpSpPr>
        <p:grpSpPr>
          <a:xfrm>
            <a:off x="13243939" y="-956153"/>
            <a:ext cx="2481390" cy="2148895"/>
            <a:chOff x="0" y="0"/>
            <a:chExt cx="3619627" cy="3134614"/>
          </a:xfrm>
        </p:grpSpPr>
        <p:sp>
          <p:nvSpPr>
            <p:cNvPr id="30" name="Freeform 3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328</Words>
  <Application>Microsoft Office PowerPoint</Application>
  <PresentationFormat>Custom</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Fira Sans</vt:lpstr>
      <vt:lpstr>Calibri</vt:lpstr>
      <vt:lpstr>Fira Sans Light</vt:lpstr>
      <vt:lpstr>Fira Sans Medium</vt:lpstr>
      <vt:lpstr>Fira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Recovery with IBM virtual Servers</dc:title>
  <dc:creator>Kanishka Ramesh</dc:creator>
  <cp:lastModifiedBy>ELCOT</cp:lastModifiedBy>
  <cp:revision>4</cp:revision>
  <dcterms:created xsi:type="dcterms:W3CDTF">2006-08-16T00:00:00Z</dcterms:created>
  <dcterms:modified xsi:type="dcterms:W3CDTF">2023-09-28T15:22:17Z</dcterms:modified>
  <dc:identifier>DAFvvhyGfuQ</dc:identifier>
</cp:coreProperties>
</file>