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stagram.com/2016/12/15/cloud-and-hybrid-cloud-computing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2FC6-2304-F5BA-5300-883CD285E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069" y="231856"/>
            <a:ext cx="11131826" cy="861420"/>
          </a:xfrm>
        </p:spPr>
        <p:txBody>
          <a:bodyPr/>
          <a:lstStyle/>
          <a:p>
            <a:r>
              <a:rPr lang="en-IN" sz="3600" dirty="0"/>
              <a:t>Disaster Recovery with IBM Cloud Virtual Servers 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26887-1A7E-4BA0-F65A-AE680D7C1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2054087"/>
            <a:ext cx="3246783" cy="2975085"/>
          </a:xfrm>
        </p:spPr>
        <p:txBody>
          <a:bodyPr/>
          <a:lstStyle/>
          <a:p>
            <a:r>
              <a:rPr lang="en-IN" dirty="0"/>
              <a:t>Presented by,</a:t>
            </a:r>
          </a:p>
          <a:p>
            <a:r>
              <a:rPr lang="en-IN" dirty="0"/>
              <a:t>    R.divya</a:t>
            </a:r>
          </a:p>
          <a:p>
            <a:r>
              <a:rPr lang="en-IN" dirty="0"/>
              <a:t>    E.Janani</a:t>
            </a:r>
          </a:p>
          <a:p>
            <a:r>
              <a:rPr lang="en-IN" dirty="0"/>
              <a:t>    r.r.Kanishka</a:t>
            </a:r>
          </a:p>
          <a:p>
            <a:r>
              <a:rPr lang="en-IN" dirty="0"/>
              <a:t>    p.kavisri</a:t>
            </a:r>
          </a:p>
          <a:p>
            <a:r>
              <a:rPr lang="en-IN" dirty="0"/>
              <a:t>    p.vinothini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0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6814-D829-A611-BE03-512C3CDD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2A7C-3276-ED43-82B9-2802B0504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2252870"/>
            <a:ext cx="6347791" cy="42937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0" i="0" dirty="0">
                <a:solidFill>
                  <a:schemeClr val="tx2"/>
                </a:solidFill>
                <a:effectLst/>
                <a:latin typeface="Söhne Mono"/>
              </a:rPr>
              <a:t>except Exception as e: </a:t>
            </a:r>
          </a:p>
          <a:p>
            <a:pPr marL="0" indent="0">
              <a:buNone/>
            </a:pPr>
            <a:r>
              <a:rPr lang="en-US" sz="8000" b="0" i="0" dirty="0">
                <a:solidFill>
                  <a:schemeClr val="tx2"/>
                </a:solidFill>
                <a:effectLst/>
                <a:latin typeface="Söhne Mono"/>
              </a:rPr>
              <a:t>print("Backup failed: " + str(e)) </a:t>
            </a:r>
          </a:p>
          <a:p>
            <a:pPr marL="0" indent="0">
              <a:buNone/>
            </a:pPr>
            <a:r>
              <a:rPr lang="en-US" sz="8000" b="0" i="0" dirty="0">
                <a:solidFill>
                  <a:srgbClr val="2E95D3"/>
                </a:solidFill>
                <a:effectLst/>
                <a:latin typeface="Söhne Mono"/>
              </a:rPr>
              <a:t>def</a:t>
            </a:r>
            <a:r>
              <a:rPr lang="en-US" sz="8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8000" b="0" i="0" dirty="0">
                <a:solidFill>
                  <a:srgbClr val="F22C3D"/>
                </a:solidFill>
                <a:effectLst/>
                <a:latin typeface="Söhne Mono"/>
              </a:rPr>
              <a:t>restore data</a:t>
            </a:r>
            <a:r>
              <a:rPr lang="en-US" sz="8000" b="0" i="0" dirty="0">
                <a:solidFill>
                  <a:schemeClr val="tx2"/>
                </a:solidFill>
                <a:effectLst/>
                <a:latin typeface="Söhne Mono"/>
              </a:rPr>
              <a:t>(): </a:t>
            </a:r>
          </a:p>
          <a:p>
            <a:pPr marL="0" indent="0">
              <a:buNone/>
            </a:pPr>
            <a:r>
              <a:rPr lang="en-US" sz="8000" b="0" i="0" dirty="0">
                <a:solidFill>
                  <a:srgbClr val="2E95D3"/>
                </a:solidFill>
                <a:effectLst/>
                <a:latin typeface="Söhne Mono"/>
              </a:rPr>
              <a:t>try</a:t>
            </a:r>
            <a:r>
              <a:rPr lang="en-US" sz="8000" b="0" i="0" dirty="0">
                <a:solidFill>
                  <a:schemeClr val="tx2"/>
                </a:solidFill>
                <a:effectLst/>
                <a:latin typeface="Söhne Mono"/>
              </a:rPr>
              <a:t>: </a:t>
            </a:r>
          </a:p>
          <a:p>
            <a:pPr marL="0" indent="0">
              <a:buNone/>
            </a:pPr>
            <a:r>
              <a:rPr lang="en-US" sz="8000" b="0" i="0" dirty="0">
                <a:solidFill>
                  <a:srgbClr val="E9950C"/>
                </a:solidFill>
                <a:effectLst/>
                <a:latin typeface="Söhne Mono"/>
              </a:rPr>
              <a:t>print</a:t>
            </a:r>
            <a:r>
              <a:rPr lang="en-US" sz="8000" b="0" i="0" dirty="0">
                <a:solidFill>
                  <a:schemeClr val="tx2"/>
                </a:solidFill>
                <a:effectLst/>
                <a:latin typeface="Söhne Mono"/>
              </a:rPr>
              <a:t>(</a:t>
            </a:r>
            <a:r>
              <a:rPr lang="en-US" sz="8000" b="0" i="0" dirty="0">
                <a:solidFill>
                  <a:srgbClr val="00A67D"/>
                </a:solidFill>
                <a:effectLst/>
                <a:latin typeface="Söhne Mono"/>
              </a:rPr>
              <a:t>"Initiating data recovery..."</a:t>
            </a:r>
            <a:r>
              <a:rPr lang="en-US" sz="8000" b="0" i="0" dirty="0">
                <a:solidFill>
                  <a:schemeClr val="tx2"/>
                </a:solidFill>
                <a:effectLst/>
                <a:latin typeface="Söhne Mono"/>
              </a:rPr>
              <a:t>)</a:t>
            </a:r>
          </a:p>
          <a:p>
            <a:pPr marL="0" indent="0">
              <a:buNone/>
            </a:pPr>
            <a:r>
              <a:rPr lang="en-US" sz="8000" b="0" i="0" dirty="0">
                <a:solidFill>
                  <a:schemeClr val="tx2"/>
                </a:solidFill>
                <a:effectLst/>
                <a:latin typeface="Söhne Mono"/>
              </a:rPr>
              <a:t>latest_backup = max(os.listdir(backup_directory), key=os.path.getctime) source_backup_folder = os.path.join(backup_directory, latest_backup) shutil.copytree(source_backup_folder, recovery_directory) </a:t>
            </a:r>
          </a:p>
          <a:p>
            <a:pPr marL="0" indent="0">
              <a:buNone/>
            </a:pPr>
            <a:r>
              <a:rPr lang="en-US" sz="8000" b="0" i="0" dirty="0">
                <a:solidFill>
                  <a:srgbClr val="E9950C"/>
                </a:solidFill>
                <a:effectLst/>
                <a:latin typeface="Söhne Mono"/>
              </a:rPr>
              <a:t>print</a:t>
            </a:r>
            <a:r>
              <a:rPr lang="en-US" sz="8000" b="0" i="0" dirty="0">
                <a:solidFill>
                  <a:schemeClr val="tx2"/>
                </a:solidFill>
                <a:effectLst/>
                <a:latin typeface="Söhne Mono"/>
              </a:rPr>
              <a:t>(</a:t>
            </a:r>
            <a:r>
              <a:rPr lang="en-US" sz="8000" b="0" i="0" dirty="0">
                <a:solidFill>
                  <a:srgbClr val="00A67D"/>
                </a:solidFill>
                <a:effectLst/>
                <a:latin typeface="Söhne Mono"/>
              </a:rPr>
              <a:t>"Data recovery completed successfully."</a:t>
            </a:r>
            <a:r>
              <a:rPr lang="en-US" sz="8000" b="0" i="0" dirty="0">
                <a:solidFill>
                  <a:schemeClr val="tx2"/>
                </a:solidFill>
                <a:effectLst/>
                <a:latin typeface="Söhne Mono"/>
              </a:rPr>
              <a:t>) </a:t>
            </a:r>
          </a:p>
          <a:p>
            <a:pPr marL="0" indent="0">
              <a:buNone/>
            </a:pPr>
            <a:r>
              <a:rPr lang="en-US" sz="8000" b="0" i="0" dirty="0">
                <a:solidFill>
                  <a:schemeClr val="tx2"/>
                </a:solidFill>
                <a:effectLst/>
                <a:latin typeface="Söhne Mono"/>
              </a:rPr>
              <a:t>except Exception as e:</a:t>
            </a:r>
          </a:p>
          <a:p>
            <a:pPr marL="0" indent="0">
              <a:buNone/>
            </a:pPr>
            <a:r>
              <a:rPr lang="en-US" sz="8000" b="0" i="0" dirty="0">
                <a:solidFill>
                  <a:schemeClr val="tx2"/>
                </a:solidFill>
                <a:effectLst/>
                <a:latin typeface="Söhne Mono"/>
              </a:rPr>
              <a:t>print("Recovery failed: " + str(e)) </a:t>
            </a:r>
          </a:p>
          <a:p>
            <a:pPr marL="0" indent="0">
              <a:buNone/>
            </a:pPr>
            <a:r>
              <a:rPr lang="en-US" sz="8000" b="0" i="0" dirty="0">
                <a:solidFill>
                  <a:schemeClr val="tx2"/>
                </a:solidFill>
                <a:effectLst/>
                <a:latin typeface="Söhne Mono"/>
              </a:rPr>
              <a:t>def disaster_recovery(): </a:t>
            </a:r>
          </a:p>
          <a:p>
            <a:pPr marL="0" indent="0">
              <a:buNone/>
            </a:pPr>
            <a:endParaRPr lang="en-US" sz="8000" b="0" i="0" dirty="0">
              <a:solidFill>
                <a:schemeClr val="tx2"/>
              </a:solidFill>
              <a:effectLst/>
              <a:latin typeface="Söhne Mono"/>
            </a:endParaRPr>
          </a:p>
          <a:p>
            <a:pPr marL="0" indent="0">
              <a:buNone/>
            </a:pPr>
            <a:endParaRPr lang="en-US" sz="8000" b="0" i="0" dirty="0">
              <a:solidFill>
                <a:schemeClr val="tx2"/>
              </a:solidFill>
              <a:effectLst/>
              <a:latin typeface="Söhne Mono"/>
            </a:endParaRPr>
          </a:p>
          <a:p>
            <a:pPr marL="0" indent="0">
              <a:buNone/>
            </a:pPr>
            <a:br>
              <a:rPr lang="en-US" sz="4200" dirty="0"/>
            </a:b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170" name="Picture 2" descr="Coding Background Images - Free Download on Freepik">
            <a:extLst>
              <a:ext uri="{FF2B5EF4-FFF2-40B4-BE49-F238E27FC236}">
                <a16:creationId xmlns:a16="http://schemas.microsoft.com/office/drawing/2014/main" id="{44794168-5899-9096-3EF1-C562085D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231" y="2723322"/>
            <a:ext cx="553899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9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392A-957D-C4C4-3CC5-2051E9D0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647D-8C4A-8E88-23CE-D11D8592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58" y="2252870"/>
            <a:ext cx="8825659" cy="460513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backup_data()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if disaster_occurred: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 restore_data()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except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Exception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as</a:t>
            </a: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 e: </a:t>
            </a: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print</a:t>
            </a: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(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"Disaster recovery failed: "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+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str</a:t>
            </a: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(e))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disaster_occurred =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True</a:t>
            </a:r>
          </a:p>
          <a:p>
            <a:pPr marL="0" indent="0">
              <a:buNone/>
            </a:pPr>
            <a:r>
              <a:rPr lang="en-US" dirty="0">
                <a:solidFill>
                  <a:srgbClr val="2E95D3"/>
                </a:solidFill>
                <a:latin typeface="Söhne Mono"/>
              </a:rPr>
              <a:t>Output: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 Initiating backup...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 Backup completed successfully.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 Initiating data recovery...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 Data recovery completed successfully.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196" name="Picture 4" descr="Top 10 Coding Mistakes in Python &amp; How to Avoid Them - ActiveState">
            <a:extLst>
              <a:ext uri="{FF2B5EF4-FFF2-40B4-BE49-F238E27FC236}">
                <a16:creationId xmlns:a16="http://schemas.microsoft.com/office/drawing/2014/main" id="{41869385-FD85-F947-40BE-70CE0C79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77" y="2590248"/>
            <a:ext cx="5198165" cy="369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48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ank You Images – Browse 246,713 Stock Photos, Vectors, and Video | Adobe  Stock">
            <a:extLst>
              <a:ext uri="{FF2B5EF4-FFF2-40B4-BE49-F238E27FC236}">
                <a16:creationId xmlns:a16="http://schemas.microsoft.com/office/drawing/2014/main" id="{CC9B1693-874E-03A6-B41D-BF14479B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57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0A80-32B5-9FDB-5013-CA421362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Disaster Recovery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DD90-92D8-6C87-E83C-FDA6F1C3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Certainly, here's a streamlined Disaster Recovery Strategy for the IBM Naanmudhalvan Project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              </a:t>
            </a:r>
            <a:r>
              <a:rPr lang="en-US" sz="2400" b="1" i="0" dirty="0">
                <a:effectLst/>
                <a:latin typeface="Söhne"/>
              </a:rPr>
              <a:t>Risk Assessment and Planning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 Identify potential risks, assess their impact, and develop a disaster recovery plan.</a:t>
            </a:r>
          </a:p>
          <a:p>
            <a:pPr marL="0" indent="0">
              <a:buNone/>
            </a:pPr>
            <a:r>
              <a:rPr lang="en-US" sz="2400" b="1" i="0" dirty="0">
                <a:effectLst/>
                <a:latin typeface="Söhne"/>
              </a:rPr>
              <a:t>              Data Protection and Testing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 Implement data backup and redundancy mechanisms while regularly testing the recovery plan for readiness.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7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295E-BE7B-2ED1-0F72-BE88C7DC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Disaster Recovery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F5A9-A6A7-5A98-491B-CC840E6BB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52239"/>
            <a:ext cx="3880872" cy="3416300"/>
          </a:xfrm>
        </p:spPr>
        <p:txBody>
          <a:bodyPr/>
          <a:lstStyle/>
          <a:p>
            <a:r>
              <a:rPr lang="en-US" sz="1800" dirty="0"/>
              <a:t> Risk Assessment</a:t>
            </a:r>
          </a:p>
          <a:p>
            <a:r>
              <a:rPr lang="en-US" sz="1800" dirty="0"/>
              <a:t>  Business Impact Analysis</a:t>
            </a:r>
          </a:p>
          <a:p>
            <a:r>
              <a:rPr lang="en-US" sz="1800" dirty="0"/>
              <a:t> Backup and Data Protection</a:t>
            </a:r>
          </a:p>
          <a:p>
            <a:r>
              <a:rPr lang="en-US" sz="1800" dirty="0"/>
              <a:t> Redundancy and Failover</a:t>
            </a:r>
          </a:p>
          <a:p>
            <a:r>
              <a:rPr lang="en-US" sz="1800" dirty="0"/>
              <a:t> Data Replication</a:t>
            </a:r>
          </a:p>
          <a:p>
            <a:r>
              <a:rPr lang="en-US" sz="1800" dirty="0"/>
              <a:t> Cloud-Based Solutions</a:t>
            </a:r>
          </a:p>
          <a:p>
            <a:r>
              <a:rPr lang="en-US" sz="1800" dirty="0"/>
              <a:t> Disaster Recovery Plan</a:t>
            </a:r>
          </a:p>
          <a:p>
            <a:r>
              <a:rPr lang="en-US" sz="1800" dirty="0"/>
              <a:t> Testing and Training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3D74C-DB06-D20D-7C07-2BAAAD2A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374994"/>
            <a:ext cx="5538220" cy="43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7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2898-F405-036E-1CC1-D25EED32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Recovery Time Objective (RTO)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1A87-EC5C-07AE-BD6F-A5B4C925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72" y="2497483"/>
            <a:ext cx="7710750" cy="4088848"/>
          </a:xfrm>
        </p:spPr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Recovery Time Objective (RTO) for the IBM Naanmudhalvan Disaster Recovery Project is the predetermined maximum acceptable downtime for critical systems and services.  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Specific Timeframe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 The RTO for this project is set at Specific signifying the time allowed for recovery and restoration of essential components after a disaster or disruption.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Operational Continuity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 Our commitment to achieving RTO ensures the project's operational continuity and minimal disruptions in the face of unforeseen events.</a:t>
            </a:r>
          </a:p>
          <a:p>
            <a:endParaRPr lang="en-US" dirty="0"/>
          </a:p>
        </p:txBody>
      </p:sp>
      <p:pic>
        <p:nvPicPr>
          <p:cNvPr id="2052" name="Picture 4" descr="Rto Từ Viết Tắt Mục Tiêu Thời Gian Phục Hồi Nền Tảng Khái Niệm Kinh Doanh  Hình minh họa Sẵn có - Tải xuống Hình ảnh Ngay bây giờ - iStock">
            <a:extLst>
              <a:ext uri="{FF2B5EF4-FFF2-40B4-BE49-F238E27FC236}">
                <a16:creationId xmlns:a16="http://schemas.microsoft.com/office/drawing/2014/main" id="{ACDCB0F8-DDF6-D639-497F-058091E14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653" y="2497483"/>
            <a:ext cx="391477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77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FFCC-324C-B420-1FF4-6CEBAF26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Recovery Point Objective (RPO)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5B19-26E6-E86B-A131-D271DD8A8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6" y="2696265"/>
            <a:ext cx="7830020" cy="3416300"/>
          </a:xfrm>
        </p:spPr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RPO, or Recovery Point Objective, specifies the maximum allowable data loss in the event of a disaster or disruption.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Specific Timeframe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 The RPO for this project is set at [Insert Specific Timeframe, e.g., 1 hour], indicating the maximum acceptable age of data when it is recovered.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Data Loss Minimization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 Adhering to this RPO ensures that our project can recover data with minimal loss, helping to maintain data integrity and operational continuity during adverse events.</a:t>
            </a:r>
          </a:p>
          <a:p>
            <a:endParaRPr lang="en-US" dirty="0"/>
          </a:p>
        </p:txBody>
      </p:sp>
      <p:pic>
        <p:nvPicPr>
          <p:cNvPr id="1026" name="Picture 2" descr="259 Rpo Images, Stock Photos, 3D objects, &amp; Vectors | Shutterstock">
            <a:extLst>
              <a:ext uri="{FF2B5EF4-FFF2-40B4-BE49-F238E27FC236}">
                <a16:creationId xmlns:a16="http://schemas.microsoft.com/office/drawing/2014/main" id="{1989CABB-F117-9B9D-BAFD-6FE5A74EA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712" y="3035638"/>
            <a:ext cx="2729947" cy="27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75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B835-CA8E-5BD2-C13F-F66A4AFA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of Virtual Machines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12C9-5C48-FA48-9B58-86E59671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01" y="2550491"/>
            <a:ext cx="5285603" cy="4009335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It is a key element in disaster recovery planning and helps determine the order in which VMs should be restored or brought back online in the event of a disaster or disruption. 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Söhne"/>
              </a:rPr>
              <a:t>                    Critical VMs (Priority 1)</a:t>
            </a:r>
            <a:endParaRPr lang="en-US" sz="2000" b="1" dirty="0">
              <a:latin typeface="Söhne"/>
            </a:endParaRPr>
          </a:p>
          <a:p>
            <a:pPr marL="0" indent="0">
              <a:buNone/>
            </a:pPr>
            <a:r>
              <a:rPr lang="en-US" sz="2000" b="1" i="0" dirty="0">
                <a:effectLst/>
                <a:latin typeface="Söhne"/>
              </a:rPr>
              <a:t>                    High-Priority VMs (Priority 2)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Söhne"/>
              </a:rPr>
              <a:t>                    Medium-Priority VMs (Priority 3)</a:t>
            </a:r>
            <a:endParaRPr lang="en-US" sz="2000" b="1" dirty="0">
              <a:latin typeface="Söhne"/>
            </a:endParaRPr>
          </a:p>
          <a:p>
            <a:pPr marL="0" indent="0">
              <a:buNone/>
            </a:pPr>
            <a:r>
              <a:rPr lang="en-US" sz="2000" b="1" i="0" dirty="0">
                <a:effectLst/>
                <a:latin typeface="Söhne"/>
              </a:rPr>
              <a:t>                    Low-Priority VMs (Priority 4)</a:t>
            </a:r>
            <a:endParaRPr lang="en-US" sz="2000" dirty="0"/>
          </a:p>
        </p:txBody>
      </p:sp>
      <p:pic>
        <p:nvPicPr>
          <p:cNvPr id="3074" name="Picture 2" descr="Priority Images – Browse 74,539 Stock Photos, Vectors, and Video | Adobe  Stock">
            <a:extLst>
              <a:ext uri="{FF2B5EF4-FFF2-40B4-BE49-F238E27FC236}">
                <a16:creationId xmlns:a16="http://schemas.microsoft.com/office/drawing/2014/main" id="{60A6A21B-9BDF-92EC-5D1C-BEA8AD93B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5161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57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2862-D6D6-A022-44EF-9AAB5471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Recovery Sequence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782F-7714-D9FE-56C2-81DA0E85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72" y="2484230"/>
            <a:ext cx="5563898" cy="4128604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recovery sequence in the context of disaster recovery planning can be summarized in two points.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Prioritize Critical Systems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Begin by prioritizing and recovering critical systems and services first to minimize downtime and ensure the most essential functions are operational as quickly as possible.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Progressive Restoration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After critical systems are restored, proceed with the recovery of less critical systems and data, following a predetermined order or hierarchy based on their importance to the organization's operations.</a:t>
            </a:r>
          </a:p>
          <a:p>
            <a:endParaRPr lang="en-US" sz="2000" dirty="0"/>
          </a:p>
        </p:txBody>
      </p:sp>
      <p:pic>
        <p:nvPicPr>
          <p:cNvPr id="4098" name="Picture 2" descr="41,000+ Disaster Recovery Stock Photos, Pictures &amp; Royalty-Free Images -  iStock | Addiction recovery, Hope, Get well soon">
            <a:extLst>
              <a:ext uri="{FF2B5EF4-FFF2-40B4-BE49-F238E27FC236}">
                <a16:creationId xmlns:a16="http://schemas.microsoft.com/office/drawing/2014/main" id="{4084D478-F38B-0047-59CA-83723685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84230"/>
            <a:ext cx="5829300" cy="375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59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769D-77F5-F729-1E59-0D65B7D4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Backup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D647-2966-2401-CD36-58C24B18E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502" y="2457726"/>
            <a:ext cx="5590402" cy="4088848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Veeam Backup &amp; Replication</a:t>
            </a:r>
          </a:p>
          <a:p>
            <a:r>
              <a:rPr lang="en-US" b="1" dirty="0"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Veritas NetBackup</a:t>
            </a:r>
            <a:endParaRPr lang="en-US" b="1" dirty="0">
              <a:latin typeface="Söhne"/>
            </a:endParaRPr>
          </a:p>
          <a:p>
            <a:r>
              <a:rPr lang="en-US" b="1" dirty="0"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Commvault</a:t>
            </a:r>
          </a:p>
          <a:p>
            <a:r>
              <a:rPr lang="en-US" b="1" i="0" dirty="0">
                <a:effectLst/>
                <a:latin typeface="Söhne"/>
              </a:rPr>
              <a:t>Acronis Backup</a:t>
            </a:r>
            <a:endParaRPr lang="en-US" b="1" dirty="0"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Backup Exec</a:t>
            </a:r>
            <a:endParaRPr lang="en-US" i="0" dirty="0"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Rubrik</a:t>
            </a:r>
            <a:endParaRPr lang="en-US" b="1" dirty="0"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Druva</a:t>
            </a:r>
          </a:p>
          <a:p>
            <a:r>
              <a:rPr lang="en-US" b="1" i="0" dirty="0">
                <a:effectLst/>
                <a:latin typeface="Söhne"/>
              </a:rPr>
              <a:t>IBM Spectrum Protect</a:t>
            </a:r>
          </a:p>
          <a:p>
            <a:r>
              <a:rPr lang="en-US" b="1" i="0" dirty="0">
                <a:effectLst/>
                <a:latin typeface="Söhne"/>
              </a:rPr>
              <a:t>SolarWinds Backup</a:t>
            </a:r>
            <a:endParaRPr lang="en-US" b="1" dirty="0"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Azure Backup</a:t>
            </a:r>
            <a:endParaRPr lang="en-US" dirty="0"/>
          </a:p>
        </p:txBody>
      </p:sp>
      <p:pic>
        <p:nvPicPr>
          <p:cNvPr id="5122" name="Picture 2" descr="Premium Vector | Backup infographic template design with icons vector  illustration technology concept">
            <a:extLst>
              <a:ext uri="{FF2B5EF4-FFF2-40B4-BE49-F238E27FC236}">
                <a16:creationId xmlns:a16="http://schemas.microsoft.com/office/drawing/2014/main" id="{B851A411-E8A6-5F7C-9C9D-0B4FD150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18" y="3090656"/>
            <a:ext cx="59626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0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2957-6240-CF01-9057-732AE73E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1B78-88B5-D284-44E7-6D4253312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97" y="1921565"/>
            <a:ext cx="9715570" cy="4936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import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shutil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import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os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import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time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source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_</a:t>
            </a:r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directory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=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"/path/to/source/data“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backup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_</a:t>
            </a:r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directory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=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"/path/to/backup/data"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recovery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_</a:t>
            </a:r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directory</a:t>
            </a:r>
            <a:r>
              <a:rPr lang="en-US" dirty="0">
                <a:solidFill>
                  <a:schemeClr val="tx1"/>
                </a:solidFill>
                <a:latin typeface="Söhne Mono"/>
              </a:rPr>
              <a:t>=</a:t>
            </a:r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"/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path/to/recovery/destination"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def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F22C3D"/>
                </a:solidFill>
                <a:effectLst/>
                <a:latin typeface="Söhne Mono"/>
              </a:rPr>
              <a:t>backup_data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():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try</a:t>
            </a: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timestamp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=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time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.</a:t>
            </a: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strftime("%Y%m%d%H%M%S")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 backup_folder = os.path.join(backup_directory, 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"backup_"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+ timestamp)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os.makedirs(backup_folder)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shutil.copytree(source_directory, backup_folder)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print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(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"Backup completed successfully."</a:t>
            </a:r>
            <a:r>
              <a:rPr lang="en-US" b="0" i="0" dirty="0">
                <a:solidFill>
                  <a:schemeClr val="tx2"/>
                </a:solidFill>
                <a:effectLst/>
                <a:latin typeface="Söhne Mono"/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146" name="Picture 2" descr="What is Coding and What is it Used For? A Beginner's Guide | ZDNET">
            <a:extLst>
              <a:ext uri="{FF2B5EF4-FFF2-40B4-BE49-F238E27FC236}">
                <a16:creationId xmlns:a16="http://schemas.microsoft.com/office/drawing/2014/main" id="{DF564EE6-C681-4D0A-68BF-4439BEBB3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417" y="2305878"/>
            <a:ext cx="4969565" cy="445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151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134</TotalTime>
  <Words>767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Söhne</vt:lpstr>
      <vt:lpstr>Söhne Mono</vt:lpstr>
      <vt:lpstr>Wingdings 3</vt:lpstr>
      <vt:lpstr>Ion Boardroom</vt:lpstr>
      <vt:lpstr>Disaster Recovery with IBM Cloud Virtual Servers </vt:lpstr>
      <vt:lpstr>Disaster Recovery Strategy</vt:lpstr>
      <vt:lpstr>Disaster Recovery Strategy</vt:lpstr>
      <vt:lpstr>Recovery Time Objective (RTO)</vt:lpstr>
      <vt:lpstr>Recovery Point Objective (RPO)</vt:lpstr>
      <vt:lpstr>Priority of Virtual Machines</vt:lpstr>
      <vt:lpstr>Recovery Sequence</vt:lpstr>
      <vt:lpstr>Backup Tools</vt:lpstr>
      <vt:lpstr>Coding</vt:lpstr>
      <vt:lpstr>Coding</vt:lpstr>
      <vt:lpstr>Coding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Recovery with IBM Cloud Virtual Servers</dc:title>
  <dc:creator>ELCOT</dc:creator>
  <cp:lastModifiedBy>ELCOT</cp:lastModifiedBy>
  <cp:revision>2</cp:revision>
  <dcterms:created xsi:type="dcterms:W3CDTF">2023-10-18T08:10:31Z</dcterms:created>
  <dcterms:modified xsi:type="dcterms:W3CDTF">2023-10-18T10:24:32Z</dcterms:modified>
</cp:coreProperties>
</file>