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3"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C3A1D-1AD9-41E4-8514-B54E6296B346}"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E809E-7D64-4C90-B84D-ACB91A40EB40}" type="slidenum">
              <a:rPr lang="en-US" smtClean="0"/>
              <a:t>‹#›</a:t>
            </a:fld>
            <a:endParaRPr lang="en-US"/>
          </a:p>
        </p:txBody>
      </p:sp>
    </p:spTree>
    <p:extLst>
      <p:ext uri="{BB962C8B-B14F-4D97-AF65-F5344CB8AC3E}">
        <p14:creationId xmlns:p14="http://schemas.microsoft.com/office/powerpoint/2010/main" val="25991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E9CEE0-4727-4E13-BDAE-CADA3B224CE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135649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E9CEE0-4727-4E13-BDAE-CADA3B224CE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7421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E9CEE0-4727-4E13-BDAE-CADA3B224CE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DDBA15-A3F2-4E81-B10B-49605410B4C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750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E9CEE0-4727-4E13-BDAE-CADA3B224CE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73906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E9CEE0-4727-4E13-BDAE-CADA3B224CE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DDBA15-A3F2-4E81-B10B-49605410B4C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733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E9CEE0-4727-4E13-BDAE-CADA3B224CE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2128595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9CEE0-4727-4E13-BDAE-CADA3B224CE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579152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9CEE0-4727-4E13-BDAE-CADA3B224CE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200184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9CEE0-4727-4E13-BDAE-CADA3B224CE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118823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E9CEE0-4727-4E13-BDAE-CADA3B224CEE}"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383454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E9CEE0-4727-4E13-BDAE-CADA3B224CE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206942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E9CEE0-4727-4E13-BDAE-CADA3B224CEE}"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255282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E9CEE0-4727-4E13-BDAE-CADA3B224CEE}"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423444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9CEE0-4727-4E13-BDAE-CADA3B224CEE}"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222598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E9CEE0-4727-4E13-BDAE-CADA3B224CE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260579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E9CEE0-4727-4E13-BDAE-CADA3B224CEE}"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DDBA15-A3F2-4E81-B10B-49605410B4C9}" type="slidenum">
              <a:rPr lang="en-US" smtClean="0"/>
              <a:t>‹#›</a:t>
            </a:fld>
            <a:endParaRPr lang="en-US"/>
          </a:p>
        </p:txBody>
      </p:sp>
    </p:spTree>
    <p:extLst>
      <p:ext uri="{BB962C8B-B14F-4D97-AF65-F5344CB8AC3E}">
        <p14:creationId xmlns:p14="http://schemas.microsoft.com/office/powerpoint/2010/main" val="397666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E9CEE0-4727-4E13-BDAE-CADA3B224CEE}" type="datetimeFigureOut">
              <a:rPr lang="en-US" smtClean="0"/>
              <a:t>5/22/2023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DDBA15-A3F2-4E81-B10B-49605410B4C9}" type="slidenum">
              <a:rPr lang="en-US" smtClean="0"/>
              <a:t>‹#›</a:t>
            </a:fld>
            <a:endParaRPr lang="en-US"/>
          </a:p>
        </p:txBody>
      </p:sp>
    </p:spTree>
    <p:extLst>
      <p:ext uri="{BB962C8B-B14F-4D97-AF65-F5344CB8AC3E}">
        <p14:creationId xmlns:p14="http://schemas.microsoft.com/office/powerpoint/2010/main" val="117897532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dlib.net/fil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0B641-6402-7820-CA0F-2CDDE10B8833}"/>
              </a:ext>
            </a:extLst>
          </p:cNvPr>
          <p:cNvSpPr txBox="1"/>
          <p:nvPr/>
        </p:nvSpPr>
        <p:spPr>
          <a:xfrm>
            <a:off x="2035946" y="650289"/>
            <a:ext cx="10156054" cy="1754326"/>
          </a:xfrm>
          <a:prstGeom prst="rect">
            <a:avLst/>
          </a:prstGeom>
          <a:noFill/>
        </p:spPr>
        <p:txBody>
          <a:bodyPr wrap="square" rtlCol="0">
            <a:spAutoFit/>
          </a:bodyPr>
          <a:lstStyle/>
          <a:p>
            <a:r>
              <a:rPr lang="en-US" sz="5400" b="1" u="sng" dirty="0">
                <a:latin typeface="Times New Roman" panose="02020603050405020304" pitchFamily="18" charset="0"/>
                <a:cs typeface="Times New Roman" panose="02020603050405020304" pitchFamily="18" charset="0"/>
              </a:rPr>
              <a:t>VIRTUAL MOUSE CONTROL USING EYE MOVEMENT</a:t>
            </a:r>
          </a:p>
        </p:txBody>
      </p:sp>
      <p:sp>
        <p:nvSpPr>
          <p:cNvPr id="3" name="TextBox 2">
            <a:extLst>
              <a:ext uri="{FF2B5EF4-FFF2-40B4-BE49-F238E27FC236}">
                <a16:creationId xmlns:a16="http://schemas.microsoft.com/office/drawing/2014/main" id="{74CCBE3E-B224-7F47-A365-152AB2DAD9A5}"/>
              </a:ext>
            </a:extLst>
          </p:cNvPr>
          <p:cNvSpPr txBox="1"/>
          <p:nvPr/>
        </p:nvSpPr>
        <p:spPr>
          <a:xfrm>
            <a:off x="1296139" y="5007382"/>
            <a:ext cx="4927108"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GUIDED BY</a:t>
            </a:r>
          </a:p>
          <a:p>
            <a:r>
              <a:rPr lang="en-US" sz="2400" b="1" dirty="0" err="1">
                <a:latin typeface="Times New Roman" panose="02020603050405020304" pitchFamily="18" charset="0"/>
                <a:cs typeface="Times New Roman" panose="02020603050405020304" pitchFamily="18" charset="0"/>
              </a:rPr>
              <a:t>Mr.V.PUGAZHENTHI,M.E</a:t>
            </a:r>
            <a:r>
              <a:rPr lang="en-US" sz="2400" b="1" dirty="0">
                <a:latin typeface="Times New Roman" panose="02020603050405020304" pitchFamily="18" charset="0"/>
                <a:cs typeface="Times New Roman" panose="02020603050405020304" pitchFamily="18" charset="0"/>
              </a:rPr>
              <a:t>(CSE).,</a:t>
            </a:r>
          </a:p>
        </p:txBody>
      </p:sp>
      <p:sp>
        <p:nvSpPr>
          <p:cNvPr id="4" name="TextBox 3">
            <a:extLst>
              <a:ext uri="{FF2B5EF4-FFF2-40B4-BE49-F238E27FC236}">
                <a16:creationId xmlns:a16="http://schemas.microsoft.com/office/drawing/2014/main" id="{87E314E9-7F99-78D8-1052-129C91F6DE51}"/>
              </a:ext>
            </a:extLst>
          </p:cNvPr>
          <p:cNvSpPr txBox="1"/>
          <p:nvPr/>
        </p:nvSpPr>
        <p:spPr>
          <a:xfrm>
            <a:off x="8016536" y="4932467"/>
            <a:ext cx="3338004"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p>
          <a:p>
            <a:r>
              <a:rPr lang="en-US" sz="2400" b="1" dirty="0">
                <a:latin typeface="Times New Roman" panose="02020603050405020304" pitchFamily="18" charset="0"/>
                <a:cs typeface="Times New Roman" panose="02020603050405020304" pitchFamily="18" charset="0"/>
              </a:rPr>
              <a:t>KAVIYA G</a:t>
            </a:r>
          </a:p>
          <a:p>
            <a:r>
              <a:rPr lang="en-US" sz="2400" b="1" dirty="0">
                <a:latin typeface="Times New Roman" panose="02020603050405020304" pitchFamily="18" charset="0"/>
                <a:cs typeface="Times New Roman" panose="02020603050405020304" pitchFamily="18" charset="0"/>
              </a:rPr>
              <a:t>USHA KUMARI</a:t>
            </a:r>
          </a:p>
        </p:txBody>
      </p:sp>
    </p:spTree>
    <p:extLst>
      <p:ext uri="{BB962C8B-B14F-4D97-AF65-F5344CB8AC3E}">
        <p14:creationId xmlns:p14="http://schemas.microsoft.com/office/powerpoint/2010/main" val="119433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C5418-6831-4D9A-B82E-5B26815C1810}"/>
              </a:ext>
            </a:extLst>
          </p:cNvPr>
          <p:cNvSpPr txBox="1"/>
          <p:nvPr/>
        </p:nvSpPr>
        <p:spPr>
          <a:xfrm>
            <a:off x="2931850" y="612559"/>
            <a:ext cx="6094520" cy="3539752"/>
          </a:xfrm>
          <a:prstGeom prst="rect">
            <a:avLst/>
          </a:prstGeom>
          <a:noFill/>
        </p:spPr>
        <p:txBody>
          <a:bodyPr wrap="square">
            <a:spAutoFit/>
          </a:bodyPr>
          <a:lstStyle/>
          <a:p>
            <a:pPr marL="6350" marR="0" indent="-6350">
              <a:lnSpc>
                <a:spcPct val="150000"/>
              </a:lnSpc>
              <a:spcBef>
                <a:spcPts val="0"/>
              </a:spcBef>
              <a:spcAft>
                <a:spcPts val="795"/>
              </a:spcAft>
            </a:pPr>
            <a:r>
              <a:rPr lang="en-US" sz="4400" b="1" dirty="0">
                <a:solidFill>
                  <a:srgbClr val="000000"/>
                </a:solidFill>
                <a:effectLst/>
                <a:latin typeface="Times New Roman" panose="02020603050405020304" pitchFamily="18" charset="0"/>
                <a:ea typeface="Times New Roman" panose="02020603050405020304" pitchFamily="18" charset="0"/>
              </a:rPr>
              <a:t> </a:t>
            </a:r>
            <a:endParaRPr lang="en-US" sz="44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140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Increased time </a:t>
            </a:r>
            <a:r>
              <a:rPr lang="en-US" sz="2400" dirty="0">
                <a:solidFill>
                  <a:srgbClr val="000000"/>
                </a:solidFill>
                <a:latin typeface="Times New Roman" panose="02020603050405020304" pitchFamily="18" charset="0"/>
                <a:ea typeface="Noto Sans Symbols"/>
                <a:cs typeface="Times New Roman" panose="02020603050405020304" pitchFamily="18" charset="0"/>
              </a:rPr>
              <a:t>productivity due to reduction of mouse interaction. </a:t>
            </a:r>
            <a:endParaRPr lang="en-US" sz="2400" dirty="0">
              <a:solidFill>
                <a:srgbClr val="000000"/>
              </a:solidFill>
              <a:effectLst/>
              <a:latin typeface="Times New Roman" panose="02020603050405020304" pitchFamily="18" charset="0"/>
              <a:ea typeface="Noto Sans Symbols"/>
              <a:cs typeface="Times New Roman" panose="02020603050405020304" pitchFamily="18" charset="0"/>
            </a:endParaRPr>
          </a:p>
          <a:p>
            <a:pPr marL="342900" marR="0" lvl="0" indent="-342900">
              <a:lnSpc>
                <a:spcPct val="150000"/>
              </a:lnSpc>
              <a:spcBef>
                <a:spcPts val="0"/>
              </a:spcBef>
              <a:spcAft>
                <a:spcPts val="140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Increases HCI for physically challenged people.</a:t>
            </a:r>
          </a:p>
        </p:txBody>
      </p:sp>
      <p:sp>
        <p:nvSpPr>
          <p:cNvPr id="4" name="TextBox 3">
            <a:extLst>
              <a:ext uri="{FF2B5EF4-FFF2-40B4-BE49-F238E27FC236}">
                <a16:creationId xmlns:a16="http://schemas.microsoft.com/office/drawing/2014/main" id="{97B8B68B-B106-2511-3331-5E8B3AED1A2F}"/>
              </a:ext>
            </a:extLst>
          </p:cNvPr>
          <p:cNvSpPr txBox="1"/>
          <p:nvPr/>
        </p:nvSpPr>
        <p:spPr>
          <a:xfrm>
            <a:off x="1961965" y="612559"/>
            <a:ext cx="6107837" cy="1046440"/>
          </a:xfrm>
          <a:prstGeom prst="rect">
            <a:avLst/>
          </a:prstGeom>
          <a:noFill/>
        </p:spPr>
        <p:txBody>
          <a:bodyPr wrap="square" rtlCol="0">
            <a:spAutoFit/>
          </a:bodyPr>
          <a:lstStyle/>
          <a:p>
            <a:r>
              <a:rPr lang="en-US" sz="4400" b="1" dirty="0">
                <a:solidFill>
                  <a:srgbClr val="000000"/>
                </a:solidFill>
                <a:effectLst/>
                <a:latin typeface="Times New Roman" panose="02020603050405020304" pitchFamily="18" charset="0"/>
                <a:ea typeface="Times New Roman" panose="02020603050405020304" pitchFamily="18" charset="0"/>
              </a:rPr>
              <a:t>ADVANTAGES</a:t>
            </a:r>
          </a:p>
          <a:p>
            <a:endParaRPr lang="en-US" dirty="0"/>
          </a:p>
        </p:txBody>
      </p:sp>
    </p:spTree>
    <p:extLst>
      <p:ext uri="{BB962C8B-B14F-4D97-AF65-F5344CB8AC3E}">
        <p14:creationId xmlns:p14="http://schemas.microsoft.com/office/powerpoint/2010/main" val="93653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6519E-C132-A71C-DCEF-A3485BD58E48}"/>
              </a:ext>
            </a:extLst>
          </p:cNvPr>
          <p:cNvSpPr txBox="1"/>
          <p:nvPr/>
        </p:nvSpPr>
        <p:spPr>
          <a:xfrm>
            <a:off x="1757778" y="568171"/>
            <a:ext cx="8371643" cy="769441"/>
          </a:xfrm>
          <a:prstGeom prst="rect">
            <a:avLst/>
          </a:prstGeom>
          <a:noFill/>
        </p:spPr>
        <p:txBody>
          <a:bodyPr wrap="square" rtlCol="0">
            <a:spAutoFit/>
          </a:bodyPr>
          <a:lstStyle/>
          <a:p>
            <a:r>
              <a:rPr lang="en-US" altLang="en-US" sz="4400" b="1" dirty="0">
                <a:latin typeface="Times New Roman" panose="02020603050405020304" pitchFamily="18" charset="0"/>
                <a:cs typeface="Times New Roman" panose="02020603050405020304" pitchFamily="18" charset="0"/>
              </a:rPr>
              <a:t>SYSTEM REQUIREMENTS</a:t>
            </a:r>
            <a:endParaRPr lang="en-US"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8A0625-B055-D6B7-AB79-7914DFB5194B}"/>
              </a:ext>
            </a:extLst>
          </p:cNvPr>
          <p:cNvSpPr txBox="1"/>
          <p:nvPr/>
        </p:nvSpPr>
        <p:spPr>
          <a:xfrm>
            <a:off x="3178205" y="2050742"/>
            <a:ext cx="7590408" cy="4078039"/>
          </a:xfrm>
          <a:prstGeom prst="rect">
            <a:avLst/>
          </a:prstGeom>
          <a:noFill/>
        </p:spPr>
        <p:txBody>
          <a:bodyPr wrap="square" rtlCol="0">
            <a:spAutoFit/>
          </a:bodyPr>
          <a:lstStyle/>
          <a:p>
            <a:pPr marL="6350" marR="0" indent="0">
              <a:lnSpc>
                <a:spcPct val="107000"/>
              </a:lnSpc>
              <a:spcBef>
                <a:spcPts val="200"/>
              </a:spcBef>
              <a:spcAft>
                <a:spcPts val="110"/>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endParaRPr lang="en-US" sz="32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0" indent="-6350">
              <a:lnSpc>
                <a:spcPct val="107000"/>
              </a:lnSpc>
              <a:spcBef>
                <a:spcPts val="0"/>
              </a:spcBef>
              <a:spcAft>
                <a:spcPts val="795"/>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System			: 	Pentium i3 Processor.</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Hard Disk 			: 	500 GB.</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Monitor			: 	15’’ LED</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Input Devices		: 	Keyboard, Mouse</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Ram				:	4 GB</a:t>
            </a:r>
          </a:p>
          <a:p>
            <a:endParaRPr lang="en-US" dirty="0"/>
          </a:p>
        </p:txBody>
      </p:sp>
    </p:spTree>
    <p:extLst>
      <p:ext uri="{BB962C8B-B14F-4D97-AF65-F5344CB8AC3E}">
        <p14:creationId xmlns:p14="http://schemas.microsoft.com/office/powerpoint/2010/main" val="424971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09284-23BE-8C3B-A460-792891C81241}"/>
              </a:ext>
            </a:extLst>
          </p:cNvPr>
          <p:cNvSpPr txBox="1"/>
          <p:nvPr/>
        </p:nvSpPr>
        <p:spPr>
          <a:xfrm>
            <a:off x="2914095" y="1520577"/>
            <a:ext cx="6094520" cy="2798971"/>
          </a:xfrm>
          <a:prstGeom prst="rect">
            <a:avLst/>
          </a:prstGeom>
          <a:noFill/>
        </p:spPr>
        <p:txBody>
          <a:bodyPr wrap="square">
            <a:spAutoFit/>
          </a:bodyPr>
          <a:lstStyle/>
          <a:p>
            <a:pPr marL="6350" marR="0" indent="0">
              <a:lnSpc>
                <a:spcPct val="107000"/>
              </a:lnSpc>
              <a:spcBef>
                <a:spcPts val="200"/>
              </a:spcBef>
              <a:spcAft>
                <a:spcPts val="1675"/>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lang="en-US" sz="32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0" indent="-6350">
              <a:lnSpc>
                <a:spcPct val="107000"/>
              </a:lnSpc>
              <a:spcBef>
                <a:spcPts val="0"/>
              </a:spcBef>
              <a:spcAft>
                <a:spcPts val="795"/>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Operating system 		: 	Windows 10.</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Coding Language		:	Python</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Web Framework		:	Flask</a:t>
            </a:r>
          </a:p>
        </p:txBody>
      </p:sp>
    </p:spTree>
    <p:extLst>
      <p:ext uri="{BB962C8B-B14F-4D97-AF65-F5344CB8AC3E}">
        <p14:creationId xmlns:p14="http://schemas.microsoft.com/office/powerpoint/2010/main" val="347268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03A2B-95C5-EB10-23AB-0B3968DA7D63}"/>
              </a:ext>
            </a:extLst>
          </p:cNvPr>
          <p:cNvSpPr txBox="1"/>
          <p:nvPr/>
        </p:nvSpPr>
        <p:spPr>
          <a:xfrm>
            <a:off x="1316113" y="540931"/>
            <a:ext cx="9141781" cy="781111"/>
          </a:xfrm>
          <a:prstGeom prst="rect">
            <a:avLst/>
          </a:prstGeom>
          <a:noFill/>
        </p:spPr>
        <p:txBody>
          <a:bodyPr wrap="square">
            <a:spAutoFit/>
          </a:bodyPr>
          <a:lstStyle/>
          <a:p>
            <a:pPr marR="0" lvl="1">
              <a:lnSpc>
                <a:spcPct val="107000"/>
              </a:lnSpc>
              <a:spcBef>
                <a:spcPts val="200"/>
              </a:spcBef>
              <a:spcAft>
                <a:spcPts val="1675"/>
              </a:spcAft>
            </a:pP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MODULES SPECIFICATIONS </a:t>
            </a:r>
            <a:endParaRPr lang="en-US"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69B92D-96E3-ECE8-412E-D28AEB27CBCB}"/>
              </a:ext>
            </a:extLst>
          </p:cNvPr>
          <p:cNvSpPr txBox="1"/>
          <p:nvPr/>
        </p:nvSpPr>
        <p:spPr>
          <a:xfrm>
            <a:off x="3293615" y="1828800"/>
            <a:ext cx="7554898" cy="390395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Importing the necessary libraries</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Open cv </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Eye detection Using </a:t>
            </a:r>
            <a:r>
              <a:rPr lang="en-US" sz="2400" dirty="0" err="1">
                <a:solidFill>
                  <a:srgbClr val="000000"/>
                </a:solidFill>
                <a:effectLst/>
                <a:latin typeface="Times New Roman" panose="02020603050405020304" pitchFamily="18" charset="0"/>
                <a:ea typeface="Noto Sans Symbols"/>
                <a:cs typeface="Times New Roman" panose="02020603050405020304" pitchFamily="18" charset="0"/>
              </a:rPr>
              <a:t>Dlib</a:t>
            </a:r>
            <a:endParaRPr lang="en-US" sz="2400" dirty="0">
              <a:solidFill>
                <a:srgbClr val="000000"/>
              </a:solidFill>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How It Works</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Eye-Aspect-Ratio (EAR)</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Mouth-Aspect-Ratio (MAR)</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Prebuilt Model Details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22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622731-05BA-D4BE-7142-1C721E9B97F1}"/>
              </a:ext>
            </a:extLst>
          </p:cNvPr>
          <p:cNvSpPr txBox="1"/>
          <p:nvPr/>
        </p:nvSpPr>
        <p:spPr>
          <a:xfrm>
            <a:off x="1768875" y="561058"/>
            <a:ext cx="7792375" cy="769441"/>
          </a:xfrm>
          <a:prstGeom prst="rect">
            <a:avLst/>
          </a:prstGeom>
          <a:noFill/>
        </p:spPr>
        <p:txBody>
          <a:bodyPr wrap="square">
            <a:spAutoFit/>
          </a:bodyPr>
          <a:lstStyle/>
          <a:p>
            <a:r>
              <a:rPr lang="en-US" sz="4400" b="1" dirty="0">
                <a:solidFill>
                  <a:srgbClr val="000000"/>
                </a:solidFill>
                <a:effectLst/>
                <a:latin typeface="Times New Roman" panose="02020603050405020304" pitchFamily="18" charset="0"/>
                <a:ea typeface="Times New Roman" panose="02020603050405020304" pitchFamily="18" charset="0"/>
              </a:rPr>
              <a:t>MODULES DESCRIPTION </a:t>
            </a:r>
            <a:endParaRPr lang="en-US" sz="4400" dirty="0"/>
          </a:p>
        </p:txBody>
      </p:sp>
      <p:sp>
        <p:nvSpPr>
          <p:cNvPr id="4" name="TextBox 3">
            <a:extLst>
              <a:ext uri="{FF2B5EF4-FFF2-40B4-BE49-F238E27FC236}">
                <a16:creationId xmlns:a16="http://schemas.microsoft.com/office/drawing/2014/main" id="{C6E1F2AB-5C69-2988-9D23-47E50F748805}"/>
              </a:ext>
            </a:extLst>
          </p:cNvPr>
          <p:cNvSpPr txBox="1"/>
          <p:nvPr/>
        </p:nvSpPr>
        <p:spPr>
          <a:xfrm>
            <a:off x="1434852" y="1420427"/>
            <a:ext cx="8460419" cy="4339650"/>
          </a:xfrm>
          <a:prstGeom prst="rect">
            <a:avLst/>
          </a:prstGeom>
          <a:noFill/>
        </p:spPr>
        <p:txBody>
          <a:bodyPr wrap="square" rtlCol="0">
            <a:spAutoFit/>
          </a:bodyPr>
          <a:lstStyle/>
          <a:p>
            <a:pPr marL="6350" marR="0" indent="-6350" algn="just">
              <a:lnSpc>
                <a:spcPct val="150000"/>
              </a:lnSpc>
              <a:spcBef>
                <a:spcPts val="0"/>
              </a:spcBef>
              <a:spcAft>
                <a:spcPts val="0"/>
              </a:spcAft>
            </a:pPr>
            <a:r>
              <a:rPr lang="en-US" sz="3200" b="1" dirty="0">
                <a:solidFill>
                  <a:srgbClr val="000000"/>
                </a:solidFill>
                <a:effectLst/>
                <a:latin typeface="Times New Roman" panose="02020603050405020304" pitchFamily="18" charset="0"/>
                <a:ea typeface="Times New Roman" panose="02020603050405020304" pitchFamily="18" charset="0"/>
              </a:rPr>
              <a:t>Importing the necessary libraries:</a:t>
            </a:r>
            <a:endParaRPr lang="en-US" sz="3200"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50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rPr>
              <a:t>We will be using Python language for this. First we will import the necessary libraries such as </a:t>
            </a:r>
          </a:p>
          <a:p>
            <a:pPr marL="457200" marR="0" indent="-457200" algn="just">
              <a:lnSpc>
                <a:spcPct val="150000"/>
              </a:lnSpc>
              <a:spcBef>
                <a:spcPts val="0"/>
              </a:spcBef>
              <a:spcAft>
                <a:spcPts val="0"/>
              </a:spcAft>
              <a:buFont typeface="Arial" panose="020B0604020202020204" pitchFamily="34" charset="0"/>
              <a:buChar char="•"/>
            </a:pPr>
            <a:r>
              <a:rPr lang="en-US" sz="2800" dirty="0">
                <a:solidFill>
                  <a:srgbClr val="000000"/>
                </a:solidFill>
                <a:effectLst/>
                <a:latin typeface="Times New Roman" panose="02020603050405020304" pitchFamily="18" charset="0"/>
                <a:ea typeface="Times New Roman" panose="02020603050405020304" pitchFamily="18" charset="0"/>
              </a:rPr>
              <a:t>open cv </a:t>
            </a:r>
          </a:p>
          <a:p>
            <a:pPr marL="457200" marR="0" indent="-457200" algn="just">
              <a:lnSpc>
                <a:spcPct val="150000"/>
              </a:lnSpc>
              <a:spcBef>
                <a:spcPts val="0"/>
              </a:spcBef>
              <a:spcAft>
                <a:spcPts val="0"/>
              </a:spcAft>
              <a:buFont typeface="Arial" panose="020B0604020202020204" pitchFamily="34" charset="0"/>
              <a:buChar char="•"/>
            </a:pPr>
            <a:r>
              <a:rPr lang="en-US" sz="2800" dirty="0" err="1">
                <a:solidFill>
                  <a:srgbClr val="000000"/>
                </a:solidFill>
                <a:effectLst/>
                <a:latin typeface="Times New Roman" panose="02020603050405020304" pitchFamily="18" charset="0"/>
                <a:ea typeface="Times New Roman" panose="02020603050405020304" pitchFamily="18" charset="0"/>
              </a:rPr>
              <a:t>dlib</a:t>
            </a:r>
            <a:r>
              <a:rPr lang="en-US" sz="2800" dirty="0">
                <a:solidFill>
                  <a:srgbClr val="000000"/>
                </a:solidFill>
                <a:effectLst/>
                <a:latin typeface="Times New Roman" panose="02020603050405020304" pitchFamily="18" charset="0"/>
                <a:ea typeface="Times New Roman" panose="02020603050405020304" pitchFamily="18" charset="0"/>
              </a:rPr>
              <a:t> </a:t>
            </a:r>
          </a:p>
          <a:p>
            <a:pPr marR="0" algn="just">
              <a:lnSpc>
                <a:spcPct val="150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rPr>
              <a:t>for building the main model</a:t>
            </a:r>
          </a:p>
          <a:p>
            <a:endParaRPr lang="en-US" dirty="0"/>
          </a:p>
        </p:txBody>
      </p:sp>
    </p:spTree>
    <p:extLst>
      <p:ext uri="{BB962C8B-B14F-4D97-AF65-F5344CB8AC3E}">
        <p14:creationId xmlns:p14="http://schemas.microsoft.com/office/powerpoint/2010/main" val="315427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4C8AD-1B2A-53C1-4AE3-2A2692616CCD}"/>
              </a:ext>
            </a:extLst>
          </p:cNvPr>
          <p:cNvSpPr txBox="1"/>
          <p:nvPr/>
        </p:nvSpPr>
        <p:spPr>
          <a:xfrm>
            <a:off x="1367160" y="630313"/>
            <a:ext cx="10014012" cy="5761642"/>
          </a:xfrm>
          <a:prstGeom prst="rect">
            <a:avLst/>
          </a:prstGeom>
          <a:noFill/>
        </p:spPr>
        <p:txBody>
          <a:bodyPr wrap="square">
            <a:spAutoFit/>
          </a:bodyPr>
          <a:lstStyle/>
          <a:p>
            <a:pPr marL="6350" marR="0" indent="-6350" algn="just">
              <a:lnSpc>
                <a:spcPct val="150000"/>
              </a:lnSpc>
              <a:spcBef>
                <a:spcPts val="0"/>
              </a:spcBef>
              <a:spcAft>
                <a:spcPts val="0"/>
              </a:spcAft>
            </a:pPr>
            <a:r>
              <a:rPr lang="en-US" sz="2800" b="1" dirty="0">
                <a:solidFill>
                  <a:srgbClr val="000000"/>
                </a:solidFill>
                <a:effectLst/>
                <a:latin typeface="Times New Roman" panose="02020603050405020304" pitchFamily="18" charset="0"/>
                <a:ea typeface="Times New Roman" panose="02020603050405020304" pitchFamily="18" charset="0"/>
              </a:rPr>
              <a:t>    Open cv:</a:t>
            </a:r>
            <a:endParaRPr lang="en-US" sz="2800"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Open CV (Open Source Computer Vision Library)  is an open library of python that is mainly aimed at real-time computer-vision. It is also available in C++ and Java. It is an open source machine learning software library. It makes use of </a:t>
            </a:r>
            <a:r>
              <a:rPr lang="en-US" sz="2000" dirty="0" err="1">
                <a:solidFill>
                  <a:srgbClr val="000000"/>
                </a:solidFill>
                <a:effectLst/>
                <a:latin typeface="Times New Roman" panose="02020603050405020304" pitchFamily="18" charset="0"/>
                <a:ea typeface="Times New Roman" panose="02020603050405020304" pitchFamily="18" charset="0"/>
              </a:rPr>
              <a:t>Numpy</a:t>
            </a:r>
            <a:r>
              <a:rPr lang="en-US" sz="2000" dirty="0">
                <a:solidFill>
                  <a:srgbClr val="000000"/>
                </a:solidFill>
                <a:effectLst/>
                <a:latin typeface="Times New Roman" panose="02020603050405020304" pitchFamily="18" charset="0"/>
                <a:ea typeface="Times New Roman" panose="02020603050405020304" pitchFamily="18" charset="0"/>
              </a:rPr>
              <a:t>, which is a python library that is used for implementing multi-dimensional arrays and matrices along with high-level mathematical operations on these arrays. OpenCV is mainly used to capture data from a live video hence it is mainly focuses on image processing and video capture. In this paper OpenCV is focused mainly on video capture. OpenCV is also used for applications such as face detection, OCR, Vision-guided robotics surgery, 3D human organ reconstruction, QR code Scanner etc., Using OpenCV we can perform detection of specific objects such as eyes, faces etc., we can also analyze videos such as estimating the motion in the video or subtracting the background from the video, and tracking objects in it. </a:t>
            </a:r>
          </a:p>
        </p:txBody>
      </p:sp>
    </p:spTree>
    <p:extLst>
      <p:ext uri="{BB962C8B-B14F-4D97-AF65-F5344CB8AC3E}">
        <p14:creationId xmlns:p14="http://schemas.microsoft.com/office/powerpoint/2010/main" val="49408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459C7D-6E8B-C17B-9A55-A8210DAEEEF5}"/>
              </a:ext>
            </a:extLst>
          </p:cNvPr>
          <p:cNvSpPr txBox="1"/>
          <p:nvPr/>
        </p:nvSpPr>
        <p:spPr>
          <a:xfrm>
            <a:off x="1233995" y="404723"/>
            <a:ext cx="9747683" cy="5288948"/>
          </a:xfrm>
          <a:prstGeom prst="rect">
            <a:avLst/>
          </a:prstGeom>
          <a:noFill/>
        </p:spPr>
        <p:txBody>
          <a:bodyPr wrap="square">
            <a:spAutoFit/>
          </a:bodyPr>
          <a:lstStyle/>
          <a:p>
            <a:pPr marL="6350" marR="0" indent="-6350" algn="just">
              <a:lnSpc>
                <a:spcPct val="150000"/>
              </a:lnSpc>
              <a:spcBef>
                <a:spcPts val="0"/>
              </a:spcBef>
              <a:spcAft>
                <a:spcPts val="0"/>
              </a:spcAft>
            </a:pPr>
            <a:r>
              <a:rPr lang="en-US" sz="3600" b="1" dirty="0">
                <a:solidFill>
                  <a:srgbClr val="000000"/>
                </a:solidFill>
                <a:effectLst/>
                <a:latin typeface="Times New Roman" panose="02020603050405020304" pitchFamily="18" charset="0"/>
                <a:ea typeface="Times New Roman" panose="02020603050405020304" pitchFamily="18" charset="0"/>
              </a:rPr>
              <a:t>     Eye detection Using </a:t>
            </a:r>
            <a:r>
              <a:rPr lang="en-US" sz="3600" b="1" dirty="0" err="1">
                <a:solidFill>
                  <a:srgbClr val="000000"/>
                </a:solidFill>
                <a:effectLst/>
                <a:latin typeface="Times New Roman" panose="02020603050405020304" pitchFamily="18" charset="0"/>
                <a:ea typeface="Times New Roman" panose="02020603050405020304" pitchFamily="18" charset="0"/>
              </a:rPr>
              <a:t>Dlib</a:t>
            </a:r>
            <a:r>
              <a:rPr lang="en-US" sz="3600" b="1" dirty="0">
                <a:solidFill>
                  <a:srgbClr val="000000"/>
                </a:solidFill>
                <a:effectLst/>
                <a:latin typeface="Times New Roman" panose="02020603050405020304" pitchFamily="18" charset="0"/>
                <a:ea typeface="Times New Roman" panose="02020603050405020304" pitchFamily="18" charset="0"/>
              </a:rPr>
              <a:t>:</a:t>
            </a:r>
            <a:endParaRPr lang="en-US" sz="3600"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 first thing to do is to find eyes before we can move on to image processing and to find the eyes we need to find a face. The facial </a:t>
            </a:r>
            <a:r>
              <a:rPr lang="en-US" sz="2400" dirty="0" err="1">
                <a:solidFill>
                  <a:srgbClr val="000000"/>
                </a:solidFill>
                <a:effectLst/>
                <a:latin typeface="Times New Roman" panose="02020603050405020304" pitchFamily="18" charset="0"/>
                <a:ea typeface="Times New Roman" panose="02020603050405020304" pitchFamily="18" charset="0"/>
              </a:rPr>
              <a:t>keypoint</a:t>
            </a:r>
            <a:r>
              <a:rPr lang="en-US" sz="2400" dirty="0">
                <a:solidFill>
                  <a:srgbClr val="000000"/>
                </a:solidFill>
                <a:effectLst/>
                <a:latin typeface="Times New Roman" panose="02020603050405020304" pitchFamily="18" charset="0"/>
                <a:ea typeface="Times New Roman" panose="02020603050405020304" pitchFamily="18" charset="0"/>
              </a:rPr>
              <a:t> detector takes a rectangular object</a:t>
            </a:r>
            <a:r>
              <a:rPr lang="en-US" sz="2400" i="1" dirty="0">
                <a:solidFill>
                  <a:srgbClr val="000000"/>
                </a:solidFill>
                <a:effectLst/>
                <a:latin typeface="Times New Roman" panose="02020603050405020304" pitchFamily="18" charset="0"/>
                <a:ea typeface="Times New Roman" panose="02020603050405020304" pitchFamily="18" charset="0"/>
              </a:rPr>
              <a:t> of the </a:t>
            </a:r>
            <a:r>
              <a:rPr lang="en-US" sz="2400" i="1" dirty="0" err="1">
                <a:solidFill>
                  <a:srgbClr val="000000"/>
                </a:solidFill>
                <a:effectLst/>
                <a:latin typeface="Times New Roman" panose="02020603050405020304" pitchFamily="18" charset="0"/>
                <a:ea typeface="Times New Roman" panose="02020603050405020304" pitchFamily="18" charset="0"/>
              </a:rPr>
              <a:t>dlib</a:t>
            </a:r>
            <a:r>
              <a:rPr lang="en-US" sz="2400" i="1" dirty="0">
                <a:solidFill>
                  <a:srgbClr val="000000"/>
                </a:solidFill>
                <a:effectLst/>
                <a:latin typeface="Times New Roman" panose="02020603050405020304" pitchFamily="18" charset="0"/>
                <a:ea typeface="Times New Roman" panose="02020603050405020304" pitchFamily="18" charset="0"/>
              </a:rPr>
              <a:t> module</a:t>
            </a:r>
            <a:r>
              <a:rPr lang="en-US" sz="2400" dirty="0">
                <a:solidFill>
                  <a:srgbClr val="000000"/>
                </a:solidFill>
                <a:effectLst/>
                <a:latin typeface="Times New Roman" panose="02020603050405020304" pitchFamily="18" charset="0"/>
                <a:ea typeface="Times New Roman" panose="02020603050405020304" pitchFamily="18" charset="0"/>
              </a:rPr>
              <a:t> as input which is simply the coordinates of a face. To find faces we can use the inbuilt frontal face detector of </a:t>
            </a:r>
            <a:r>
              <a:rPr lang="en-US" sz="2400" dirty="0" err="1">
                <a:solidFill>
                  <a:srgbClr val="000000"/>
                </a:solidFill>
                <a:effectLst/>
                <a:latin typeface="Times New Roman" panose="02020603050405020304" pitchFamily="18" charset="0"/>
                <a:ea typeface="Times New Roman" panose="02020603050405020304" pitchFamily="18" charset="0"/>
              </a:rPr>
              <a:t>dlib</a:t>
            </a:r>
            <a:r>
              <a:rPr lang="en-US" sz="2400" dirty="0">
                <a:solidFill>
                  <a:srgbClr val="000000"/>
                </a:solidFill>
                <a:effectLst/>
                <a:latin typeface="Times New Roman" panose="02020603050405020304" pitchFamily="18" charset="0"/>
                <a:ea typeface="Times New Roman" panose="02020603050405020304" pitchFamily="18" charset="0"/>
              </a:rPr>
              <a:t>. You can use any classifier for this task. If you want high accuracy and speed is not an issue for you then I would suggest you use a CNN as it will give much better accuracy especially for non-frontal facing faces</a:t>
            </a:r>
          </a:p>
        </p:txBody>
      </p:sp>
    </p:spTree>
    <p:extLst>
      <p:ext uri="{BB962C8B-B14F-4D97-AF65-F5344CB8AC3E}">
        <p14:creationId xmlns:p14="http://schemas.microsoft.com/office/powerpoint/2010/main" val="128759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73D671-1876-45A2-EFB7-CB0F3C6BFAB6}"/>
              </a:ext>
            </a:extLst>
          </p:cNvPr>
          <p:cNvSpPr txBox="1"/>
          <p:nvPr/>
        </p:nvSpPr>
        <p:spPr>
          <a:xfrm>
            <a:off x="1529733" y="472588"/>
            <a:ext cx="9869195" cy="5355312"/>
          </a:xfrm>
          <a:prstGeom prst="rect">
            <a:avLst/>
          </a:prstGeom>
          <a:noFill/>
        </p:spPr>
        <p:txBody>
          <a:bodyPr wrap="square">
            <a:spAutoFit/>
          </a:bodyPr>
          <a:lstStyle/>
          <a:p>
            <a:pPr marL="6350" marR="0" indent="-6350" algn="just">
              <a:lnSpc>
                <a:spcPct val="150000"/>
              </a:lnSpc>
              <a:spcBef>
                <a:spcPts val="0"/>
              </a:spcBef>
              <a:spcAft>
                <a:spcPts val="0"/>
              </a:spcAft>
            </a:pPr>
            <a:r>
              <a:rPr lang="en-US" sz="3600" b="1" dirty="0">
                <a:solidFill>
                  <a:srgbClr val="000000"/>
                </a:solidFill>
                <a:effectLst/>
                <a:latin typeface="Times New Roman" panose="02020603050405020304" pitchFamily="18" charset="0"/>
                <a:ea typeface="Times New Roman" panose="02020603050405020304" pitchFamily="18" charset="0"/>
              </a:rPr>
              <a:t>     How It Works:</a:t>
            </a:r>
            <a:endParaRPr lang="en-US" sz="3600" dirty="0">
              <a:solidFill>
                <a:srgbClr val="000000"/>
              </a:solidFill>
              <a:effectLst/>
              <a:latin typeface="Times New Roman" panose="02020603050405020304" pitchFamily="18" charset="0"/>
              <a:ea typeface="Times New Roman" panose="02020603050405020304" pitchFamily="18" charset="0"/>
            </a:endParaRPr>
          </a:p>
          <a:p>
            <a:pPr marL="6350" marR="0" indent="-6350" algn="just">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This project is deeply centered around predicting the facial landmarks of a given face. We can accomplish a lot of things using these landmarks. From detecting eye-blinks in a video to predicting emotions of the subject. The applications, outcomes, and possibilities of facial landmarks are immense and intriguing.</a:t>
            </a:r>
          </a:p>
          <a:p>
            <a:pPr marL="6350" marR="0" indent="-6350" algn="just">
              <a:spcBef>
                <a:spcPts val="0"/>
              </a:spcBef>
              <a:spcAft>
                <a:spcPts val="0"/>
              </a:spcAft>
            </a:pPr>
            <a:r>
              <a:rPr lang="en-US" sz="2400" dirty="0" err="1">
                <a:solidFill>
                  <a:srgbClr val="000000"/>
                </a:solidFill>
                <a:effectLst/>
                <a:latin typeface="Times New Roman" panose="02020603050405020304" pitchFamily="18" charset="0"/>
                <a:ea typeface="Times New Roman" panose="02020603050405020304" pitchFamily="18" charset="0"/>
              </a:rPr>
              <a:t>Dlib’s</a:t>
            </a:r>
            <a:r>
              <a:rPr lang="en-US" sz="2400" dirty="0">
                <a:solidFill>
                  <a:srgbClr val="000000"/>
                </a:solidFill>
                <a:effectLst/>
                <a:latin typeface="Times New Roman" panose="02020603050405020304" pitchFamily="18" charset="0"/>
                <a:ea typeface="Times New Roman" panose="02020603050405020304" pitchFamily="18" charset="0"/>
              </a:rPr>
              <a:t> prebuilt model, which is essentially an implementation of , not only does a fast face-detection but also allows us to accurately predict 68 2D facial landmarks. Very handy</a:t>
            </a:r>
          </a:p>
          <a:p>
            <a:pPr marL="6350" marR="0" indent="-6350" algn="just">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Using these predicted landmarks of the face, we can build appropriate features that will further allow us to detect certain actions, like using the eye-aspect-ratio (more on this below) to detect a blink or a wink, using the mouth-aspect-ratio to detect a yawn </a:t>
            </a:r>
            <a:r>
              <a:rPr lang="en-US" sz="2400" dirty="0" err="1">
                <a:solidFill>
                  <a:srgbClr val="000000"/>
                </a:solidFill>
                <a:effectLst/>
                <a:latin typeface="Times New Roman" panose="02020603050405020304" pitchFamily="18" charset="0"/>
                <a:ea typeface="Times New Roman" panose="02020603050405020304" pitchFamily="18" charset="0"/>
              </a:rPr>
              <a:t>etc</a:t>
            </a:r>
            <a:r>
              <a:rPr lang="en-US" sz="2400" dirty="0">
                <a:solidFill>
                  <a:srgbClr val="000000"/>
                </a:solidFill>
                <a:effectLst/>
                <a:latin typeface="Times New Roman" panose="02020603050405020304" pitchFamily="18" charset="0"/>
                <a:ea typeface="Times New Roman" panose="02020603050405020304" pitchFamily="18" charset="0"/>
              </a:rPr>
              <a:t> or maybe even a pout. </a:t>
            </a:r>
            <a:r>
              <a:rPr lang="en-US" sz="18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43793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753F05-7C3F-F159-C338-6EB565417187}"/>
              </a:ext>
            </a:extLst>
          </p:cNvPr>
          <p:cNvSpPr txBox="1"/>
          <p:nvPr/>
        </p:nvSpPr>
        <p:spPr>
          <a:xfrm>
            <a:off x="1875407" y="0"/>
            <a:ext cx="8689019" cy="5427448"/>
          </a:xfrm>
          <a:prstGeom prst="rect">
            <a:avLst/>
          </a:prstGeom>
          <a:noFill/>
        </p:spPr>
        <p:txBody>
          <a:bodyPr wrap="square">
            <a:spAutoFit/>
          </a:bodyPr>
          <a:lstStyle/>
          <a:p>
            <a:pPr marL="6350" marR="0" indent="-6350" algn="just">
              <a:lnSpc>
                <a:spcPct val="150000"/>
              </a:lnSpc>
              <a:spcBef>
                <a:spcPts val="0"/>
              </a:spcBef>
              <a:spcAft>
                <a:spcPts val="0"/>
              </a:spcAft>
            </a:pPr>
            <a:endParaRPr lang="en-US" sz="1800" b="1"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50000"/>
              </a:lnSpc>
              <a:spcBef>
                <a:spcPts val="0"/>
              </a:spcBef>
              <a:spcAft>
                <a:spcPts val="0"/>
              </a:spcAft>
            </a:pPr>
            <a:r>
              <a:rPr lang="en-US" sz="3600" b="1" dirty="0">
                <a:solidFill>
                  <a:srgbClr val="000000"/>
                </a:solidFill>
                <a:effectLst/>
                <a:latin typeface="Times New Roman" panose="02020603050405020304" pitchFamily="18" charset="0"/>
                <a:ea typeface="Times New Roman" panose="02020603050405020304" pitchFamily="18" charset="0"/>
              </a:rPr>
              <a:t>      Eye-Aspect-Ratio (EAR):</a:t>
            </a:r>
          </a:p>
          <a:p>
            <a:pPr marL="6350" marR="0" indent="-6350" algn="just">
              <a:lnSpc>
                <a:spcPct val="150000"/>
              </a:lnSpc>
              <a:spcBef>
                <a:spcPts val="0"/>
              </a:spcBef>
              <a:spcAft>
                <a:spcPts val="0"/>
              </a:spcAft>
            </a:pPr>
            <a:endParaRPr lang="en-US" sz="3600"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You will see that Eye-Aspect-Ratio is the simplest and the most elegant feature that takes good advantage of the facial landmarks. EAR helps us in detecting blinks and winks etc.</a:t>
            </a:r>
          </a:p>
          <a:p>
            <a:pPr marL="6350" marR="0" indent="-635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You can see that the EAR value drops whenever the eye closes. We can train a simple classifier to detect the drop. However, a normal </a:t>
            </a:r>
            <a:r>
              <a:rPr lang="en-US" sz="2400" i="1" dirty="0">
                <a:solidFill>
                  <a:srgbClr val="000000"/>
                </a:solidFill>
                <a:effectLst/>
                <a:latin typeface="Times New Roman" panose="02020603050405020304" pitchFamily="18" charset="0"/>
                <a:ea typeface="Times New Roman" panose="02020603050405020304" pitchFamily="18" charset="0"/>
              </a:rPr>
              <a:t>if</a:t>
            </a:r>
            <a:r>
              <a:rPr lang="en-US" sz="2400" dirty="0">
                <a:solidFill>
                  <a:srgbClr val="000000"/>
                </a:solidFill>
                <a:effectLst/>
                <a:latin typeface="Times New Roman" panose="02020603050405020304" pitchFamily="18" charset="0"/>
                <a:ea typeface="Times New Roman" panose="02020603050405020304" pitchFamily="18" charset="0"/>
              </a:rPr>
              <a:t> condition works just fine</a:t>
            </a:r>
          </a:p>
        </p:txBody>
      </p:sp>
    </p:spTree>
    <p:extLst>
      <p:ext uri="{BB962C8B-B14F-4D97-AF65-F5344CB8AC3E}">
        <p14:creationId xmlns:p14="http://schemas.microsoft.com/office/powerpoint/2010/main" val="263913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3D038D-ADC6-83F4-F9CC-062640A0AFB4}"/>
              </a:ext>
            </a:extLst>
          </p:cNvPr>
          <p:cNvSpPr txBox="1"/>
          <p:nvPr/>
        </p:nvSpPr>
        <p:spPr>
          <a:xfrm>
            <a:off x="2045563" y="701308"/>
            <a:ext cx="8581008" cy="4059060"/>
          </a:xfrm>
          <a:prstGeom prst="rect">
            <a:avLst/>
          </a:prstGeom>
          <a:noFill/>
        </p:spPr>
        <p:txBody>
          <a:bodyPr wrap="square">
            <a:spAutoFit/>
          </a:bodyPr>
          <a:lstStyle/>
          <a:p>
            <a:pPr marL="6350" marR="0" indent="-6350" algn="just">
              <a:lnSpc>
                <a:spcPct val="150000"/>
              </a:lnSpc>
              <a:spcBef>
                <a:spcPts val="0"/>
              </a:spcBef>
              <a:spcAft>
                <a:spcPts val="0"/>
              </a:spcAft>
            </a:pPr>
            <a:r>
              <a:rPr lang="en-US" sz="3600" b="1" dirty="0">
                <a:solidFill>
                  <a:srgbClr val="000000"/>
                </a:solidFill>
                <a:effectLst/>
                <a:latin typeface="Times New Roman" panose="02020603050405020304" pitchFamily="18" charset="0"/>
                <a:ea typeface="Times New Roman" panose="02020603050405020304" pitchFamily="18" charset="0"/>
              </a:rPr>
              <a:t>     Mouth-Aspect-Ratio (MAR):</a:t>
            </a:r>
            <a:endParaRPr lang="en-US" sz="3600"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Highly inspired by the EAR feature, I tweaked the formula a little bit to get a metric that can detect opened/closed mouth. Unoriginal but it works.</a:t>
            </a:r>
          </a:p>
          <a:p>
            <a:pPr marL="6350" indent="-6350"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Similar to EAR, MAR value goes up when the mouth opens. Similar intuitions hold true for this metric as well</a:t>
            </a:r>
            <a:r>
              <a:rPr lang="en-US" sz="1800" dirty="0">
                <a:solidFill>
                  <a:srgbClr val="000000"/>
                </a:solidFill>
                <a:effectLst/>
                <a:latin typeface="Times New Roman" panose="02020603050405020304" pitchFamily="18" charset="0"/>
                <a:ea typeface="Times New Roman" panose="02020603050405020304" pitchFamily="18" charset="0"/>
              </a:rPr>
              <a:t>.</a:t>
            </a:r>
          </a:p>
          <a:p>
            <a:pPr marL="6350" marR="0" indent="-6350" algn="just">
              <a:lnSpc>
                <a:spcPct val="15000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548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1B38B5-971A-35A2-12A2-7CF92AE6474F}"/>
              </a:ext>
            </a:extLst>
          </p:cNvPr>
          <p:cNvSpPr txBox="1"/>
          <p:nvPr/>
        </p:nvSpPr>
        <p:spPr>
          <a:xfrm>
            <a:off x="1917577" y="719091"/>
            <a:ext cx="803429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5D466724-D1D3-3793-8B26-F353E3C8A9CD}"/>
              </a:ext>
            </a:extLst>
          </p:cNvPr>
          <p:cNvSpPr txBox="1"/>
          <p:nvPr/>
        </p:nvSpPr>
        <p:spPr>
          <a:xfrm>
            <a:off x="1482571" y="1488532"/>
            <a:ext cx="9889724" cy="5170646"/>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Controlling the mouse by a physically challenged person is really a tough one. To find a solution for the people who cannot use the Mouse physically, we have proposed this mouse cursor control using Eye Movements. Eye gaze is an alternative way of accessing a computer using eye movements to control the mouse. For someone who fine touchscreens, mouse inaccessible, eye gaze is an alternative method to allow a user to operate their computer, using the movement of their eyes. Eye movement can be regarded as a pivotal real-time input medium for human-computer communication, which is especially important for people with physical disability. In order to improve the reliability, mobility, and usability of eye tracking technique in user-computer dialogue, a novel eye control system is proposed in this system using Webcam and without using any extra hardware. The proposed system focuses on providing a simple and convenient interactive mode by only using user’s eye. </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0696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6FDD03-3FB8-CB34-60A5-2FF2C8F08332}"/>
              </a:ext>
            </a:extLst>
          </p:cNvPr>
          <p:cNvSpPr txBox="1"/>
          <p:nvPr/>
        </p:nvSpPr>
        <p:spPr>
          <a:xfrm>
            <a:off x="2044453" y="466867"/>
            <a:ext cx="8103093" cy="5288948"/>
          </a:xfrm>
          <a:prstGeom prst="rect">
            <a:avLst/>
          </a:prstGeom>
          <a:noFill/>
        </p:spPr>
        <p:txBody>
          <a:bodyPr wrap="square">
            <a:spAutoFit/>
          </a:bodyPr>
          <a:lstStyle/>
          <a:p>
            <a:pPr marL="6350" marR="0" indent="-635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3600" b="1" dirty="0">
                <a:solidFill>
                  <a:srgbClr val="000000"/>
                </a:solidFill>
                <a:effectLst/>
                <a:latin typeface="Times New Roman" panose="02020603050405020304" pitchFamily="18" charset="0"/>
                <a:ea typeface="Times New Roman" panose="02020603050405020304" pitchFamily="18" charset="0"/>
              </a:rPr>
              <a:t>Prebuilt Model Details:</a:t>
            </a:r>
            <a:endParaRPr lang="en-US" sz="3600"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 model offers two important functions. A detector to detect the face and a predictor to predict the landmarks. The face detector used is made using the classic Histogram of Oriented Gradients (HOG) feature combined with a linear classifier, an image pyramid, and sliding window detection scheme</a:t>
            </a:r>
          </a:p>
          <a:p>
            <a:pPr marL="6350" marR="0" indent="-6350" algn="just">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You can get the trained model file from </a:t>
            </a:r>
            <a:r>
              <a:rPr lang="en-US" sz="2400" dirty="0">
                <a:solidFill>
                  <a:srgbClr val="000000"/>
                </a:solidFill>
                <a:effectLst/>
                <a:latin typeface="Times New Roman" panose="02020603050405020304" pitchFamily="18" charset="0"/>
                <a:ea typeface="Times New Roman" panose="02020603050405020304" pitchFamily="18" charset="0"/>
                <a:hlinkClick r:id="rId2"/>
              </a:rPr>
              <a:t>http://dlib.net/files,</a:t>
            </a:r>
            <a:r>
              <a:rPr lang="en-US" sz="2400" dirty="0">
                <a:solidFill>
                  <a:srgbClr val="000000"/>
                </a:solidFill>
                <a:effectLst/>
                <a:latin typeface="Times New Roman" panose="02020603050405020304" pitchFamily="18" charset="0"/>
                <a:ea typeface="Times New Roman" panose="02020603050405020304" pitchFamily="18" charset="0"/>
              </a:rPr>
              <a:t> click on </a:t>
            </a:r>
            <a:r>
              <a:rPr lang="en-US" sz="2400" b="1" dirty="0">
                <a:solidFill>
                  <a:srgbClr val="000000"/>
                </a:solidFill>
                <a:effectLst/>
                <a:latin typeface="Times New Roman" panose="02020603050405020304" pitchFamily="18" charset="0"/>
                <a:ea typeface="Times New Roman" panose="02020603050405020304" pitchFamily="18" charset="0"/>
              </a:rPr>
              <a:t>shape_predictor_68_face_landmarks.dat.bz2</a:t>
            </a:r>
            <a:r>
              <a:rPr lang="en-US" sz="2400" dirty="0">
                <a:solidFill>
                  <a:srgbClr val="000000"/>
                </a:solidFill>
                <a:effectLst/>
                <a:latin typeface="Times New Roman" panose="02020603050405020304" pitchFamily="18" charset="0"/>
                <a:ea typeface="Times New Roman" panose="02020603050405020304" pitchFamily="18" charset="0"/>
              </a:rPr>
              <a:t>. The model, .</a:t>
            </a:r>
            <a:r>
              <a:rPr lang="en-US" sz="2400" dirty="0" err="1">
                <a:solidFill>
                  <a:srgbClr val="000000"/>
                </a:solidFill>
                <a:effectLst/>
                <a:latin typeface="Times New Roman" panose="02020603050405020304" pitchFamily="18" charset="0"/>
                <a:ea typeface="Times New Roman" panose="02020603050405020304" pitchFamily="18" charset="0"/>
              </a:rPr>
              <a:t>dat</a:t>
            </a:r>
            <a:r>
              <a:rPr lang="en-US" sz="2400" dirty="0">
                <a:solidFill>
                  <a:srgbClr val="000000"/>
                </a:solidFill>
                <a:effectLst/>
                <a:latin typeface="Times New Roman" panose="02020603050405020304" pitchFamily="18" charset="0"/>
                <a:ea typeface="Times New Roman" panose="02020603050405020304" pitchFamily="18" charset="0"/>
              </a:rPr>
              <a:t> file has to be in the project folder</a:t>
            </a:r>
            <a:r>
              <a:rPr lang="en-US" sz="1800" dirty="0">
                <a:solidFill>
                  <a:srgbClr val="000000"/>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39121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100E4A-DBB3-AC64-3A17-5E61D80F2925}"/>
              </a:ext>
            </a:extLst>
          </p:cNvPr>
          <p:cNvPicPr>
            <a:picLocks noChangeAspect="1"/>
          </p:cNvPicPr>
          <p:nvPr/>
        </p:nvPicPr>
        <p:blipFill>
          <a:blip r:embed="rId2"/>
          <a:stretch>
            <a:fillRect/>
          </a:stretch>
        </p:blipFill>
        <p:spPr>
          <a:xfrm>
            <a:off x="2281561" y="1455937"/>
            <a:ext cx="7270812" cy="5078028"/>
          </a:xfrm>
          <a:prstGeom prst="rect">
            <a:avLst/>
          </a:prstGeom>
        </p:spPr>
      </p:pic>
      <p:sp>
        <p:nvSpPr>
          <p:cNvPr id="3" name="TextBox 2">
            <a:extLst>
              <a:ext uri="{FF2B5EF4-FFF2-40B4-BE49-F238E27FC236}">
                <a16:creationId xmlns:a16="http://schemas.microsoft.com/office/drawing/2014/main" id="{ECB621AD-383F-9F02-64E6-985515DFB933}"/>
              </a:ext>
            </a:extLst>
          </p:cNvPr>
          <p:cNvSpPr txBox="1"/>
          <p:nvPr/>
        </p:nvSpPr>
        <p:spPr>
          <a:xfrm>
            <a:off x="1660124" y="528221"/>
            <a:ext cx="7403977" cy="104644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ARCHITECTURAL DESIGN</a:t>
            </a:r>
            <a:endParaRPr lang="en-IN" sz="4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355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FD2D6-1A53-709C-4390-42694A7FB085}"/>
              </a:ext>
            </a:extLst>
          </p:cNvPr>
          <p:cNvSpPr txBox="1"/>
          <p:nvPr/>
        </p:nvSpPr>
        <p:spPr>
          <a:xfrm>
            <a:off x="1491448" y="519697"/>
            <a:ext cx="11212496" cy="1365182"/>
          </a:xfrm>
          <a:prstGeom prst="rect">
            <a:avLst/>
          </a:prstGeom>
          <a:noFill/>
        </p:spPr>
        <p:txBody>
          <a:bodyPr wrap="square">
            <a:spAutoFit/>
          </a:bodyPr>
          <a:lstStyle/>
          <a:p>
            <a:pPr marL="6350" marR="0" indent="0">
              <a:lnSpc>
                <a:spcPct val="107000"/>
              </a:lnSpc>
              <a:spcBef>
                <a:spcPts val="200"/>
              </a:spcBef>
              <a:spcAft>
                <a:spcPts val="0"/>
              </a:spcAft>
            </a:pPr>
            <a:r>
              <a:rPr lang="en-US"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 &amp; METHODOLOGY</a:t>
            </a:r>
            <a:endParaRPr lang="en-US" sz="40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0" indent="-6350">
              <a:lnSpc>
                <a:spcPct val="107000"/>
              </a:lnSpc>
              <a:spcBef>
                <a:spcPts val="0"/>
              </a:spcBef>
              <a:spcAft>
                <a:spcPts val="795"/>
              </a:spcAft>
            </a:pPr>
            <a:r>
              <a:rPr lang="en-US" sz="4000" dirty="0">
                <a:solidFill>
                  <a:srgbClr val="000000"/>
                </a:solidFill>
                <a:effectLst/>
                <a:latin typeface="Times New Roman" panose="02020603050405020304" pitchFamily="18" charset="0"/>
                <a:ea typeface="Times New Roman" panose="02020603050405020304" pitchFamily="18" charset="0"/>
              </a:rPr>
              <a:t> </a:t>
            </a:r>
          </a:p>
        </p:txBody>
      </p:sp>
      <p:sp>
        <p:nvSpPr>
          <p:cNvPr id="4" name="TextBox 3">
            <a:extLst>
              <a:ext uri="{FF2B5EF4-FFF2-40B4-BE49-F238E27FC236}">
                <a16:creationId xmlns:a16="http://schemas.microsoft.com/office/drawing/2014/main" id="{F93C0CC7-73BF-59E4-E150-E812B5459A70}"/>
              </a:ext>
            </a:extLst>
          </p:cNvPr>
          <p:cNvSpPr txBox="1"/>
          <p:nvPr/>
        </p:nvSpPr>
        <p:spPr>
          <a:xfrm>
            <a:off x="1491448" y="1612945"/>
            <a:ext cx="8753382" cy="4321055"/>
          </a:xfrm>
          <a:prstGeom prst="rect">
            <a:avLst/>
          </a:prstGeom>
          <a:noFill/>
        </p:spPr>
        <p:txBody>
          <a:bodyPr wrap="square" rtlCol="0">
            <a:spAutoFit/>
          </a:bodyPr>
          <a:lstStyle/>
          <a:p>
            <a:pPr marL="0" marR="0" indent="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rPr>
              <a:t>A. Face detection </a:t>
            </a:r>
          </a:p>
          <a:p>
            <a:pPr marL="0" marR="0" indent="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     In  order  to  capture  the  face  image  accurately,  the  user  sat </a:t>
            </a:r>
          </a:p>
          <a:p>
            <a:pPr marL="0" marR="0" indent="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     upright with  the  eye  level  parallel to the webcam. </a:t>
            </a:r>
          </a:p>
          <a:p>
            <a:pPr marL="0" marR="0" indent="0">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B. </a:t>
            </a:r>
            <a:r>
              <a:rPr lang="en-US" sz="2400" b="1" dirty="0">
                <a:solidFill>
                  <a:srgbClr val="000000"/>
                </a:solidFill>
                <a:effectLst/>
                <a:highlight>
                  <a:srgbClr val="FFFFFF"/>
                </a:highlight>
                <a:latin typeface="Times New Roman" panose="02020603050405020304" pitchFamily="18" charset="0"/>
                <a:ea typeface="Times New Roman" panose="02020603050405020304" pitchFamily="18" charset="0"/>
              </a:rPr>
              <a:t>Extracting eye area</a:t>
            </a:r>
            <a:endParaRPr lang="en-US" sz="2400" b="1" dirty="0">
              <a:solidFill>
                <a:srgbClr val="000000"/>
              </a:solidFill>
              <a:effectLst/>
              <a:latin typeface="Times New Roman" panose="02020603050405020304" pitchFamily="18" charset="0"/>
              <a:ea typeface="Times New Roman" panose="02020603050405020304" pitchFamily="18" charset="0"/>
            </a:endParaRPr>
          </a:p>
          <a:p>
            <a:pPr marL="186055" marR="0" indent="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In  order  to  extract  the  eyes  region,  the  image  of  the  face  is </a:t>
            </a:r>
          </a:p>
          <a:p>
            <a:pPr marL="186055" marR="0" indent="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divided into three equal horizontal areas. The upper third where the eyes are located is extracted.</a:t>
            </a:r>
          </a:p>
          <a:p>
            <a:pPr marL="186055" marR="0" indent="0">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 </a:t>
            </a:r>
            <a:endParaRPr lang="en-US" sz="2400" b="1"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2457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CCBC5-628A-B860-E729-FAAB79B53EA8}"/>
              </a:ext>
            </a:extLst>
          </p:cNvPr>
          <p:cNvSpPr txBox="1"/>
          <p:nvPr/>
        </p:nvSpPr>
        <p:spPr>
          <a:xfrm>
            <a:off x="1600200" y="1084840"/>
            <a:ext cx="8715652" cy="461665"/>
          </a:xfrm>
          <a:prstGeom prst="rect">
            <a:avLst/>
          </a:prstGeom>
          <a:noFill/>
        </p:spPr>
        <p:txBody>
          <a:bodyPr wrap="square">
            <a:sp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C. Tracking eye movement</a:t>
            </a:r>
            <a:endParaRPr lang="en-US" sz="2400" dirty="0"/>
          </a:p>
        </p:txBody>
      </p:sp>
      <p:pic>
        <p:nvPicPr>
          <p:cNvPr id="4" name="image13.jpg">
            <a:extLst>
              <a:ext uri="{FF2B5EF4-FFF2-40B4-BE49-F238E27FC236}">
                <a16:creationId xmlns:a16="http://schemas.microsoft.com/office/drawing/2014/main" id="{3359407F-D5FB-CBDD-7785-5A1FA9352920}"/>
              </a:ext>
            </a:extLst>
          </p:cNvPr>
          <p:cNvPicPr/>
          <p:nvPr/>
        </p:nvPicPr>
        <p:blipFill>
          <a:blip r:embed="rId2"/>
          <a:srcRect/>
          <a:stretch>
            <a:fillRect/>
          </a:stretch>
        </p:blipFill>
        <p:spPr>
          <a:xfrm>
            <a:off x="2283549" y="1724059"/>
            <a:ext cx="8094447" cy="4889806"/>
          </a:xfrm>
          <a:prstGeom prst="rect">
            <a:avLst/>
          </a:prstGeom>
          <a:ln/>
        </p:spPr>
      </p:pic>
    </p:spTree>
    <p:extLst>
      <p:ext uri="{BB962C8B-B14F-4D97-AF65-F5344CB8AC3E}">
        <p14:creationId xmlns:p14="http://schemas.microsoft.com/office/powerpoint/2010/main" val="4000180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1C24E6-A3C7-A648-1B0A-B674CEAB1051}"/>
              </a:ext>
            </a:extLst>
          </p:cNvPr>
          <p:cNvSpPr txBox="1"/>
          <p:nvPr/>
        </p:nvSpPr>
        <p:spPr>
          <a:xfrm>
            <a:off x="1757777" y="1708395"/>
            <a:ext cx="9436964" cy="4524315"/>
          </a:xfrm>
          <a:prstGeom prst="rect">
            <a:avLst/>
          </a:prstGeom>
          <a:noFill/>
        </p:spPr>
        <p:txBody>
          <a:bodyPr wrap="square">
            <a:spAutoFit/>
          </a:bodyPr>
          <a:lstStyle/>
          <a:p>
            <a:pPr marL="0" marR="0" indent="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 first step  was to  use  a  face  detection  algorithm  locate the face  on an  image frame captured  by an ordinary webcam. </a:t>
            </a:r>
          </a:p>
          <a:p>
            <a:pPr marL="0" marR="0" indent="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 next  step was to detect only the eyes from this frame. We consider tracking only one eye movement for faster  processing time. Then  the  iris  movement  was  tracked.  </a:t>
            </a:r>
          </a:p>
          <a:p>
            <a:pPr marL="0" marR="0" indent="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Since  the  color  of the  iris  is  black,  its  image  has  a  significantly  lower  intensity compared to the rest of the eye. This helps us  in easy detection of the iris region. </a:t>
            </a:r>
          </a:p>
          <a:p>
            <a:pPr marL="0" marR="0" indent="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Taking the left and right corners of the eye as reference points,  the shift of  the iris as  the person changed  his eyes  focus  was  determined.  </a:t>
            </a:r>
          </a:p>
          <a:p>
            <a:pPr marL="0" marR="0" indent="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The  shift  was  then  used  to  map cursor location on the test graphical user interface (GUI)</a:t>
            </a:r>
          </a:p>
        </p:txBody>
      </p:sp>
      <p:sp>
        <p:nvSpPr>
          <p:cNvPr id="4" name="TextBox 3">
            <a:extLst>
              <a:ext uri="{FF2B5EF4-FFF2-40B4-BE49-F238E27FC236}">
                <a16:creationId xmlns:a16="http://schemas.microsoft.com/office/drawing/2014/main" id="{1596ADDF-0246-C116-087C-F6EB524F0E86}"/>
              </a:ext>
            </a:extLst>
          </p:cNvPr>
          <p:cNvSpPr txBox="1"/>
          <p:nvPr/>
        </p:nvSpPr>
        <p:spPr>
          <a:xfrm>
            <a:off x="1562468" y="625290"/>
            <a:ext cx="10244830" cy="984885"/>
          </a:xfrm>
          <a:prstGeom prst="rect">
            <a:avLst/>
          </a:prstGeom>
          <a:noFill/>
        </p:spPr>
        <p:txBody>
          <a:bodyPr wrap="square" rtlCol="0">
            <a:spAutoFit/>
          </a:bodyPr>
          <a:lstStyle/>
          <a:p>
            <a:r>
              <a:rPr lang="en-US"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 &amp; METHODOLOGY</a:t>
            </a:r>
            <a:endParaRPr lang="en-US" sz="40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50427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31BA0E-E7BE-815F-F6D3-0A77F0E11D7A}"/>
              </a:ext>
            </a:extLst>
          </p:cNvPr>
          <p:cNvSpPr txBox="1"/>
          <p:nvPr/>
        </p:nvSpPr>
        <p:spPr>
          <a:xfrm>
            <a:off x="1833986" y="673043"/>
            <a:ext cx="6094520" cy="646331"/>
          </a:xfrm>
          <a:prstGeom prst="rect">
            <a:avLst/>
          </a:prstGeom>
          <a:noFill/>
        </p:spPr>
        <p:txBody>
          <a:bodyPr wrap="square">
            <a:spAutoFit/>
          </a:bodyPr>
          <a:lstStyle/>
          <a:p>
            <a:r>
              <a:rPr lang="en-US" sz="3600" b="1" dirty="0">
                <a:solidFill>
                  <a:srgbClr val="000000"/>
                </a:solidFill>
                <a:effectLst/>
                <a:latin typeface="Times New Roman" panose="02020603050405020304" pitchFamily="18" charset="0"/>
                <a:ea typeface="Times New Roman" panose="02020603050405020304" pitchFamily="18" charset="0"/>
              </a:rPr>
              <a:t>BLOCK DIAGRAM </a:t>
            </a:r>
            <a:endParaRPr lang="en-US" sz="3600" dirty="0"/>
          </a:p>
        </p:txBody>
      </p:sp>
      <p:sp>
        <p:nvSpPr>
          <p:cNvPr id="4" name="Cylinder 2146422640">
            <a:extLst>
              <a:ext uri="{FF2B5EF4-FFF2-40B4-BE49-F238E27FC236}">
                <a16:creationId xmlns:a16="http://schemas.microsoft.com/office/drawing/2014/main" id="{71D14AFD-1E1E-BC30-8BBA-0C52CF1C35BA}"/>
              </a:ext>
            </a:extLst>
          </p:cNvPr>
          <p:cNvSpPr>
            <a:spLocks noChangeArrowheads="1"/>
          </p:cNvSpPr>
          <p:nvPr/>
        </p:nvSpPr>
        <p:spPr bwMode="auto">
          <a:xfrm>
            <a:off x="2713161" y="3133562"/>
            <a:ext cx="1037183" cy="1677853"/>
          </a:xfrm>
          <a:prstGeom prst="can">
            <a:avLst>
              <a:gd name="adj" fmla="val 24765"/>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25" tIns="45698" rIns="91425" bIns="45698" numCol="1" anchor="ctr" anchorCtr="0" compatLnSpc="1">
            <a:prstTxWarp prst="textNoShape">
              <a:avLst/>
            </a:prstTxWarp>
          </a:bodyPr>
          <a:lstStyle/>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Real time Video capturing from web-cam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Flowchart: Process 2146422638">
            <a:extLst>
              <a:ext uri="{FF2B5EF4-FFF2-40B4-BE49-F238E27FC236}">
                <a16:creationId xmlns:a16="http://schemas.microsoft.com/office/drawing/2014/main" id="{BBD3F854-1F1C-7F78-4295-566717A8C237}"/>
              </a:ext>
            </a:extLst>
          </p:cNvPr>
          <p:cNvSpPr>
            <a:spLocks noChangeArrowheads="1"/>
          </p:cNvSpPr>
          <p:nvPr/>
        </p:nvSpPr>
        <p:spPr bwMode="auto">
          <a:xfrm>
            <a:off x="5386050" y="2769436"/>
            <a:ext cx="1190211" cy="1802855"/>
          </a:xfrm>
          <a:prstGeom prst="flowChartProcess">
            <a:avLst/>
          </a:prstGeom>
          <a:solidFill>
            <a:srgbClr val="FFFFFF"/>
          </a:solidFill>
          <a:ln w="12700">
            <a:solidFill>
              <a:srgbClr val="000000"/>
            </a:solidFill>
            <a:miter lim="800000"/>
            <a:headEnd type="none" w="sm" len="sm"/>
            <a:tailEnd type="none" w="sm" len="sm"/>
          </a:ln>
        </p:spPr>
        <p:txBody>
          <a:bodyPr vert="horz" wrap="square" lIns="91425" tIns="45698" rIns="91425" bIns="45698" numCol="1" anchor="ctr" anchorCtr="0" compatLnSpc="1">
            <a:prstTxWarp prst="textNoShape">
              <a:avLst/>
            </a:prstTxWarp>
          </a:bodyPr>
          <a:lstStyle/>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Face detection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Oval 2146422645">
            <a:extLst>
              <a:ext uri="{FF2B5EF4-FFF2-40B4-BE49-F238E27FC236}">
                <a16:creationId xmlns:a16="http://schemas.microsoft.com/office/drawing/2014/main" id="{1C2A4B8B-19D2-2699-1067-0A570A9CE7D5}"/>
              </a:ext>
            </a:extLst>
          </p:cNvPr>
          <p:cNvSpPr>
            <a:spLocks noChangeArrowheads="1"/>
          </p:cNvSpPr>
          <p:nvPr/>
        </p:nvSpPr>
        <p:spPr bwMode="auto">
          <a:xfrm>
            <a:off x="3825300" y="2853517"/>
            <a:ext cx="1445254" cy="1781727"/>
          </a:xfrm>
          <a:prstGeom prst="ellipse">
            <a:avLst/>
          </a:prstGeom>
          <a:solidFill>
            <a:srgbClr val="FFFFFF"/>
          </a:solidFill>
          <a:ln w="12700">
            <a:solidFill>
              <a:srgbClr val="000000"/>
            </a:solidFill>
            <a:miter lim="800000"/>
            <a:headEnd type="none" w="sm" len="sm"/>
            <a:tailEnd type="none" w="sm" len="sm"/>
          </a:ln>
        </p:spPr>
        <p:txBody>
          <a:bodyPr vert="horz" wrap="square" lIns="91425" tIns="45698" rIns="91425" bIns="45698" numCol="1" anchor="ctr" anchorCtr="0" compatLnSpc="1">
            <a:prstTxWarp prst="textNoShape">
              <a:avLst/>
            </a:prstTxWarp>
          </a:bodyPr>
          <a:lstStyle>
            <a:lvl1pPr indent="6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Opencv</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63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Rounded Corners 2146422643">
            <a:extLst>
              <a:ext uri="{FF2B5EF4-FFF2-40B4-BE49-F238E27FC236}">
                <a16:creationId xmlns:a16="http://schemas.microsoft.com/office/drawing/2014/main" id="{2B33FE1F-F6ED-F6D7-A708-B76204C4B85F}"/>
              </a:ext>
            </a:extLst>
          </p:cNvPr>
          <p:cNvSpPr>
            <a:spLocks noChangeArrowheads="1"/>
          </p:cNvSpPr>
          <p:nvPr/>
        </p:nvSpPr>
        <p:spPr bwMode="auto">
          <a:xfrm>
            <a:off x="6783946" y="2656462"/>
            <a:ext cx="1455456" cy="1901448"/>
          </a:xfrm>
          <a:prstGeom prst="roundRect">
            <a:avLst>
              <a:gd name="adj" fmla="val 16667"/>
            </a:avLst>
          </a:prstGeom>
          <a:solidFill>
            <a:srgbClr val="FFFFFF"/>
          </a:solidFill>
          <a:ln w="12700">
            <a:solidFill>
              <a:srgbClr val="000000"/>
            </a:solidFill>
            <a:miter lim="800000"/>
            <a:headEnd type="none" w="sm" len="sm"/>
            <a:tailEnd type="none" w="sm" len="sm"/>
          </a:ln>
        </p:spPr>
        <p:txBody>
          <a:bodyPr vert="horz" wrap="square" lIns="91425" tIns="45698" rIns="91425" bIns="45698" numCol="1" anchor="ctr" anchorCtr="0" compatLnSpc="1">
            <a:prstTxWarp prst="textNoShape">
              <a:avLst/>
            </a:prstTxWarp>
          </a:bodyPr>
          <a:lstStyle>
            <a:lvl1pPr indent="6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Eye Tracking</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63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D2572D4C-A4C3-214F-EB29-2F3EA474BEC8}"/>
              </a:ext>
            </a:extLst>
          </p:cNvPr>
          <p:cNvCxnSpPr/>
          <p:nvPr/>
        </p:nvCxnSpPr>
        <p:spPr>
          <a:xfrm flipV="1">
            <a:off x="9033123" y="5670117"/>
            <a:ext cx="0" cy="3869"/>
          </a:xfrm>
          <a:prstGeom prst="straightConnector1">
            <a:avLst/>
          </a:prstGeom>
          <a:noFill/>
          <a:ln w="9525" cap="flat" cmpd="sng">
            <a:solidFill>
              <a:schemeClr val="dk1"/>
            </a:solidFill>
            <a:prstDash val="solid"/>
            <a:miter lim="800000"/>
            <a:headEnd type="none" w="sm" len="sm"/>
            <a:tailEnd type="stealth" w="med" len="med"/>
          </a:ln>
        </p:spPr>
      </p:cxnSp>
      <p:sp>
        <p:nvSpPr>
          <p:cNvPr id="9" name="Rectangle: Rounded Corners 2146422634">
            <a:extLst>
              <a:ext uri="{FF2B5EF4-FFF2-40B4-BE49-F238E27FC236}">
                <a16:creationId xmlns:a16="http://schemas.microsoft.com/office/drawing/2014/main" id="{CDB08434-0E35-0091-5442-90EFB5EC7B04}"/>
              </a:ext>
            </a:extLst>
          </p:cNvPr>
          <p:cNvSpPr>
            <a:spLocks noChangeArrowheads="1"/>
          </p:cNvSpPr>
          <p:nvPr/>
        </p:nvSpPr>
        <p:spPr bwMode="auto">
          <a:xfrm>
            <a:off x="8419989" y="3420473"/>
            <a:ext cx="1220815" cy="1274675"/>
          </a:xfrm>
          <a:prstGeom prst="roundRect">
            <a:avLst>
              <a:gd name="adj" fmla="val 16667"/>
            </a:avLst>
          </a:prstGeom>
          <a:solidFill>
            <a:srgbClr val="FFFFFF"/>
          </a:solidFill>
          <a:ln w="12700">
            <a:solidFill>
              <a:srgbClr val="000000"/>
            </a:solidFill>
            <a:miter lim="800000"/>
            <a:headEnd type="none" w="sm" len="sm"/>
            <a:tailEnd type="none" w="sm" len="sm"/>
          </a:ln>
        </p:spPr>
        <p:txBody>
          <a:bodyPr vert="horz" wrap="square" lIns="91425" tIns="45698" rIns="91425" bIns="45698" numCol="1" anchor="ctr" anchorCtr="0" compatLnSpc="1">
            <a:prstTxWarp prst="textNoShape">
              <a:avLst/>
            </a:prstTxWarp>
          </a:bodyPr>
          <a:lstStyle/>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Performing, different mouse 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355F5687-A00D-6C9E-581C-54E1B4A6DC37}"/>
              </a:ext>
            </a:extLst>
          </p:cNvPr>
          <p:cNvCxnSpPr/>
          <p:nvPr/>
        </p:nvCxnSpPr>
        <p:spPr>
          <a:xfrm flipV="1">
            <a:off x="7445623" y="5632017"/>
            <a:ext cx="0" cy="3869"/>
          </a:xfrm>
          <a:prstGeom prst="straightConnector1">
            <a:avLst/>
          </a:prstGeom>
          <a:noFill/>
          <a:ln w="9525" cap="flat" cmpd="sng">
            <a:solidFill>
              <a:schemeClr val="dk1"/>
            </a:solidFill>
            <a:prstDash val="solid"/>
            <a:miter lim="800000"/>
            <a:headEnd type="none" w="sm" len="sm"/>
            <a:tailEnd type="stealth" w="med" len="med"/>
          </a:ln>
        </p:spPr>
      </p:cxnSp>
      <p:cxnSp>
        <p:nvCxnSpPr>
          <p:cNvPr id="11" name="Straight Arrow Connector 10">
            <a:extLst>
              <a:ext uri="{FF2B5EF4-FFF2-40B4-BE49-F238E27FC236}">
                <a16:creationId xmlns:a16="http://schemas.microsoft.com/office/drawing/2014/main" id="{7DAD00A1-F236-1C04-1004-8823DB394DB1}"/>
              </a:ext>
            </a:extLst>
          </p:cNvPr>
          <p:cNvCxnSpPr/>
          <p:nvPr/>
        </p:nvCxnSpPr>
        <p:spPr>
          <a:xfrm flipV="1">
            <a:off x="6137523" y="5670117"/>
            <a:ext cx="0" cy="3869"/>
          </a:xfrm>
          <a:prstGeom prst="straightConnector1">
            <a:avLst/>
          </a:prstGeom>
          <a:noFill/>
          <a:ln w="9525" cap="flat" cmpd="sng">
            <a:solidFill>
              <a:schemeClr val="dk1"/>
            </a:solidFill>
            <a:prstDash val="solid"/>
            <a:miter lim="800000"/>
            <a:headEnd type="none" w="sm" len="sm"/>
            <a:tailEnd type="stealth" w="med" len="med"/>
          </a:ln>
        </p:spPr>
      </p:cxnSp>
      <p:cxnSp>
        <p:nvCxnSpPr>
          <p:cNvPr id="12" name="Straight Arrow Connector 11">
            <a:extLst>
              <a:ext uri="{FF2B5EF4-FFF2-40B4-BE49-F238E27FC236}">
                <a16:creationId xmlns:a16="http://schemas.microsoft.com/office/drawing/2014/main" id="{BE664C6C-38A8-79C3-ADC4-138302696B91}"/>
              </a:ext>
            </a:extLst>
          </p:cNvPr>
          <p:cNvCxnSpPr/>
          <p:nvPr/>
        </p:nvCxnSpPr>
        <p:spPr>
          <a:xfrm flipH="1" flipV="1">
            <a:off x="4610348" y="5652337"/>
            <a:ext cx="223" cy="3869"/>
          </a:xfrm>
          <a:prstGeom prst="straightConnector1">
            <a:avLst/>
          </a:prstGeom>
          <a:noFill/>
          <a:ln w="9525" cap="flat" cmpd="sng">
            <a:solidFill>
              <a:schemeClr val="dk1"/>
            </a:solidFill>
            <a:prstDash val="solid"/>
            <a:miter lim="800000"/>
            <a:headEnd type="none" w="sm" len="sm"/>
            <a:tailEnd type="stealth" w="med" len="med"/>
          </a:ln>
        </p:spPr>
      </p:cxnSp>
      <p:sp>
        <p:nvSpPr>
          <p:cNvPr id="13" name="Rectangle 10">
            <a:extLst>
              <a:ext uri="{FF2B5EF4-FFF2-40B4-BE49-F238E27FC236}">
                <a16:creationId xmlns:a16="http://schemas.microsoft.com/office/drawing/2014/main" id="{1856C40B-4488-82B3-E4B0-AA04D39400E5}"/>
              </a:ext>
            </a:extLst>
          </p:cNvPr>
          <p:cNvSpPr>
            <a:spLocks noChangeArrowheads="1"/>
          </p:cNvSpPr>
          <p:nvPr/>
        </p:nvSpPr>
        <p:spPr bwMode="auto">
          <a:xfrm>
            <a:off x="2267044" y="2719371"/>
            <a:ext cx="13058300" cy="507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16">
            <a:extLst>
              <a:ext uri="{FF2B5EF4-FFF2-40B4-BE49-F238E27FC236}">
                <a16:creationId xmlns:a16="http://schemas.microsoft.com/office/drawing/2014/main" id="{20E5C88D-6606-715E-EFAF-94A4B193F9B7}"/>
              </a:ext>
            </a:extLst>
          </p:cNvPr>
          <p:cNvSpPr>
            <a:spLocks noChangeArrowheads="1"/>
          </p:cNvSpPr>
          <p:nvPr/>
        </p:nvSpPr>
        <p:spPr bwMode="auto">
          <a:xfrm flipV="1">
            <a:off x="2273394" y="3365699"/>
            <a:ext cx="130583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87512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49DAE-EC8C-1BCB-E1BA-427280E73BB8}"/>
              </a:ext>
            </a:extLst>
          </p:cNvPr>
          <p:cNvSpPr txBox="1"/>
          <p:nvPr/>
        </p:nvSpPr>
        <p:spPr>
          <a:xfrm>
            <a:off x="1733365" y="578813"/>
            <a:ext cx="6094520" cy="646331"/>
          </a:xfrm>
          <a:prstGeom prst="rect">
            <a:avLst/>
          </a:prstGeom>
          <a:noFill/>
        </p:spPr>
        <p:txBody>
          <a:bodyPr wrap="square">
            <a:spAutoFit/>
          </a:bodyPr>
          <a:lstStyle/>
          <a:p>
            <a:r>
              <a:rPr lang="en-US" sz="3600" b="1" dirty="0">
                <a:solidFill>
                  <a:srgbClr val="000000"/>
                </a:solidFill>
                <a:effectLst/>
                <a:latin typeface="Times New Roman" panose="02020603050405020304" pitchFamily="18" charset="0"/>
                <a:ea typeface="Times New Roman" panose="02020603050405020304" pitchFamily="18" charset="0"/>
              </a:rPr>
              <a:t>DATA FLOW DIAGRAM </a:t>
            </a:r>
            <a:endParaRPr lang="en-US" sz="3600" dirty="0"/>
          </a:p>
        </p:txBody>
      </p:sp>
      <p:sp>
        <p:nvSpPr>
          <p:cNvPr id="16" name="Rectangle 13">
            <a:extLst>
              <a:ext uri="{FF2B5EF4-FFF2-40B4-BE49-F238E27FC236}">
                <a16:creationId xmlns:a16="http://schemas.microsoft.com/office/drawing/2014/main" id="{E3A004A9-C9BA-930F-B9A7-624A666199AE}"/>
              </a:ext>
            </a:extLst>
          </p:cNvPr>
          <p:cNvSpPr>
            <a:spLocks noChangeArrowheads="1"/>
          </p:cNvSpPr>
          <p:nvPr/>
        </p:nvSpPr>
        <p:spPr bwMode="auto">
          <a:xfrm>
            <a:off x="3080552" y="4482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0">
            <a:extLst>
              <a:ext uri="{FF2B5EF4-FFF2-40B4-BE49-F238E27FC236}">
                <a16:creationId xmlns:a16="http://schemas.microsoft.com/office/drawing/2014/main" id="{CDE53BFD-0F61-B7FE-1BBB-A6B23ACB16F2}"/>
              </a:ext>
            </a:extLst>
          </p:cNvPr>
          <p:cNvSpPr>
            <a:spLocks noChangeArrowheads="1"/>
          </p:cNvSpPr>
          <p:nvPr/>
        </p:nvSpPr>
        <p:spPr bwMode="auto">
          <a:xfrm>
            <a:off x="3086902" y="9054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5" name="Picture 24">
            <a:extLst>
              <a:ext uri="{FF2B5EF4-FFF2-40B4-BE49-F238E27FC236}">
                <a16:creationId xmlns:a16="http://schemas.microsoft.com/office/drawing/2014/main" id="{5CF63020-BF6B-8833-25C8-0026EFB7BFBA}"/>
              </a:ext>
            </a:extLst>
          </p:cNvPr>
          <p:cNvPicPr>
            <a:picLocks noChangeAspect="1"/>
          </p:cNvPicPr>
          <p:nvPr/>
        </p:nvPicPr>
        <p:blipFill rotWithShape="1">
          <a:blip r:embed="rId2"/>
          <a:srcRect l="36876" t="21067" r="43225" b="8440"/>
          <a:stretch/>
        </p:blipFill>
        <p:spPr>
          <a:xfrm>
            <a:off x="3867911" y="1444752"/>
            <a:ext cx="4379977" cy="5302446"/>
          </a:xfrm>
          <a:prstGeom prst="rect">
            <a:avLst/>
          </a:prstGeom>
        </p:spPr>
      </p:pic>
    </p:spTree>
    <p:extLst>
      <p:ext uri="{BB962C8B-B14F-4D97-AF65-F5344CB8AC3E}">
        <p14:creationId xmlns:p14="http://schemas.microsoft.com/office/powerpoint/2010/main" val="3496417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EEF5D-B31C-F542-817A-B2910619FE10}"/>
              </a:ext>
            </a:extLst>
          </p:cNvPr>
          <p:cNvSpPr txBox="1"/>
          <p:nvPr/>
        </p:nvSpPr>
        <p:spPr>
          <a:xfrm>
            <a:off x="1813263" y="595358"/>
            <a:ext cx="6094520" cy="646331"/>
          </a:xfrm>
          <a:prstGeom prst="rect">
            <a:avLst/>
          </a:prstGeom>
          <a:noFill/>
        </p:spPr>
        <p:txBody>
          <a:bodyPr wrap="square">
            <a:spAutoFit/>
          </a:bodyPr>
          <a:lstStyle/>
          <a:p>
            <a:r>
              <a:rPr lang="en-US" sz="3600" b="1" dirty="0">
                <a:solidFill>
                  <a:srgbClr val="000000"/>
                </a:solidFill>
                <a:effectLst/>
                <a:latin typeface="Times New Roman" panose="02020603050405020304" pitchFamily="18" charset="0"/>
                <a:ea typeface="Times New Roman" panose="02020603050405020304" pitchFamily="18" charset="0"/>
              </a:rPr>
              <a:t>USECASE DIAGRAM </a:t>
            </a:r>
            <a:endParaRPr lang="en-US" sz="3600" dirty="0"/>
          </a:p>
        </p:txBody>
      </p:sp>
      <p:grpSp>
        <p:nvGrpSpPr>
          <p:cNvPr id="4" name="Group 3">
            <a:extLst>
              <a:ext uri="{FF2B5EF4-FFF2-40B4-BE49-F238E27FC236}">
                <a16:creationId xmlns:a16="http://schemas.microsoft.com/office/drawing/2014/main" id="{1EB89825-609E-5E59-5FBB-7D64F6C0B9E9}"/>
              </a:ext>
            </a:extLst>
          </p:cNvPr>
          <p:cNvGrpSpPr/>
          <p:nvPr/>
        </p:nvGrpSpPr>
        <p:grpSpPr>
          <a:xfrm>
            <a:off x="3128910" y="1052899"/>
            <a:ext cx="9193296" cy="6613865"/>
            <a:chOff x="2325623" y="1757208"/>
            <a:chExt cx="6040755" cy="4045584"/>
          </a:xfrm>
        </p:grpSpPr>
        <p:grpSp>
          <p:nvGrpSpPr>
            <p:cNvPr id="5" name="Group 4">
              <a:extLst>
                <a:ext uri="{FF2B5EF4-FFF2-40B4-BE49-F238E27FC236}">
                  <a16:creationId xmlns:a16="http://schemas.microsoft.com/office/drawing/2014/main" id="{CB833648-7179-D339-C187-AADD05CD2BBB}"/>
                </a:ext>
              </a:extLst>
            </p:cNvPr>
            <p:cNvGrpSpPr/>
            <p:nvPr/>
          </p:nvGrpSpPr>
          <p:grpSpPr>
            <a:xfrm>
              <a:off x="2325623" y="1757208"/>
              <a:ext cx="6040755" cy="4045584"/>
              <a:chOff x="2325600" y="1757200"/>
              <a:chExt cx="6040775" cy="4045600"/>
            </a:xfrm>
          </p:grpSpPr>
          <p:sp>
            <p:nvSpPr>
              <p:cNvPr id="6" name="Rectangle 5">
                <a:extLst>
                  <a:ext uri="{FF2B5EF4-FFF2-40B4-BE49-F238E27FC236}">
                    <a16:creationId xmlns:a16="http://schemas.microsoft.com/office/drawing/2014/main" id="{A3642B15-C0FB-B494-8F9E-B3687BAF7396}"/>
                  </a:ext>
                </a:extLst>
              </p:cNvPr>
              <p:cNvSpPr/>
              <p:nvPr/>
            </p:nvSpPr>
            <p:spPr>
              <a:xfrm>
                <a:off x="2325600" y="1757200"/>
                <a:ext cx="6040775" cy="4045600"/>
              </a:xfrm>
              <a:prstGeom prst="rect">
                <a:avLst/>
              </a:prstGeom>
              <a:noFill/>
              <a:ln>
                <a:noFill/>
              </a:ln>
            </p:spPr>
            <p:txBody>
              <a:bodyPr spcFirstLastPara="1" wrap="square" lIns="91425" tIns="91425" rIns="91425" bIns="91425" anchor="ctr" anchorCtr="0">
                <a:noAutofit/>
              </a:bodyPr>
              <a:lstStyle/>
              <a:p>
                <a:pPr marL="0" marR="0" indent="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grpSp>
            <p:nvGrpSpPr>
              <p:cNvPr id="7" name="Group 6">
                <a:extLst>
                  <a:ext uri="{FF2B5EF4-FFF2-40B4-BE49-F238E27FC236}">
                    <a16:creationId xmlns:a16="http://schemas.microsoft.com/office/drawing/2014/main" id="{36545451-99F1-6A03-C602-781E6885D736}"/>
                  </a:ext>
                </a:extLst>
              </p:cNvPr>
              <p:cNvGrpSpPr/>
              <p:nvPr/>
            </p:nvGrpSpPr>
            <p:grpSpPr>
              <a:xfrm>
                <a:off x="2325623" y="1757208"/>
                <a:ext cx="6040750" cy="4045575"/>
                <a:chOff x="0" y="0"/>
                <a:chExt cx="6040750" cy="4045575"/>
              </a:xfrm>
            </p:grpSpPr>
            <p:sp>
              <p:nvSpPr>
                <p:cNvPr id="8" name="Rectangle 7">
                  <a:extLst>
                    <a:ext uri="{FF2B5EF4-FFF2-40B4-BE49-F238E27FC236}">
                      <a16:creationId xmlns:a16="http://schemas.microsoft.com/office/drawing/2014/main" id="{60E7F111-85F5-7A5B-400E-1CDB7175593C}"/>
                    </a:ext>
                  </a:extLst>
                </p:cNvPr>
                <p:cNvSpPr/>
                <p:nvPr/>
              </p:nvSpPr>
              <p:spPr>
                <a:xfrm>
                  <a:off x="0" y="0"/>
                  <a:ext cx="6040750" cy="4045575"/>
                </a:xfrm>
                <a:prstGeom prst="rect">
                  <a:avLst/>
                </a:prstGeom>
                <a:noFill/>
                <a:ln>
                  <a:noFill/>
                </a:ln>
              </p:spPr>
              <p:txBody>
                <a:bodyPr spcFirstLastPara="1" wrap="square" lIns="91425" tIns="91425" rIns="91425" bIns="91425" anchor="ctr" anchorCtr="0">
                  <a:noAutofit/>
                </a:bodyPr>
                <a:lstStyle/>
                <a:p>
                  <a:pPr marL="0" marR="0" indent="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cxnSp>
              <p:nvCxnSpPr>
                <p:cNvPr id="9" name="Straight Arrow Connector 8">
                  <a:extLst>
                    <a:ext uri="{FF2B5EF4-FFF2-40B4-BE49-F238E27FC236}">
                      <a16:creationId xmlns:a16="http://schemas.microsoft.com/office/drawing/2014/main" id="{558DDE1F-CF40-838D-FFD5-2D2B42C5B46B}"/>
                    </a:ext>
                  </a:extLst>
                </p:cNvPr>
                <p:cNvCxnSpPr/>
                <p:nvPr/>
              </p:nvCxnSpPr>
              <p:spPr>
                <a:xfrm>
                  <a:off x="837407" y="1464830"/>
                  <a:ext cx="1453513" cy="1150023"/>
                </a:xfrm>
                <a:prstGeom prst="straightConnector1">
                  <a:avLst/>
                </a:prstGeom>
                <a:solidFill>
                  <a:srgbClr val="FFFFFF"/>
                </a:solidFill>
                <a:ln w="9525" cap="flat" cmpd="sng">
                  <a:solidFill>
                    <a:srgbClr val="990033"/>
                  </a:solidFill>
                  <a:prstDash val="dashDot"/>
                  <a:round/>
                  <a:headEnd type="none" w="sm" len="sm"/>
                  <a:tailEnd type="none" w="sm" len="sm"/>
                </a:ln>
              </p:spPr>
            </p:cxnSp>
            <p:cxnSp>
              <p:nvCxnSpPr>
                <p:cNvPr id="10" name="Straight Arrow Connector 9">
                  <a:extLst>
                    <a:ext uri="{FF2B5EF4-FFF2-40B4-BE49-F238E27FC236}">
                      <a16:creationId xmlns:a16="http://schemas.microsoft.com/office/drawing/2014/main" id="{E054164A-3B71-2936-0BC8-8624C7515F74}"/>
                    </a:ext>
                  </a:extLst>
                </p:cNvPr>
                <p:cNvCxnSpPr/>
                <p:nvPr/>
              </p:nvCxnSpPr>
              <p:spPr>
                <a:xfrm rot="10800000">
                  <a:off x="2233120" y="2511352"/>
                  <a:ext cx="57800" cy="103502"/>
                </a:xfrm>
                <a:prstGeom prst="straightConnector1">
                  <a:avLst/>
                </a:prstGeom>
                <a:solidFill>
                  <a:srgbClr val="FFFFFF"/>
                </a:solidFill>
                <a:ln w="9525" cap="flat" cmpd="sng">
                  <a:solidFill>
                    <a:srgbClr val="990033"/>
                  </a:solidFill>
                  <a:prstDash val="solid"/>
                  <a:round/>
                  <a:headEnd type="none" w="sm" len="sm"/>
                  <a:tailEnd type="none" w="sm" len="sm"/>
                </a:ln>
              </p:spPr>
            </p:cxnSp>
            <p:cxnSp>
              <p:nvCxnSpPr>
                <p:cNvPr id="11" name="Straight Arrow Connector 10">
                  <a:extLst>
                    <a:ext uri="{FF2B5EF4-FFF2-40B4-BE49-F238E27FC236}">
                      <a16:creationId xmlns:a16="http://schemas.microsoft.com/office/drawing/2014/main" id="{C98FB8EC-B388-4ACF-2D02-584B2E77DC17}"/>
                    </a:ext>
                  </a:extLst>
                </p:cNvPr>
                <p:cNvCxnSpPr/>
                <p:nvPr/>
              </p:nvCxnSpPr>
              <p:spPr>
                <a:xfrm rot="10800000">
                  <a:off x="2178519" y="2584353"/>
                  <a:ext cx="112401" cy="30500"/>
                </a:xfrm>
                <a:prstGeom prst="straightConnector1">
                  <a:avLst/>
                </a:prstGeom>
                <a:solidFill>
                  <a:srgbClr val="FFFFFF"/>
                </a:solidFill>
                <a:ln w="9525" cap="flat" cmpd="sng">
                  <a:solidFill>
                    <a:srgbClr val="990033"/>
                  </a:solidFill>
                  <a:prstDash val="solid"/>
                  <a:round/>
                  <a:headEnd type="none" w="sm" len="sm"/>
                  <a:tailEnd type="none" w="sm" len="sm"/>
                </a:ln>
              </p:spPr>
            </p:cxnSp>
            <p:grpSp>
              <p:nvGrpSpPr>
                <p:cNvPr id="12" name="Group 11">
                  <a:extLst>
                    <a:ext uri="{FF2B5EF4-FFF2-40B4-BE49-F238E27FC236}">
                      <a16:creationId xmlns:a16="http://schemas.microsoft.com/office/drawing/2014/main" id="{73AE66FA-979D-16AC-5940-CA712CC404B5}"/>
                    </a:ext>
                  </a:extLst>
                </p:cNvPr>
                <p:cNvGrpSpPr/>
                <p:nvPr/>
              </p:nvGrpSpPr>
              <p:grpSpPr>
                <a:xfrm>
                  <a:off x="487504" y="1089522"/>
                  <a:ext cx="353103" cy="478808"/>
                  <a:chOff x="0" y="0"/>
                  <a:chExt cx="353103" cy="478808"/>
                </a:xfrm>
              </p:grpSpPr>
              <p:sp>
                <p:nvSpPr>
                  <p:cNvPr id="31" name="Oval 30">
                    <a:extLst>
                      <a:ext uri="{FF2B5EF4-FFF2-40B4-BE49-F238E27FC236}">
                        <a16:creationId xmlns:a16="http://schemas.microsoft.com/office/drawing/2014/main" id="{C79D604D-1179-B1E5-FDA8-E202BB70DA1F}"/>
                      </a:ext>
                    </a:extLst>
                  </p:cNvPr>
                  <p:cNvSpPr/>
                  <p:nvPr/>
                </p:nvSpPr>
                <p:spPr>
                  <a:xfrm>
                    <a:off x="97801" y="0"/>
                    <a:ext cx="163849" cy="160661"/>
                  </a:xfrm>
                  <a:prstGeom prst="ellipse">
                    <a:avLst/>
                  </a:prstGeom>
                  <a:noFill/>
                  <a:ln w="9525" cap="flat" cmpd="sng">
                    <a:solidFill>
                      <a:srgbClr val="990033"/>
                    </a:solidFill>
                    <a:prstDash val="solid"/>
                    <a:round/>
                    <a:headEnd type="none" w="sm" len="sm"/>
                    <a:tailEnd type="none" w="sm" len="sm"/>
                  </a:ln>
                </p:spPr>
                <p:txBody>
                  <a:bodyPr spcFirstLastPara="1" wrap="square" lIns="91425" tIns="91425" rIns="91425" bIns="91425" anchor="ctr" anchorCtr="0">
                    <a:noAutofit/>
                  </a:bodyPr>
                  <a:lstStyle/>
                  <a:p>
                    <a:pPr marL="0" marR="0" indent="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cxnSp>
                <p:nvCxnSpPr>
                  <p:cNvPr id="32" name="Straight Arrow Connector 31">
                    <a:extLst>
                      <a:ext uri="{FF2B5EF4-FFF2-40B4-BE49-F238E27FC236}">
                        <a16:creationId xmlns:a16="http://schemas.microsoft.com/office/drawing/2014/main" id="{E31E56ED-D5E1-D73D-8FFF-348FE8410471}"/>
                      </a:ext>
                    </a:extLst>
                  </p:cNvPr>
                  <p:cNvCxnSpPr/>
                  <p:nvPr/>
                </p:nvCxnSpPr>
                <p:spPr>
                  <a:xfrm>
                    <a:off x="176551" y="157486"/>
                    <a:ext cx="0" cy="147960"/>
                  </a:xfrm>
                  <a:prstGeom prst="straightConnector1">
                    <a:avLst/>
                  </a:prstGeom>
                  <a:solidFill>
                    <a:srgbClr val="FFFFFF"/>
                  </a:solidFill>
                  <a:ln w="9525" cap="flat" cmpd="sng">
                    <a:solidFill>
                      <a:srgbClr val="990033"/>
                    </a:solidFill>
                    <a:prstDash val="solid"/>
                    <a:round/>
                    <a:headEnd type="none" w="sm" len="sm"/>
                    <a:tailEnd type="none" w="sm" len="sm"/>
                  </a:ln>
                </p:spPr>
              </p:cxnSp>
              <p:cxnSp>
                <p:nvCxnSpPr>
                  <p:cNvPr id="33" name="Straight Arrow Connector 32">
                    <a:extLst>
                      <a:ext uri="{FF2B5EF4-FFF2-40B4-BE49-F238E27FC236}">
                        <a16:creationId xmlns:a16="http://schemas.microsoft.com/office/drawing/2014/main" id="{BAE8897C-8127-3E26-9E63-C6341F83121E}"/>
                      </a:ext>
                    </a:extLst>
                  </p:cNvPr>
                  <p:cNvCxnSpPr/>
                  <p:nvPr/>
                </p:nvCxnSpPr>
                <p:spPr>
                  <a:xfrm>
                    <a:off x="48900" y="199397"/>
                    <a:ext cx="255301" cy="0"/>
                  </a:xfrm>
                  <a:prstGeom prst="straightConnector1">
                    <a:avLst/>
                  </a:prstGeom>
                  <a:solidFill>
                    <a:srgbClr val="FFFFFF"/>
                  </a:solidFill>
                  <a:ln w="9525" cap="flat" cmpd="sng">
                    <a:solidFill>
                      <a:srgbClr val="990033"/>
                    </a:solidFill>
                    <a:prstDash val="solid"/>
                    <a:round/>
                    <a:headEnd type="none" w="sm" len="sm"/>
                    <a:tailEnd type="none" w="sm" len="sm"/>
                  </a:ln>
                </p:spPr>
              </p:cxnSp>
              <p:sp>
                <p:nvSpPr>
                  <p:cNvPr id="34" name="Freeform: Shape 33">
                    <a:extLst>
                      <a:ext uri="{FF2B5EF4-FFF2-40B4-BE49-F238E27FC236}">
                        <a16:creationId xmlns:a16="http://schemas.microsoft.com/office/drawing/2014/main" id="{B4A6488C-AAD2-9BD3-EF7F-86661303620E}"/>
                      </a:ext>
                    </a:extLst>
                  </p:cNvPr>
                  <p:cNvSpPr/>
                  <p:nvPr/>
                </p:nvSpPr>
                <p:spPr>
                  <a:xfrm>
                    <a:off x="0" y="305447"/>
                    <a:ext cx="353103" cy="173361"/>
                  </a:xfrm>
                  <a:custGeom>
                    <a:avLst/>
                    <a:gdLst/>
                    <a:ahLst/>
                    <a:cxnLst/>
                    <a:rect l="l" t="t" r="r" b="b"/>
                    <a:pathLst>
                      <a:path w="353103" h="173361" extrusionOk="0">
                        <a:moveTo>
                          <a:pt x="0" y="173361"/>
                        </a:moveTo>
                        <a:lnTo>
                          <a:pt x="176551" y="0"/>
                        </a:lnTo>
                        <a:lnTo>
                          <a:pt x="353103" y="173361"/>
                        </a:lnTo>
                      </a:path>
                    </a:pathLst>
                  </a:custGeom>
                  <a:noFill/>
                  <a:ln w="9525" cap="flat" cmpd="sng">
                    <a:solidFill>
                      <a:srgbClr val="990033"/>
                    </a:solidFill>
                    <a:prstDash val="solid"/>
                    <a:round/>
                    <a:headEnd type="none" w="sm" len="sm"/>
                    <a:tailEnd type="none" w="sm" len="sm"/>
                  </a:ln>
                </p:spPr>
                <p:txBody>
                  <a:bodyPr spcFirstLastPara="1" wrap="square" lIns="91425" tIns="91425" rIns="91425" bIns="91425" anchor="ctr" anchorCtr="0">
                    <a:noAutofit/>
                  </a:bodyPr>
                  <a:lstStyle/>
                  <a:p>
                    <a:endParaRPr lang="en-US"/>
                  </a:p>
                </p:txBody>
              </p:sp>
            </p:grpSp>
            <p:sp>
              <p:nvSpPr>
                <p:cNvPr id="13" name="Rectangle 12">
                  <a:extLst>
                    <a:ext uri="{FF2B5EF4-FFF2-40B4-BE49-F238E27FC236}">
                      <a16:creationId xmlns:a16="http://schemas.microsoft.com/office/drawing/2014/main" id="{187D79D1-E2CC-3ABF-A29F-BE9B57DE24B7}"/>
                    </a:ext>
                  </a:extLst>
                </p:cNvPr>
                <p:cNvSpPr/>
                <p:nvPr/>
              </p:nvSpPr>
              <p:spPr>
                <a:xfrm>
                  <a:off x="535804" y="1678234"/>
                  <a:ext cx="268702" cy="258505"/>
                </a:xfrm>
                <a:prstGeom prst="rect">
                  <a:avLst/>
                </a:prstGeom>
                <a:noFill/>
                <a:ln>
                  <a:noFill/>
                </a:ln>
              </p:spPr>
              <p:txBody>
                <a:bodyPr spcFirstLastPara="1" wrap="square" lIns="88900" tIns="38100" rIns="88900" bIns="38100" anchor="t" anchorCtr="0">
                  <a:noAutofit/>
                </a:bodyPr>
                <a:lstStyle/>
                <a:p>
                  <a:pPr marL="6350" marR="0" indent="6350">
                    <a:lnSpc>
                      <a:spcPct val="107000"/>
                    </a:lnSpc>
                    <a:spcBef>
                      <a:spcPts val="0"/>
                    </a:spcBef>
                    <a:spcAft>
                      <a:spcPts val="790"/>
                    </a:spcAft>
                  </a:pPr>
                  <a:r>
                    <a:rPr lang="en-US" sz="1000">
                      <a:solidFill>
                        <a:srgbClr val="000000"/>
                      </a:solidFill>
                      <a:effectLst/>
                      <a:latin typeface="Arial" panose="020B0604020202020204" pitchFamily="34" charset="0"/>
                      <a:ea typeface="Arial" panose="020B0604020202020204" pitchFamily="34" charset="0"/>
                    </a:rPr>
                    <a:t>User</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4" name="Oval 13">
                  <a:extLst>
                    <a:ext uri="{FF2B5EF4-FFF2-40B4-BE49-F238E27FC236}">
                      <a16:creationId xmlns:a16="http://schemas.microsoft.com/office/drawing/2014/main" id="{F2360321-73B2-577A-11C8-83C06134C566}"/>
                    </a:ext>
                  </a:extLst>
                </p:cNvPr>
                <p:cNvSpPr/>
                <p:nvPr/>
              </p:nvSpPr>
              <p:spPr>
                <a:xfrm>
                  <a:off x="2090319" y="180203"/>
                  <a:ext cx="657805" cy="341007"/>
                </a:xfrm>
                <a:prstGeom prst="ellipse">
                  <a:avLst/>
                </a:prstGeom>
                <a:solidFill>
                  <a:srgbClr val="FFFFCC"/>
                </a:solidFill>
                <a:ln w="9525" cap="flat" cmpd="sng">
                  <a:solidFill>
                    <a:srgbClr val="990033"/>
                  </a:solidFill>
                  <a:prstDash val="solid"/>
                  <a:round/>
                  <a:headEnd type="none" w="sm" len="sm"/>
                  <a:tailEnd type="none" w="sm" len="sm"/>
                </a:ln>
              </p:spPr>
              <p:txBody>
                <a:bodyPr spcFirstLastPara="1" wrap="square" lIns="91425" tIns="91425" rIns="91425" bIns="91425" anchor="ctr" anchorCtr="0">
                  <a:noAutofit/>
                </a:bodyPr>
                <a:lstStyle/>
                <a:p>
                  <a:pPr marL="0" marR="0" indent="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15" name="Rectangle 14">
                  <a:extLst>
                    <a:ext uri="{FF2B5EF4-FFF2-40B4-BE49-F238E27FC236}">
                      <a16:creationId xmlns:a16="http://schemas.microsoft.com/office/drawing/2014/main" id="{A619D6A5-D484-12F0-8CED-C3F5C0CFA7DC}"/>
                    </a:ext>
                  </a:extLst>
                </p:cNvPr>
                <p:cNvSpPr/>
                <p:nvPr/>
              </p:nvSpPr>
              <p:spPr>
                <a:xfrm>
                  <a:off x="2038318" y="634913"/>
                  <a:ext cx="875707" cy="258505"/>
                </a:xfrm>
                <a:prstGeom prst="rect">
                  <a:avLst/>
                </a:prstGeom>
                <a:noFill/>
                <a:ln>
                  <a:noFill/>
                </a:ln>
              </p:spPr>
              <p:txBody>
                <a:bodyPr spcFirstLastPara="1" wrap="square" lIns="88900" tIns="38100" rIns="88900" bIns="38100" anchor="t" anchorCtr="0">
                  <a:noAutofit/>
                </a:bodyPr>
                <a:lstStyle/>
                <a:p>
                  <a:pPr marL="6350" marR="0" indent="6350">
                    <a:lnSpc>
                      <a:spcPct val="107000"/>
                    </a:lnSpc>
                    <a:spcBef>
                      <a:spcPts val="0"/>
                    </a:spcBef>
                    <a:spcAft>
                      <a:spcPts val="790"/>
                    </a:spcAft>
                  </a:pPr>
                  <a:r>
                    <a:rPr lang="en-US" sz="1000">
                      <a:solidFill>
                        <a:srgbClr val="000000"/>
                      </a:solidFill>
                      <a:effectLst/>
                      <a:latin typeface="Arial" panose="020B0604020202020204" pitchFamily="34" charset="0"/>
                      <a:ea typeface="Arial" panose="020B0604020202020204" pitchFamily="34" charset="0"/>
                    </a:rPr>
                    <a:t>Real time video</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 name="Oval 15">
                  <a:extLst>
                    <a:ext uri="{FF2B5EF4-FFF2-40B4-BE49-F238E27FC236}">
                      <a16:creationId xmlns:a16="http://schemas.microsoft.com/office/drawing/2014/main" id="{9325AC7E-7D1C-7D76-A9F1-ED541C5A4112}"/>
                    </a:ext>
                  </a:extLst>
                </p:cNvPr>
                <p:cNvSpPr/>
                <p:nvPr/>
              </p:nvSpPr>
              <p:spPr>
                <a:xfrm>
                  <a:off x="2138519" y="961219"/>
                  <a:ext cx="657905" cy="341007"/>
                </a:xfrm>
                <a:prstGeom prst="ellipse">
                  <a:avLst/>
                </a:prstGeom>
                <a:solidFill>
                  <a:srgbClr val="FFFFCC"/>
                </a:solidFill>
                <a:ln w="9525" cap="flat" cmpd="sng">
                  <a:solidFill>
                    <a:srgbClr val="990033"/>
                  </a:solidFill>
                  <a:prstDash val="solid"/>
                  <a:round/>
                  <a:headEnd type="none" w="sm" len="sm"/>
                  <a:tailEnd type="none" w="sm" len="sm"/>
                </a:ln>
              </p:spPr>
              <p:txBody>
                <a:bodyPr spcFirstLastPara="1" wrap="square" lIns="91425" tIns="91425" rIns="91425" bIns="91425" anchor="ctr" anchorCtr="0">
                  <a:noAutofit/>
                </a:bodyPr>
                <a:lstStyle/>
                <a:p>
                  <a:pPr marL="0" marR="0" indent="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17" name="Rectangle 16">
                  <a:extLst>
                    <a:ext uri="{FF2B5EF4-FFF2-40B4-BE49-F238E27FC236}">
                      <a16:creationId xmlns:a16="http://schemas.microsoft.com/office/drawing/2014/main" id="{2B3359F9-EC75-B846-C850-47EF14FBA77F}"/>
                    </a:ext>
                  </a:extLst>
                </p:cNvPr>
                <p:cNvSpPr/>
                <p:nvPr/>
              </p:nvSpPr>
              <p:spPr>
                <a:xfrm>
                  <a:off x="2071918" y="1416029"/>
                  <a:ext cx="833207" cy="258505"/>
                </a:xfrm>
                <a:prstGeom prst="rect">
                  <a:avLst/>
                </a:prstGeom>
                <a:noFill/>
                <a:ln>
                  <a:noFill/>
                </a:ln>
              </p:spPr>
              <p:txBody>
                <a:bodyPr spcFirstLastPara="1" wrap="square" lIns="88900" tIns="38100" rIns="88900" bIns="38100" anchor="t" anchorCtr="0">
                  <a:noAutofit/>
                </a:bodyPr>
                <a:lstStyle/>
                <a:p>
                  <a:pPr marL="6350" marR="0" indent="6350">
                    <a:lnSpc>
                      <a:spcPct val="107000"/>
                    </a:lnSpc>
                    <a:spcBef>
                      <a:spcPts val="0"/>
                    </a:spcBef>
                    <a:spcAft>
                      <a:spcPts val="790"/>
                    </a:spcAft>
                  </a:pPr>
                  <a:r>
                    <a:rPr lang="en-US" sz="1000">
                      <a:solidFill>
                        <a:srgbClr val="000000"/>
                      </a:solidFill>
                      <a:effectLst/>
                      <a:latin typeface="Arial" panose="020B0604020202020204" pitchFamily="34" charset="0"/>
                      <a:ea typeface="Arial" panose="020B0604020202020204" pitchFamily="34" charset="0"/>
                    </a:rPr>
                    <a:t>Face detection</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8" name="Oval 17">
                  <a:extLst>
                    <a:ext uri="{FF2B5EF4-FFF2-40B4-BE49-F238E27FC236}">
                      <a16:creationId xmlns:a16="http://schemas.microsoft.com/office/drawing/2014/main" id="{326D3182-C668-0625-DAF5-8D44983688BC}"/>
                    </a:ext>
                  </a:extLst>
                </p:cNvPr>
                <p:cNvSpPr/>
                <p:nvPr/>
              </p:nvSpPr>
              <p:spPr>
                <a:xfrm>
                  <a:off x="2187419" y="1791237"/>
                  <a:ext cx="657905" cy="341607"/>
                </a:xfrm>
                <a:prstGeom prst="ellipse">
                  <a:avLst/>
                </a:prstGeom>
                <a:solidFill>
                  <a:srgbClr val="FFFFCC"/>
                </a:solidFill>
                <a:ln w="9525" cap="flat" cmpd="sng">
                  <a:solidFill>
                    <a:srgbClr val="990033"/>
                  </a:solidFill>
                  <a:prstDash val="solid"/>
                  <a:round/>
                  <a:headEnd type="none" w="sm" len="sm"/>
                  <a:tailEnd type="none" w="sm" len="sm"/>
                </a:ln>
              </p:spPr>
              <p:txBody>
                <a:bodyPr spcFirstLastPara="1" wrap="square" lIns="91425" tIns="91425" rIns="91425" bIns="91425" anchor="ctr" anchorCtr="0">
                  <a:noAutofit/>
                </a:bodyPr>
                <a:lstStyle/>
                <a:p>
                  <a:pPr marL="0" marR="0" indent="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19" name="Rectangle 18">
                  <a:extLst>
                    <a:ext uri="{FF2B5EF4-FFF2-40B4-BE49-F238E27FC236}">
                      <a16:creationId xmlns:a16="http://schemas.microsoft.com/office/drawing/2014/main" id="{264E8DA8-3D47-232A-53A7-5AAD6E45EB94}"/>
                    </a:ext>
                  </a:extLst>
                </p:cNvPr>
                <p:cNvSpPr/>
                <p:nvPr/>
              </p:nvSpPr>
              <p:spPr>
                <a:xfrm>
                  <a:off x="2303120" y="2245946"/>
                  <a:ext cx="769707" cy="258505"/>
                </a:xfrm>
                <a:prstGeom prst="rect">
                  <a:avLst/>
                </a:prstGeom>
                <a:noFill/>
                <a:ln>
                  <a:noFill/>
                </a:ln>
              </p:spPr>
              <p:txBody>
                <a:bodyPr spcFirstLastPara="1" wrap="square" lIns="88900" tIns="38100" rIns="88900" bIns="38100" anchor="t" anchorCtr="0">
                  <a:noAutofit/>
                </a:bodyPr>
                <a:lstStyle/>
                <a:p>
                  <a:pPr marL="6350" marR="0" indent="6350">
                    <a:lnSpc>
                      <a:spcPct val="107000"/>
                    </a:lnSpc>
                    <a:spcBef>
                      <a:spcPts val="0"/>
                    </a:spcBef>
                    <a:spcAft>
                      <a:spcPts val="790"/>
                    </a:spcAft>
                  </a:pPr>
                  <a:r>
                    <a:rPr lang="en-US" sz="1000">
                      <a:solidFill>
                        <a:srgbClr val="000000"/>
                      </a:solidFill>
                      <a:effectLst/>
                      <a:latin typeface="Arial" panose="020B0604020202020204" pitchFamily="34" charset="0"/>
                      <a:ea typeface="Arial" panose="020B0604020202020204" pitchFamily="34" charset="0"/>
                    </a:rPr>
                    <a:t>Eye detection</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0" name="Oval 19">
                  <a:extLst>
                    <a:ext uri="{FF2B5EF4-FFF2-40B4-BE49-F238E27FC236}">
                      <a16:creationId xmlns:a16="http://schemas.microsoft.com/office/drawing/2014/main" id="{6DEDADAC-6CB4-1796-42B2-D308B2EA5399}"/>
                    </a:ext>
                  </a:extLst>
                </p:cNvPr>
                <p:cNvSpPr/>
                <p:nvPr/>
              </p:nvSpPr>
              <p:spPr>
                <a:xfrm>
                  <a:off x="2187419" y="2621154"/>
                  <a:ext cx="657905" cy="341707"/>
                </a:xfrm>
                <a:prstGeom prst="ellipse">
                  <a:avLst/>
                </a:prstGeom>
                <a:solidFill>
                  <a:srgbClr val="FFFFCC"/>
                </a:solidFill>
                <a:ln w="9525" cap="flat" cmpd="sng">
                  <a:solidFill>
                    <a:srgbClr val="990033"/>
                  </a:solidFill>
                  <a:prstDash val="solid"/>
                  <a:round/>
                  <a:headEnd type="none" w="sm" len="sm"/>
                  <a:tailEnd type="none" w="sm" len="sm"/>
                </a:ln>
              </p:spPr>
              <p:txBody>
                <a:bodyPr spcFirstLastPara="1" wrap="square" lIns="91425" tIns="91425" rIns="91425" bIns="91425" anchor="ctr" anchorCtr="0">
                  <a:noAutofit/>
                </a:bodyPr>
                <a:lstStyle/>
                <a:p>
                  <a:pPr marL="0" marR="0" indent="0">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21" name="Rectangle 20">
                  <a:extLst>
                    <a:ext uri="{FF2B5EF4-FFF2-40B4-BE49-F238E27FC236}">
                      <a16:creationId xmlns:a16="http://schemas.microsoft.com/office/drawing/2014/main" id="{EB88C154-88A8-326D-689C-9CB2586511B4}"/>
                    </a:ext>
                  </a:extLst>
                </p:cNvPr>
                <p:cNvSpPr/>
                <p:nvPr/>
              </p:nvSpPr>
              <p:spPr>
                <a:xfrm>
                  <a:off x="2169119" y="3075963"/>
                  <a:ext cx="2150119" cy="580412"/>
                </a:xfrm>
                <a:prstGeom prst="rect">
                  <a:avLst/>
                </a:prstGeom>
                <a:noFill/>
                <a:ln>
                  <a:noFill/>
                </a:ln>
              </p:spPr>
              <p:txBody>
                <a:bodyPr spcFirstLastPara="1" wrap="square" lIns="88900" tIns="38100" rIns="88900" bIns="38100" anchor="t" anchorCtr="0">
                  <a:noAutofit/>
                </a:bodyPr>
                <a:lstStyle/>
                <a:p>
                  <a:pPr marL="6350" marR="0" indent="6350">
                    <a:lnSpc>
                      <a:spcPct val="107000"/>
                    </a:lnSpc>
                    <a:spcBef>
                      <a:spcPts val="0"/>
                    </a:spcBef>
                    <a:spcAft>
                      <a:spcPts val="790"/>
                    </a:spcAft>
                  </a:pPr>
                  <a:r>
                    <a:rPr lang="en-US" sz="1200">
                      <a:solidFill>
                        <a:srgbClr val="000000"/>
                      </a:solidFill>
                      <a:effectLst/>
                      <a:latin typeface="Times New Roman" panose="02020603050405020304" pitchFamily="18" charset="0"/>
                      <a:ea typeface="Times New Roman" panose="02020603050405020304" pitchFamily="18" charset="0"/>
                    </a:rPr>
                    <a:t>Eye tracking and mouse movement</a:t>
                  </a:r>
                </a:p>
                <a:p>
                  <a:pPr marL="6350" marR="0" indent="6350">
                    <a:lnSpc>
                      <a:spcPct val="107000"/>
                    </a:lnSpc>
                    <a:spcBef>
                      <a:spcPts val="0"/>
                    </a:spcBef>
                    <a:spcAft>
                      <a:spcPts val="79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cxnSp>
              <p:nvCxnSpPr>
                <p:cNvPr id="22" name="Straight Arrow Connector 21">
                  <a:extLst>
                    <a:ext uri="{FF2B5EF4-FFF2-40B4-BE49-F238E27FC236}">
                      <a16:creationId xmlns:a16="http://schemas.microsoft.com/office/drawing/2014/main" id="{7C82BC71-38E3-5693-7C61-98B2430BE0C9}"/>
                    </a:ext>
                  </a:extLst>
                </p:cNvPr>
                <p:cNvCxnSpPr/>
                <p:nvPr/>
              </p:nvCxnSpPr>
              <p:spPr>
                <a:xfrm rot="10800000" flipH="1">
                  <a:off x="837407" y="564411"/>
                  <a:ext cx="1182410" cy="652713"/>
                </a:xfrm>
                <a:prstGeom prst="straightConnector1">
                  <a:avLst/>
                </a:prstGeom>
                <a:solidFill>
                  <a:srgbClr val="FFFFFF"/>
                </a:solidFill>
                <a:ln w="9525" cap="flat" cmpd="sng">
                  <a:solidFill>
                    <a:srgbClr val="990033"/>
                  </a:solidFill>
                  <a:prstDash val="dashDot"/>
                  <a:round/>
                  <a:headEnd type="none" w="sm" len="sm"/>
                  <a:tailEnd type="none" w="sm" len="sm"/>
                </a:ln>
              </p:spPr>
            </p:cxnSp>
            <p:cxnSp>
              <p:nvCxnSpPr>
                <p:cNvPr id="23" name="Straight Arrow Connector 22">
                  <a:extLst>
                    <a:ext uri="{FF2B5EF4-FFF2-40B4-BE49-F238E27FC236}">
                      <a16:creationId xmlns:a16="http://schemas.microsoft.com/office/drawing/2014/main" id="{794A4D55-D9E3-695F-F0CA-94F0CCC4B86C}"/>
                    </a:ext>
                  </a:extLst>
                </p:cNvPr>
                <p:cNvCxnSpPr/>
                <p:nvPr/>
              </p:nvCxnSpPr>
              <p:spPr>
                <a:xfrm flipH="1">
                  <a:off x="1943617" y="564411"/>
                  <a:ext cx="76200" cy="91401"/>
                </a:xfrm>
                <a:prstGeom prst="straightConnector1">
                  <a:avLst/>
                </a:prstGeom>
                <a:solidFill>
                  <a:srgbClr val="FFFFFF"/>
                </a:solidFill>
                <a:ln w="9525" cap="flat" cmpd="sng">
                  <a:solidFill>
                    <a:srgbClr val="990033"/>
                  </a:solidFill>
                  <a:prstDash val="solid"/>
                  <a:round/>
                  <a:headEnd type="none" w="sm" len="sm"/>
                  <a:tailEnd type="none" w="sm" len="sm"/>
                </a:ln>
              </p:spPr>
            </p:cxnSp>
            <p:cxnSp>
              <p:nvCxnSpPr>
                <p:cNvPr id="24" name="Straight Arrow Connector 23">
                  <a:extLst>
                    <a:ext uri="{FF2B5EF4-FFF2-40B4-BE49-F238E27FC236}">
                      <a16:creationId xmlns:a16="http://schemas.microsoft.com/office/drawing/2014/main" id="{D9DF5607-6347-8A97-ACAC-2618D677C67D}"/>
                    </a:ext>
                  </a:extLst>
                </p:cNvPr>
                <p:cNvCxnSpPr/>
                <p:nvPr/>
              </p:nvCxnSpPr>
              <p:spPr>
                <a:xfrm flipH="1">
                  <a:off x="1901017" y="564411"/>
                  <a:ext cx="118801" cy="12000"/>
                </a:xfrm>
                <a:prstGeom prst="straightConnector1">
                  <a:avLst/>
                </a:prstGeom>
                <a:solidFill>
                  <a:srgbClr val="FFFFFF"/>
                </a:solidFill>
                <a:ln w="9525" cap="flat" cmpd="sng">
                  <a:solidFill>
                    <a:srgbClr val="990033"/>
                  </a:solidFill>
                  <a:prstDash val="solid"/>
                  <a:round/>
                  <a:headEnd type="none" w="sm" len="sm"/>
                  <a:tailEnd type="none" w="sm" len="sm"/>
                </a:ln>
              </p:spPr>
            </p:cxnSp>
            <p:cxnSp>
              <p:nvCxnSpPr>
                <p:cNvPr id="25" name="Straight Arrow Connector 24">
                  <a:extLst>
                    <a:ext uri="{FF2B5EF4-FFF2-40B4-BE49-F238E27FC236}">
                      <a16:creationId xmlns:a16="http://schemas.microsoft.com/office/drawing/2014/main" id="{87F8776C-49BB-078C-FFC2-869F6787CD16}"/>
                    </a:ext>
                  </a:extLst>
                </p:cNvPr>
                <p:cNvCxnSpPr/>
                <p:nvPr/>
              </p:nvCxnSpPr>
              <p:spPr>
                <a:xfrm rot="10800000" flipH="1">
                  <a:off x="837407" y="1159424"/>
                  <a:ext cx="1295411" cy="143502"/>
                </a:xfrm>
                <a:prstGeom prst="straightConnector1">
                  <a:avLst/>
                </a:prstGeom>
                <a:solidFill>
                  <a:srgbClr val="FFFFFF"/>
                </a:solidFill>
                <a:ln w="9525" cap="flat" cmpd="sng">
                  <a:solidFill>
                    <a:srgbClr val="990033"/>
                  </a:solidFill>
                  <a:prstDash val="dashDot"/>
                  <a:round/>
                  <a:headEnd type="none" w="sm" len="sm"/>
                  <a:tailEnd type="none" w="sm" len="sm"/>
                </a:ln>
              </p:spPr>
            </p:cxnSp>
            <p:cxnSp>
              <p:nvCxnSpPr>
                <p:cNvPr id="26" name="Straight Arrow Connector 25">
                  <a:extLst>
                    <a:ext uri="{FF2B5EF4-FFF2-40B4-BE49-F238E27FC236}">
                      <a16:creationId xmlns:a16="http://schemas.microsoft.com/office/drawing/2014/main" id="{31553EC5-2E50-3256-1255-B7502040D37A}"/>
                    </a:ext>
                  </a:extLst>
                </p:cNvPr>
                <p:cNvCxnSpPr/>
                <p:nvPr/>
              </p:nvCxnSpPr>
              <p:spPr>
                <a:xfrm flipH="1">
                  <a:off x="2028718" y="1159424"/>
                  <a:ext cx="104100" cy="57701"/>
                </a:xfrm>
                <a:prstGeom prst="straightConnector1">
                  <a:avLst/>
                </a:prstGeom>
                <a:solidFill>
                  <a:srgbClr val="FFFFFF"/>
                </a:solidFill>
                <a:ln w="9525" cap="flat" cmpd="sng">
                  <a:solidFill>
                    <a:srgbClr val="990033"/>
                  </a:solidFill>
                  <a:prstDash val="solid"/>
                  <a:round/>
                  <a:headEnd type="none" w="sm" len="sm"/>
                  <a:tailEnd type="none" w="sm" len="sm"/>
                </a:ln>
              </p:spPr>
            </p:cxnSp>
            <p:cxnSp>
              <p:nvCxnSpPr>
                <p:cNvPr id="27" name="Straight Arrow Connector 26">
                  <a:extLst>
                    <a:ext uri="{FF2B5EF4-FFF2-40B4-BE49-F238E27FC236}">
                      <a16:creationId xmlns:a16="http://schemas.microsoft.com/office/drawing/2014/main" id="{6AE54C87-51A4-51DF-8D08-9B061E04601B}"/>
                    </a:ext>
                  </a:extLst>
                </p:cNvPr>
                <p:cNvCxnSpPr/>
                <p:nvPr/>
              </p:nvCxnSpPr>
              <p:spPr>
                <a:xfrm rot="10800000">
                  <a:off x="2016618" y="1125723"/>
                  <a:ext cx="116201" cy="33700"/>
                </a:xfrm>
                <a:prstGeom prst="straightConnector1">
                  <a:avLst/>
                </a:prstGeom>
                <a:solidFill>
                  <a:srgbClr val="FFFFFF"/>
                </a:solidFill>
                <a:ln w="9525" cap="flat" cmpd="sng">
                  <a:solidFill>
                    <a:srgbClr val="990033"/>
                  </a:solidFill>
                  <a:prstDash val="solid"/>
                  <a:round/>
                  <a:headEnd type="none" w="sm" len="sm"/>
                  <a:tailEnd type="none" w="sm" len="sm"/>
                </a:ln>
              </p:spPr>
            </p:cxnSp>
            <p:cxnSp>
              <p:nvCxnSpPr>
                <p:cNvPr id="28" name="Straight Arrow Connector 27">
                  <a:extLst>
                    <a:ext uri="{FF2B5EF4-FFF2-40B4-BE49-F238E27FC236}">
                      <a16:creationId xmlns:a16="http://schemas.microsoft.com/office/drawing/2014/main" id="{09FE7257-41A0-1B72-2B01-6F24C119F1E9}"/>
                    </a:ext>
                  </a:extLst>
                </p:cNvPr>
                <p:cNvCxnSpPr/>
                <p:nvPr/>
              </p:nvCxnSpPr>
              <p:spPr>
                <a:xfrm>
                  <a:off x="837407" y="1375928"/>
                  <a:ext cx="1341112" cy="461009"/>
                </a:xfrm>
                <a:prstGeom prst="straightConnector1">
                  <a:avLst/>
                </a:prstGeom>
                <a:solidFill>
                  <a:srgbClr val="FFFFFF"/>
                </a:solidFill>
                <a:ln w="9525" cap="flat" cmpd="sng">
                  <a:solidFill>
                    <a:srgbClr val="990033"/>
                  </a:solidFill>
                  <a:prstDash val="dashDot"/>
                  <a:round/>
                  <a:headEnd type="none" w="sm" len="sm"/>
                  <a:tailEnd type="none" w="sm" len="sm"/>
                </a:ln>
              </p:spPr>
            </p:cxnSp>
            <p:cxnSp>
              <p:nvCxnSpPr>
                <p:cNvPr id="29" name="Straight Arrow Connector 28">
                  <a:extLst>
                    <a:ext uri="{FF2B5EF4-FFF2-40B4-BE49-F238E27FC236}">
                      <a16:creationId xmlns:a16="http://schemas.microsoft.com/office/drawing/2014/main" id="{CEBC2EC9-B75F-3CA9-B899-BA90B17AD418}"/>
                    </a:ext>
                  </a:extLst>
                </p:cNvPr>
                <p:cNvCxnSpPr/>
                <p:nvPr/>
              </p:nvCxnSpPr>
              <p:spPr>
                <a:xfrm rot="10800000">
                  <a:off x="2089619" y="1757536"/>
                  <a:ext cx="88900" cy="79401"/>
                </a:xfrm>
                <a:prstGeom prst="straightConnector1">
                  <a:avLst/>
                </a:prstGeom>
                <a:solidFill>
                  <a:srgbClr val="FFFFFF"/>
                </a:solidFill>
                <a:ln w="9525" cap="flat" cmpd="sng">
                  <a:solidFill>
                    <a:srgbClr val="990033"/>
                  </a:solidFill>
                  <a:prstDash val="solid"/>
                  <a:round/>
                  <a:headEnd type="none" w="sm" len="sm"/>
                  <a:tailEnd type="none" w="sm" len="sm"/>
                </a:ln>
              </p:spPr>
            </p:cxnSp>
            <p:cxnSp>
              <p:nvCxnSpPr>
                <p:cNvPr id="30" name="Straight Arrow Connector 29">
                  <a:extLst>
                    <a:ext uri="{FF2B5EF4-FFF2-40B4-BE49-F238E27FC236}">
                      <a16:creationId xmlns:a16="http://schemas.microsoft.com/office/drawing/2014/main" id="{905104B4-CEF9-0675-F232-07AB119BBF25}"/>
                    </a:ext>
                  </a:extLst>
                </p:cNvPr>
                <p:cNvCxnSpPr/>
                <p:nvPr/>
              </p:nvCxnSpPr>
              <p:spPr>
                <a:xfrm flipH="1">
                  <a:off x="2113919" y="1839938"/>
                  <a:ext cx="24800" cy="1300"/>
                </a:xfrm>
                <a:prstGeom prst="straightConnector1">
                  <a:avLst/>
                </a:prstGeom>
                <a:solidFill>
                  <a:srgbClr val="FFFFFF"/>
                </a:solidFill>
                <a:ln w="9525" cap="flat" cmpd="sng">
                  <a:solidFill>
                    <a:srgbClr val="990033"/>
                  </a:solidFill>
                  <a:prstDash val="solid"/>
                  <a:round/>
                  <a:headEnd type="none" w="sm" len="sm"/>
                  <a:tailEnd type="none" w="sm" len="sm"/>
                </a:ln>
              </p:spPr>
            </p:cxnSp>
          </p:grpSp>
        </p:grpSp>
      </p:grpSp>
    </p:spTree>
    <p:extLst>
      <p:ext uri="{BB962C8B-B14F-4D97-AF65-F5344CB8AC3E}">
        <p14:creationId xmlns:p14="http://schemas.microsoft.com/office/powerpoint/2010/main" val="4187121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971C2-4667-8821-B1DB-282AD6B48ED7}"/>
              </a:ext>
            </a:extLst>
          </p:cNvPr>
          <p:cNvSpPr txBox="1"/>
          <p:nvPr/>
        </p:nvSpPr>
        <p:spPr>
          <a:xfrm>
            <a:off x="1804387" y="603075"/>
            <a:ext cx="6094520" cy="655885"/>
          </a:xfrm>
          <a:prstGeom prst="rect">
            <a:avLst/>
          </a:prstGeom>
          <a:noFill/>
        </p:spPr>
        <p:txBody>
          <a:bodyPr wrap="square">
            <a:spAutoFit/>
          </a:bodyPr>
          <a:lstStyle/>
          <a:p>
            <a:pPr marL="6350" marR="0" indent="0">
              <a:lnSpc>
                <a:spcPct val="107000"/>
              </a:lnSpc>
              <a:spcBef>
                <a:spcPts val="200"/>
              </a:spcBef>
              <a:spcAft>
                <a:spcPts val="0"/>
              </a:spcAft>
            </a:pP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 DIAGRAM </a:t>
            </a:r>
            <a:endParaRPr lang="en-US"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D68EF8-54B9-9792-805B-F19E9B014059}"/>
              </a:ext>
            </a:extLst>
          </p:cNvPr>
          <p:cNvPicPr>
            <a:picLocks noChangeAspect="1"/>
          </p:cNvPicPr>
          <p:nvPr/>
        </p:nvPicPr>
        <p:blipFill rotWithShape="1">
          <a:blip r:embed="rId2"/>
          <a:srcRect l="32111" t="42071" r="34466" b="19741"/>
          <a:stretch/>
        </p:blipFill>
        <p:spPr>
          <a:xfrm>
            <a:off x="2929631" y="1464817"/>
            <a:ext cx="7749121" cy="4980372"/>
          </a:xfrm>
          <a:prstGeom prst="rect">
            <a:avLst/>
          </a:prstGeom>
        </p:spPr>
      </p:pic>
    </p:spTree>
    <p:extLst>
      <p:ext uri="{BB962C8B-B14F-4D97-AF65-F5344CB8AC3E}">
        <p14:creationId xmlns:p14="http://schemas.microsoft.com/office/powerpoint/2010/main" val="2062723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5D8CE-B538-7945-9B28-093014216717}"/>
              </a:ext>
            </a:extLst>
          </p:cNvPr>
          <p:cNvSpPr txBox="1"/>
          <p:nvPr/>
        </p:nvSpPr>
        <p:spPr>
          <a:xfrm>
            <a:off x="1617955" y="623202"/>
            <a:ext cx="6094520" cy="646331"/>
          </a:xfrm>
          <a:prstGeom prst="rect">
            <a:avLst/>
          </a:prstGeom>
          <a:noFill/>
        </p:spPr>
        <p:txBody>
          <a:bodyPr wrap="square">
            <a:spAutoFit/>
          </a:bodyPr>
          <a:lstStyle/>
          <a:p>
            <a:r>
              <a:rPr lang="en-US" sz="3600" b="1" dirty="0">
                <a:solidFill>
                  <a:srgbClr val="000000"/>
                </a:solidFill>
                <a:effectLst/>
                <a:latin typeface="Times New Roman" panose="02020603050405020304" pitchFamily="18" charset="0"/>
                <a:ea typeface="Times New Roman" panose="02020603050405020304" pitchFamily="18" charset="0"/>
              </a:rPr>
              <a:t>ACTIVITY DIAGRAM </a:t>
            </a:r>
            <a:endParaRPr lang="en-US" sz="3600" dirty="0"/>
          </a:p>
        </p:txBody>
      </p:sp>
      <p:pic>
        <p:nvPicPr>
          <p:cNvPr id="9" name="Picture 8">
            <a:extLst>
              <a:ext uri="{FF2B5EF4-FFF2-40B4-BE49-F238E27FC236}">
                <a16:creationId xmlns:a16="http://schemas.microsoft.com/office/drawing/2014/main" id="{443DB716-534A-9A99-0617-4343910CCE2F}"/>
              </a:ext>
            </a:extLst>
          </p:cNvPr>
          <p:cNvPicPr>
            <a:picLocks noChangeAspect="1"/>
          </p:cNvPicPr>
          <p:nvPr/>
        </p:nvPicPr>
        <p:blipFill rotWithShape="1">
          <a:blip r:embed="rId2">
            <a:extLst>
              <a:ext uri="{28A0092B-C50C-407E-A947-70E740481C1C}">
                <a14:useLocalDpi xmlns:a14="http://schemas.microsoft.com/office/drawing/2010/main" val="0"/>
              </a:ext>
            </a:extLst>
          </a:blip>
          <a:srcRect l="28980" t="36764" r="53690" b="13786"/>
          <a:stretch/>
        </p:blipFill>
        <p:spPr>
          <a:xfrm>
            <a:off x="4119239" y="1269533"/>
            <a:ext cx="3293615" cy="5286389"/>
          </a:xfrm>
          <a:prstGeom prst="rect">
            <a:avLst/>
          </a:prstGeom>
        </p:spPr>
      </p:pic>
    </p:spTree>
    <p:extLst>
      <p:ext uri="{BB962C8B-B14F-4D97-AF65-F5344CB8AC3E}">
        <p14:creationId xmlns:p14="http://schemas.microsoft.com/office/powerpoint/2010/main" val="47543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5A89F-EAB1-D510-8745-944CBDD01210}"/>
              </a:ext>
            </a:extLst>
          </p:cNvPr>
          <p:cNvSpPr txBox="1"/>
          <p:nvPr/>
        </p:nvSpPr>
        <p:spPr>
          <a:xfrm>
            <a:off x="1793289" y="426128"/>
            <a:ext cx="6258758"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09F27359-5AFA-F6D7-520D-00F544AE65F7}"/>
              </a:ext>
            </a:extLst>
          </p:cNvPr>
          <p:cNvSpPr txBox="1"/>
          <p:nvPr/>
        </p:nvSpPr>
        <p:spPr>
          <a:xfrm>
            <a:off x="1376039" y="1195569"/>
            <a:ext cx="10395751" cy="5506572"/>
          </a:xfrm>
          <a:prstGeom prst="rect">
            <a:avLst/>
          </a:prstGeom>
          <a:noFill/>
        </p:spPr>
        <p:txBody>
          <a:bodyPr wrap="square" rtlCol="0">
            <a:spAutoFit/>
          </a:bodyPr>
          <a:lstStyle/>
          <a:p>
            <a:pPr marL="0" marR="0" indent="0">
              <a:lnSpc>
                <a:spcPct val="107000"/>
              </a:lnSpc>
              <a:spcBef>
                <a:spcPts val="0"/>
              </a:spcBef>
              <a:spcAft>
                <a:spcPts val="0"/>
              </a:spcAft>
            </a:pPr>
            <a:r>
              <a:rPr lang="en-US" sz="24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scope of our project is to make the work of ‘amputees’ (people who don’t have their arms to be operational) easy. Amputees or quadriplegics can benefit from our project (people affected by paralysis of all four limbs) can use and operate the mouse using their facial features and actions of their eyes.</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pPr>
            <a:r>
              <a:rPr lang="en-US" sz="24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pPr>
            <a:r>
              <a:rPr lang="en-US" sz="24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will design a system that will just require a camera to employ human eyes and facial characteristics as a pointing device for the computer system. The following are the objectives:</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2400" dirty="0">
                <a:solidFill>
                  <a:srgbClr val="0D0D0D"/>
                </a:solidFill>
                <a:effectLst/>
                <a:latin typeface="Times New Roman" panose="02020603050405020304" pitchFamily="18" charset="0"/>
                <a:ea typeface="Noto Sans Symbols"/>
                <a:cs typeface="Times New Roman" panose="02020603050405020304" pitchFamily="18" charset="0"/>
              </a:rPr>
              <a:t>Eyes and face Detection</a:t>
            </a:r>
            <a:endParaRPr lang="en-US" sz="2400" dirty="0">
              <a:solidFill>
                <a:srgbClr val="000000"/>
              </a:solidFill>
              <a:effectLst/>
              <a:latin typeface="Times New Roman" panose="02020603050405020304" pitchFamily="18" charset="0"/>
              <a:ea typeface="Noto Sans Symbols"/>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2400" dirty="0">
                <a:solidFill>
                  <a:srgbClr val="0D0D0D"/>
                </a:solidFill>
                <a:effectLst/>
                <a:latin typeface="Times New Roman" panose="02020603050405020304" pitchFamily="18" charset="0"/>
                <a:ea typeface="Noto Sans Symbols"/>
                <a:cs typeface="Times New Roman" panose="02020603050405020304" pitchFamily="18" charset="0"/>
              </a:rPr>
              <a:t>Eye end points extraction</a:t>
            </a:r>
            <a:endParaRPr lang="en-US" sz="2400" dirty="0">
              <a:solidFill>
                <a:srgbClr val="000000"/>
              </a:solidFill>
              <a:effectLst/>
              <a:latin typeface="Times New Roman" panose="02020603050405020304" pitchFamily="18" charset="0"/>
              <a:ea typeface="Noto Sans Symbols"/>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2400" dirty="0">
                <a:solidFill>
                  <a:srgbClr val="0D0D0D"/>
                </a:solidFill>
                <a:effectLst/>
                <a:latin typeface="Times New Roman" panose="02020603050405020304" pitchFamily="18" charset="0"/>
                <a:ea typeface="Noto Sans Symbols"/>
                <a:cs typeface="Times New Roman" panose="02020603050405020304" pitchFamily="18" charset="0"/>
              </a:rPr>
              <a:t>Develop an algorithm to calculate the point gaze based on eye features extracted</a:t>
            </a:r>
            <a:endParaRPr lang="en-US" sz="2400" dirty="0">
              <a:solidFill>
                <a:srgbClr val="000000"/>
              </a:solidFill>
              <a:effectLst/>
              <a:latin typeface="Times New Roman" panose="02020603050405020304" pitchFamily="18" charset="0"/>
              <a:ea typeface="Noto Sans Symbols"/>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2400" dirty="0">
                <a:solidFill>
                  <a:srgbClr val="0D0D0D"/>
                </a:solidFill>
                <a:effectLst/>
                <a:latin typeface="Times New Roman" panose="02020603050405020304" pitchFamily="18" charset="0"/>
                <a:ea typeface="Noto Sans Symbols"/>
                <a:cs typeface="Times New Roman" panose="02020603050405020304" pitchFamily="18" charset="0"/>
              </a:rPr>
              <a:t>Develop a GUI that shows a result</a:t>
            </a:r>
            <a:endParaRPr lang="en-US" sz="2400" dirty="0">
              <a:solidFill>
                <a:srgbClr val="000000"/>
              </a:solidFill>
              <a:effectLst/>
              <a:latin typeface="Times New Roman" panose="02020603050405020304" pitchFamily="18" charset="0"/>
              <a:ea typeface="Noto Sans Symbols"/>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2400" dirty="0">
                <a:solidFill>
                  <a:srgbClr val="0D0D0D"/>
                </a:solidFill>
                <a:effectLst/>
                <a:latin typeface="Times New Roman" panose="02020603050405020304" pitchFamily="18" charset="0"/>
                <a:ea typeface="Noto Sans Symbols"/>
                <a:cs typeface="Times New Roman" panose="02020603050405020304" pitchFamily="18" charset="0"/>
              </a:rPr>
              <a:t>Develop a Calibration technique</a:t>
            </a:r>
            <a:endParaRPr lang="en-US" sz="2400" dirty="0">
              <a:solidFill>
                <a:srgbClr val="000000"/>
              </a:solidFill>
              <a:effectLst/>
              <a:latin typeface="Times New Roman" panose="02020603050405020304" pitchFamily="18" charset="0"/>
              <a:ea typeface="Noto Sans Symbols"/>
              <a:cs typeface="Times New Roman" panose="02020603050405020304" pitchFamily="18" charset="0"/>
            </a:endParaRPr>
          </a:p>
          <a:p>
            <a:endParaRPr lang="en-US" dirty="0"/>
          </a:p>
        </p:txBody>
      </p:sp>
    </p:spTree>
    <p:extLst>
      <p:ext uri="{BB962C8B-B14F-4D97-AF65-F5344CB8AC3E}">
        <p14:creationId xmlns:p14="http://schemas.microsoft.com/office/powerpoint/2010/main" val="2094157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1">
            <a:extLst>
              <a:ext uri="{FF2B5EF4-FFF2-40B4-BE49-F238E27FC236}">
                <a16:creationId xmlns:a16="http://schemas.microsoft.com/office/drawing/2014/main" id="{BBDC431D-B385-7C7C-797B-F26D13ED09D1}"/>
              </a:ext>
            </a:extLst>
          </p:cNvPr>
          <p:cNvSpPr>
            <a:spLocks noChangeArrowheads="1"/>
          </p:cNvSpPr>
          <p:nvPr/>
        </p:nvSpPr>
        <p:spPr bwMode="auto">
          <a:xfrm flipV="1">
            <a:off x="4093730" y="2929423"/>
            <a:ext cx="140102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3" name="Group 1">
            <a:extLst>
              <a:ext uri="{FF2B5EF4-FFF2-40B4-BE49-F238E27FC236}">
                <a16:creationId xmlns:a16="http://schemas.microsoft.com/office/drawing/2014/main" id="{B2906B4C-A554-C4B9-488A-32AC6B47BABD}"/>
              </a:ext>
            </a:extLst>
          </p:cNvPr>
          <p:cNvGrpSpPr>
            <a:grpSpLocks noChangeAspect="1"/>
          </p:cNvGrpSpPr>
          <p:nvPr/>
        </p:nvGrpSpPr>
        <p:grpSpPr bwMode="auto">
          <a:xfrm>
            <a:off x="-3035435" y="-449801"/>
            <a:ext cx="15561723" cy="9611529"/>
            <a:chOff x="-3564" y="-1612"/>
            <a:chExt cx="11130" cy="8434"/>
          </a:xfrm>
        </p:grpSpPr>
        <p:sp>
          <p:nvSpPr>
            <p:cNvPr id="4" name="AutoShape 60">
              <a:extLst>
                <a:ext uri="{FF2B5EF4-FFF2-40B4-BE49-F238E27FC236}">
                  <a16:creationId xmlns:a16="http://schemas.microsoft.com/office/drawing/2014/main" id="{4C1A2862-6D89-1C5C-379E-E05754C01749}"/>
                </a:ext>
              </a:extLst>
            </p:cNvPr>
            <p:cNvSpPr>
              <a:spLocks noChangeAspect="1" noChangeArrowheads="1" noTextEdit="1"/>
            </p:cNvSpPr>
            <p:nvPr/>
          </p:nvSpPr>
          <p:spPr bwMode="auto">
            <a:xfrm>
              <a:off x="-3564" y="-1612"/>
              <a:ext cx="11130" cy="84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59">
              <a:extLst>
                <a:ext uri="{FF2B5EF4-FFF2-40B4-BE49-F238E27FC236}">
                  <a16:creationId xmlns:a16="http://schemas.microsoft.com/office/drawing/2014/main" id="{E70B36B5-4762-4ECE-8DC0-7F73773A5F6B}"/>
                </a:ext>
              </a:extLst>
            </p:cNvPr>
            <p:cNvSpPr>
              <a:spLocks noChangeArrowheads="1"/>
            </p:cNvSpPr>
            <p:nvPr/>
          </p:nvSpPr>
          <p:spPr bwMode="auto">
            <a:xfrm>
              <a:off x="752" y="110"/>
              <a:ext cx="976" cy="340"/>
            </a:xfrm>
            <a:prstGeom prst="rect">
              <a:avLst/>
            </a:prstGeom>
            <a:solidFill>
              <a:srgbClr val="FFFFCC"/>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Rectangle 58">
              <a:extLst>
                <a:ext uri="{FF2B5EF4-FFF2-40B4-BE49-F238E27FC236}">
                  <a16:creationId xmlns:a16="http://schemas.microsoft.com/office/drawing/2014/main" id="{1CFB47A6-DA0C-09C4-339A-69496896841D}"/>
                </a:ext>
              </a:extLst>
            </p:cNvPr>
            <p:cNvSpPr>
              <a:spLocks noChangeArrowheads="1"/>
            </p:cNvSpPr>
            <p:nvPr/>
          </p:nvSpPr>
          <p:spPr bwMode="auto">
            <a:xfrm>
              <a:off x="881" y="160"/>
              <a:ext cx="84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collection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Line 57">
              <a:extLst>
                <a:ext uri="{FF2B5EF4-FFF2-40B4-BE49-F238E27FC236}">
                  <a16:creationId xmlns:a16="http://schemas.microsoft.com/office/drawing/2014/main" id="{C9585A1B-39C3-FA47-B77F-8F21145B74A5}"/>
                </a:ext>
              </a:extLst>
            </p:cNvPr>
            <p:cNvSpPr>
              <a:spLocks noChangeShapeType="1"/>
            </p:cNvSpPr>
            <p:nvPr/>
          </p:nvSpPr>
          <p:spPr bwMode="auto">
            <a:xfrm>
              <a:off x="1304" y="460"/>
              <a:ext cx="1" cy="3829"/>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56">
              <a:extLst>
                <a:ext uri="{FF2B5EF4-FFF2-40B4-BE49-F238E27FC236}">
                  <a16:creationId xmlns:a16="http://schemas.microsoft.com/office/drawing/2014/main" id="{3EA16AF7-DE98-5720-E155-9BDDC8A57F39}"/>
                </a:ext>
              </a:extLst>
            </p:cNvPr>
            <p:cNvSpPr>
              <a:spLocks noChangeArrowheads="1"/>
            </p:cNvSpPr>
            <p:nvPr/>
          </p:nvSpPr>
          <p:spPr bwMode="auto">
            <a:xfrm>
              <a:off x="1261" y="861"/>
              <a:ext cx="81" cy="277"/>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55">
              <a:extLst>
                <a:ext uri="{FF2B5EF4-FFF2-40B4-BE49-F238E27FC236}">
                  <a16:creationId xmlns:a16="http://schemas.microsoft.com/office/drawing/2014/main" id="{0E58546C-ACED-4942-5589-E37226068AC0}"/>
                </a:ext>
              </a:extLst>
            </p:cNvPr>
            <p:cNvSpPr>
              <a:spLocks noChangeArrowheads="1"/>
            </p:cNvSpPr>
            <p:nvPr/>
          </p:nvSpPr>
          <p:spPr bwMode="auto">
            <a:xfrm>
              <a:off x="1261" y="1278"/>
              <a:ext cx="81" cy="277"/>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54">
              <a:extLst>
                <a:ext uri="{FF2B5EF4-FFF2-40B4-BE49-F238E27FC236}">
                  <a16:creationId xmlns:a16="http://schemas.microsoft.com/office/drawing/2014/main" id="{BF031774-05D3-7AEB-0D80-31B76161B824}"/>
                </a:ext>
              </a:extLst>
            </p:cNvPr>
            <p:cNvSpPr>
              <a:spLocks noChangeArrowheads="1"/>
            </p:cNvSpPr>
            <p:nvPr/>
          </p:nvSpPr>
          <p:spPr bwMode="auto">
            <a:xfrm>
              <a:off x="2718" y="239"/>
              <a:ext cx="859" cy="249"/>
            </a:xfrm>
            <a:prstGeom prst="rect">
              <a:avLst/>
            </a:prstGeom>
            <a:solidFill>
              <a:srgbClr val="FFFFCC"/>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53">
              <a:extLst>
                <a:ext uri="{FF2B5EF4-FFF2-40B4-BE49-F238E27FC236}">
                  <a16:creationId xmlns:a16="http://schemas.microsoft.com/office/drawing/2014/main" id="{6F9EA778-DE6E-AB78-B5A4-3A640D31F317}"/>
                </a:ext>
              </a:extLst>
            </p:cNvPr>
            <p:cNvSpPr>
              <a:spLocks noChangeArrowheads="1"/>
            </p:cNvSpPr>
            <p:nvPr/>
          </p:nvSpPr>
          <p:spPr bwMode="auto">
            <a:xfrm>
              <a:off x="2949" y="261"/>
              <a:ext cx="52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Training</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12" name="Line 52">
              <a:extLst>
                <a:ext uri="{FF2B5EF4-FFF2-40B4-BE49-F238E27FC236}">
                  <a16:creationId xmlns:a16="http://schemas.microsoft.com/office/drawing/2014/main" id="{EF890F6C-1148-EE02-D212-3DAF139EB76B}"/>
                </a:ext>
              </a:extLst>
            </p:cNvPr>
            <p:cNvSpPr>
              <a:spLocks noChangeShapeType="1"/>
            </p:cNvSpPr>
            <p:nvPr/>
          </p:nvSpPr>
          <p:spPr bwMode="auto">
            <a:xfrm>
              <a:off x="3150" y="498"/>
              <a:ext cx="1" cy="379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51">
              <a:extLst>
                <a:ext uri="{FF2B5EF4-FFF2-40B4-BE49-F238E27FC236}">
                  <a16:creationId xmlns:a16="http://schemas.microsoft.com/office/drawing/2014/main" id="{790B50DD-6888-8990-ADF1-C86E7BA0BD1A}"/>
                </a:ext>
              </a:extLst>
            </p:cNvPr>
            <p:cNvSpPr>
              <a:spLocks noChangeArrowheads="1"/>
            </p:cNvSpPr>
            <p:nvPr/>
          </p:nvSpPr>
          <p:spPr bwMode="auto">
            <a:xfrm>
              <a:off x="3107" y="481"/>
              <a:ext cx="81" cy="135"/>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50">
              <a:extLst>
                <a:ext uri="{FF2B5EF4-FFF2-40B4-BE49-F238E27FC236}">
                  <a16:creationId xmlns:a16="http://schemas.microsoft.com/office/drawing/2014/main" id="{0A0FEB7E-268E-216B-D96E-DA137B5AE245}"/>
                </a:ext>
              </a:extLst>
            </p:cNvPr>
            <p:cNvSpPr>
              <a:spLocks noChangeArrowheads="1"/>
            </p:cNvSpPr>
            <p:nvPr/>
          </p:nvSpPr>
          <p:spPr bwMode="auto">
            <a:xfrm>
              <a:off x="3107" y="1278"/>
              <a:ext cx="81" cy="135"/>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49">
              <a:extLst>
                <a:ext uri="{FF2B5EF4-FFF2-40B4-BE49-F238E27FC236}">
                  <a16:creationId xmlns:a16="http://schemas.microsoft.com/office/drawing/2014/main" id="{C1D3234E-399C-82A0-E473-ECA3D7D9D677}"/>
                </a:ext>
              </a:extLst>
            </p:cNvPr>
            <p:cNvSpPr>
              <a:spLocks noChangeArrowheads="1"/>
            </p:cNvSpPr>
            <p:nvPr/>
          </p:nvSpPr>
          <p:spPr bwMode="auto">
            <a:xfrm>
              <a:off x="3107" y="1657"/>
              <a:ext cx="81" cy="278"/>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48">
              <a:extLst>
                <a:ext uri="{FF2B5EF4-FFF2-40B4-BE49-F238E27FC236}">
                  <a16:creationId xmlns:a16="http://schemas.microsoft.com/office/drawing/2014/main" id="{46D5AF0C-0A10-EE63-788D-60623B8948C3}"/>
                </a:ext>
              </a:extLst>
            </p:cNvPr>
            <p:cNvSpPr>
              <a:spLocks noChangeArrowheads="1"/>
            </p:cNvSpPr>
            <p:nvPr/>
          </p:nvSpPr>
          <p:spPr bwMode="auto">
            <a:xfrm>
              <a:off x="3107" y="2188"/>
              <a:ext cx="81" cy="278"/>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47">
              <a:extLst>
                <a:ext uri="{FF2B5EF4-FFF2-40B4-BE49-F238E27FC236}">
                  <a16:creationId xmlns:a16="http://schemas.microsoft.com/office/drawing/2014/main" id="{7E9F8B8A-41C7-968A-574B-F0A5BD605BC9}"/>
                </a:ext>
              </a:extLst>
            </p:cNvPr>
            <p:cNvSpPr>
              <a:spLocks noChangeArrowheads="1"/>
            </p:cNvSpPr>
            <p:nvPr/>
          </p:nvSpPr>
          <p:spPr bwMode="auto">
            <a:xfrm>
              <a:off x="3107" y="2605"/>
              <a:ext cx="81" cy="278"/>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46">
              <a:extLst>
                <a:ext uri="{FF2B5EF4-FFF2-40B4-BE49-F238E27FC236}">
                  <a16:creationId xmlns:a16="http://schemas.microsoft.com/office/drawing/2014/main" id="{D460114A-C44D-474C-B04D-67611195FC8B}"/>
                </a:ext>
              </a:extLst>
            </p:cNvPr>
            <p:cNvSpPr>
              <a:spLocks noChangeArrowheads="1"/>
            </p:cNvSpPr>
            <p:nvPr/>
          </p:nvSpPr>
          <p:spPr bwMode="auto">
            <a:xfrm>
              <a:off x="4322" y="5"/>
              <a:ext cx="860" cy="445"/>
            </a:xfrm>
            <a:prstGeom prst="rect">
              <a:avLst/>
            </a:prstGeom>
            <a:solidFill>
              <a:srgbClr val="FFFFCC"/>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45">
              <a:extLst>
                <a:ext uri="{FF2B5EF4-FFF2-40B4-BE49-F238E27FC236}">
                  <a16:creationId xmlns:a16="http://schemas.microsoft.com/office/drawing/2014/main" id="{D15B6E91-50EA-6E78-D402-914CDD516405}"/>
                </a:ext>
              </a:extLst>
            </p:cNvPr>
            <p:cNvSpPr>
              <a:spLocks noChangeArrowheads="1"/>
            </p:cNvSpPr>
            <p:nvPr/>
          </p:nvSpPr>
          <p:spPr bwMode="auto">
            <a:xfrm>
              <a:off x="4475" y="75"/>
              <a:ext cx="58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Testing</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
          <p:nvSpPr>
            <p:cNvPr id="20" name="Line 44">
              <a:extLst>
                <a:ext uri="{FF2B5EF4-FFF2-40B4-BE49-F238E27FC236}">
                  <a16:creationId xmlns:a16="http://schemas.microsoft.com/office/drawing/2014/main" id="{0A7C76B8-E7F2-B238-FBD0-EECCBEE5B300}"/>
                </a:ext>
              </a:extLst>
            </p:cNvPr>
            <p:cNvSpPr>
              <a:spLocks noChangeShapeType="1"/>
            </p:cNvSpPr>
            <p:nvPr/>
          </p:nvSpPr>
          <p:spPr bwMode="auto">
            <a:xfrm>
              <a:off x="4720" y="498"/>
              <a:ext cx="1" cy="379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43">
              <a:extLst>
                <a:ext uri="{FF2B5EF4-FFF2-40B4-BE49-F238E27FC236}">
                  <a16:creationId xmlns:a16="http://schemas.microsoft.com/office/drawing/2014/main" id="{B8710F64-668D-B27C-F29F-66F63E553028}"/>
                </a:ext>
              </a:extLst>
            </p:cNvPr>
            <p:cNvSpPr>
              <a:spLocks noChangeArrowheads="1"/>
            </p:cNvSpPr>
            <p:nvPr/>
          </p:nvSpPr>
          <p:spPr bwMode="auto">
            <a:xfrm>
              <a:off x="4677" y="481"/>
              <a:ext cx="80" cy="135"/>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42">
              <a:extLst>
                <a:ext uri="{FF2B5EF4-FFF2-40B4-BE49-F238E27FC236}">
                  <a16:creationId xmlns:a16="http://schemas.microsoft.com/office/drawing/2014/main" id="{5FBDAD5F-96C0-8119-831E-6287E1E04987}"/>
                </a:ext>
              </a:extLst>
            </p:cNvPr>
            <p:cNvSpPr>
              <a:spLocks noChangeArrowheads="1"/>
            </p:cNvSpPr>
            <p:nvPr/>
          </p:nvSpPr>
          <p:spPr bwMode="auto">
            <a:xfrm>
              <a:off x="4677" y="2605"/>
              <a:ext cx="80" cy="136"/>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41">
              <a:extLst>
                <a:ext uri="{FF2B5EF4-FFF2-40B4-BE49-F238E27FC236}">
                  <a16:creationId xmlns:a16="http://schemas.microsoft.com/office/drawing/2014/main" id="{C0E02C68-8A11-1DBA-F190-4FC4B3191BEA}"/>
                </a:ext>
              </a:extLst>
            </p:cNvPr>
            <p:cNvSpPr>
              <a:spLocks noChangeArrowheads="1"/>
            </p:cNvSpPr>
            <p:nvPr/>
          </p:nvSpPr>
          <p:spPr bwMode="auto">
            <a:xfrm>
              <a:off x="4677" y="2985"/>
              <a:ext cx="80" cy="277"/>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40">
              <a:extLst>
                <a:ext uri="{FF2B5EF4-FFF2-40B4-BE49-F238E27FC236}">
                  <a16:creationId xmlns:a16="http://schemas.microsoft.com/office/drawing/2014/main" id="{194B1667-8254-3889-5608-D343C0C0EB30}"/>
                </a:ext>
              </a:extLst>
            </p:cNvPr>
            <p:cNvSpPr>
              <a:spLocks noChangeArrowheads="1"/>
            </p:cNvSpPr>
            <p:nvPr/>
          </p:nvSpPr>
          <p:spPr bwMode="auto">
            <a:xfrm>
              <a:off x="4677" y="3554"/>
              <a:ext cx="80" cy="277"/>
            </a:xfrm>
            <a:prstGeom prst="rect">
              <a:avLst/>
            </a:prstGeom>
            <a:solidFill>
              <a:srgbClr val="FFFFFF"/>
            </a:solidFill>
            <a:ln w="2">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39">
              <a:extLst>
                <a:ext uri="{FF2B5EF4-FFF2-40B4-BE49-F238E27FC236}">
                  <a16:creationId xmlns:a16="http://schemas.microsoft.com/office/drawing/2014/main" id="{2308D068-8781-B6AA-3821-5FCBEEB8B970}"/>
                </a:ext>
              </a:extLst>
            </p:cNvPr>
            <p:cNvSpPr>
              <a:spLocks noChangeShapeType="1"/>
            </p:cNvSpPr>
            <p:nvPr/>
          </p:nvSpPr>
          <p:spPr bwMode="auto">
            <a:xfrm>
              <a:off x="1350" y="861"/>
              <a:ext cx="433"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38">
              <a:extLst>
                <a:ext uri="{FF2B5EF4-FFF2-40B4-BE49-F238E27FC236}">
                  <a16:creationId xmlns:a16="http://schemas.microsoft.com/office/drawing/2014/main" id="{F2717A9A-349D-DC93-D58B-677D9477A1DD}"/>
                </a:ext>
              </a:extLst>
            </p:cNvPr>
            <p:cNvSpPr>
              <a:spLocks noChangeShapeType="1"/>
            </p:cNvSpPr>
            <p:nvPr/>
          </p:nvSpPr>
          <p:spPr bwMode="auto">
            <a:xfrm>
              <a:off x="1783" y="861"/>
              <a:ext cx="1" cy="7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37">
              <a:extLst>
                <a:ext uri="{FF2B5EF4-FFF2-40B4-BE49-F238E27FC236}">
                  <a16:creationId xmlns:a16="http://schemas.microsoft.com/office/drawing/2014/main" id="{37FD93EE-63FA-BABD-990F-9A7A356B890D}"/>
                </a:ext>
              </a:extLst>
            </p:cNvPr>
            <p:cNvSpPr>
              <a:spLocks noChangeShapeType="1"/>
            </p:cNvSpPr>
            <p:nvPr/>
          </p:nvSpPr>
          <p:spPr bwMode="auto">
            <a:xfrm flipH="1">
              <a:off x="1353" y="932"/>
              <a:ext cx="430"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36">
              <a:extLst>
                <a:ext uri="{FF2B5EF4-FFF2-40B4-BE49-F238E27FC236}">
                  <a16:creationId xmlns:a16="http://schemas.microsoft.com/office/drawing/2014/main" id="{E5321DAA-EA48-57CE-8AED-559C25F041E4}"/>
                </a:ext>
              </a:extLst>
            </p:cNvPr>
            <p:cNvSpPr>
              <a:spLocks noChangeShapeType="1"/>
            </p:cNvSpPr>
            <p:nvPr/>
          </p:nvSpPr>
          <p:spPr bwMode="auto">
            <a:xfrm>
              <a:off x="1353" y="932"/>
              <a:ext cx="104" cy="35"/>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35">
              <a:extLst>
                <a:ext uri="{FF2B5EF4-FFF2-40B4-BE49-F238E27FC236}">
                  <a16:creationId xmlns:a16="http://schemas.microsoft.com/office/drawing/2014/main" id="{CCF0B4A3-FF1A-2407-0DE4-363FD510CA1E}"/>
                </a:ext>
              </a:extLst>
            </p:cNvPr>
            <p:cNvSpPr>
              <a:spLocks noChangeShapeType="1"/>
            </p:cNvSpPr>
            <p:nvPr/>
          </p:nvSpPr>
          <p:spPr bwMode="auto">
            <a:xfrm flipV="1">
              <a:off x="1353" y="896"/>
              <a:ext cx="104" cy="36"/>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34">
              <a:extLst>
                <a:ext uri="{FF2B5EF4-FFF2-40B4-BE49-F238E27FC236}">
                  <a16:creationId xmlns:a16="http://schemas.microsoft.com/office/drawing/2014/main" id="{7B3D36AA-F56D-37DB-EA81-FE2141578C3E}"/>
                </a:ext>
              </a:extLst>
            </p:cNvPr>
            <p:cNvSpPr>
              <a:spLocks noChangeArrowheads="1"/>
            </p:cNvSpPr>
            <p:nvPr/>
          </p:nvSpPr>
          <p:spPr bwMode="auto">
            <a:xfrm>
              <a:off x="349" y="704"/>
              <a:ext cx="173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Real </a:t>
              </a:r>
              <a:r>
                <a:rPr kumimoji="0" lang="en-US" altLang="en-US" sz="110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time</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Video from the Web camera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1" name="Line 33">
              <a:extLst>
                <a:ext uri="{FF2B5EF4-FFF2-40B4-BE49-F238E27FC236}">
                  <a16:creationId xmlns:a16="http://schemas.microsoft.com/office/drawing/2014/main" id="{E7CDD147-D1F4-5031-4812-24E1E38801B7}"/>
                </a:ext>
              </a:extLst>
            </p:cNvPr>
            <p:cNvSpPr>
              <a:spLocks noChangeShapeType="1"/>
            </p:cNvSpPr>
            <p:nvPr/>
          </p:nvSpPr>
          <p:spPr bwMode="auto">
            <a:xfrm>
              <a:off x="1347" y="1278"/>
              <a:ext cx="1757"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2">
              <a:extLst>
                <a:ext uri="{FF2B5EF4-FFF2-40B4-BE49-F238E27FC236}">
                  <a16:creationId xmlns:a16="http://schemas.microsoft.com/office/drawing/2014/main" id="{C7B9EC7C-7DA3-B564-757A-17B01BB74A79}"/>
                </a:ext>
              </a:extLst>
            </p:cNvPr>
            <p:cNvSpPr>
              <a:spLocks noChangeShapeType="1"/>
            </p:cNvSpPr>
            <p:nvPr/>
          </p:nvSpPr>
          <p:spPr bwMode="auto">
            <a:xfrm flipH="1">
              <a:off x="3000" y="1278"/>
              <a:ext cx="104" cy="35"/>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1">
              <a:extLst>
                <a:ext uri="{FF2B5EF4-FFF2-40B4-BE49-F238E27FC236}">
                  <a16:creationId xmlns:a16="http://schemas.microsoft.com/office/drawing/2014/main" id="{2E6A8B78-7663-1366-78FB-F160214B260E}"/>
                </a:ext>
              </a:extLst>
            </p:cNvPr>
            <p:cNvSpPr>
              <a:spLocks noChangeShapeType="1"/>
            </p:cNvSpPr>
            <p:nvPr/>
          </p:nvSpPr>
          <p:spPr bwMode="auto">
            <a:xfrm flipH="1" flipV="1">
              <a:off x="3000" y="1242"/>
              <a:ext cx="104" cy="36"/>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0">
              <a:extLst>
                <a:ext uri="{FF2B5EF4-FFF2-40B4-BE49-F238E27FC236}">
                  <a16:creationId xmlns:a16="http://schemas.microsoft.com/office/drawing/2014/main" id="{5758263F-5DCA-93D1-C798-F2B756D5F119}"/>
                </a:ext>
              </a:extLst>
            </p:cNvPr>
            <p:cNvSpPr>
              <a:spLocks noChangeArrowheads="1"/>
            </p:cNvSpPr>
            <p:nvPr/>
          </p:nvSpPr>
          <p:spPr bwMode="auto">
            <a:xfrm>
              <a:off x="1402" y="1121"/>
              <a:ext cx="154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Send the data to the detection stage</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35" name="Line 29">
              <a:extLst>
                <a:ext uri="{FF2B5EF4-FFF2-40B4-BE49-F238E27FC236}">
                  <a16:creationId xmlns:a16="http://schemas.microsoft.com/office/drawing/2014/main" id="{7D0D6B00-1F7E-F25C-A794-F4C4FAEF0366}"/>
                </a:ext>
              </a:extLst>
            </p:cNvPr>
            <p:cNvSpPr>
              <a:spLocks noChangeShapeType="1"/>
            </p:cNvSpPr>
            <p:nvPr/>
          </p:nvSpPr>
          <p:spPr bwMode="auto">
            <a:xfrm>
              <a:off x="3197" y="1657"/>
              <a:ext cx="432"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28">
              <a:extLst>
                <a:ext uri="{FF2B5EF4-FFF2-40B4-BE49-F238E27FC236}">
                  <a16:creationId xmlns:a16="http://schemas.microsoft.com/office/drawing/2014/main" id="{C5295BF0-E33C-AA95-D46A-8E3D207C5D5D}"/>
                </a:ext>
              </a:extLst>
            </p:cNvPr>
            <p:cNvSpPr>
              <a:spLocks noChangeShapeType="1"/>
            </p:cNvSpPr>
            <p:nvPr/>
          </p:nvSpPr>
          <p:spPr bwMode="auto">
            <a:xfrm>
              <a:off x="3629" y="1657"/>
              <a:ext cx="1" cy="7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7">
              <a:extLst>
                <a:ext uri="{FF2B5EF4-FFF2-40B4-BE49-F238E27FC236}">
                  <a16:creationId xmlns:a16="http://schemas.microsoft.com/office/drawing/2014/main" id="{985396F2-29E4-923A-8F2E-605217098150}"/>
                </a:ext>
              </a:extLst>
            </p:cNvPr>
            <p:cNvSpPr>
              <a:spLocks noChangeShapeType="1"/>
            </p:cNvSpPr>
            <p:nvPr/>
          </p:nvSpPr>
          <p:spPr bwMode="auto">
            <a:xfrm flipH="1">
              <a:off x="3200" y="1728"/>
              <a:ext cx="429"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26">
              <a:extLst>
                <a:ext uri="{FF2B5EF4-FFF2-40B4-BE49-F238E27FC236}">
                  <a16:creationId xmlns:a16="http://schemas.microsoft.com/office/drawing/2014/main" id="{382D7D0E-186E-4B0C-EBBB-2428524EDE8E}"/>
                </a:ext>
              </a:extLst>
            </p:cNvPr>
            <p:cNvSpPr>
              <a:spLocks noChangeShapeType="1"/>
            </p:cNvSpPr>
            <p:nvPr/>
          </p:nvSpPr>
          <p:spPr bwMode="auto">
            <a:xfrm>
              <a:off x="3200" y="1728"/>
              <a:ext cx="103" cy="36"/>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5">
              <a:extLst>
                <a:ext uri="{FF2B5EF4-FFF2-40B4-BE49-F238E27FC236}">
                  <a16:creationId xmlns:a16="http://schemas.microsoft.com/office/drawing/2014/main" id="{DE385A33-ACF9-E850-4F67-733805D39002}"/>
                </a:ext>
              </a:extLst>
            </p:cNvPr>
            <p:cNvSpPr>
              <a:spLocks noChangeShapeType="1"/>
            </p:cNvSpPr>
            <p:nvPr/>
          </p:nvSpPr>
          <p:spPr bwMode="auto">
            <a:xfrm flipV="1">
              <a:off x="3200" y="1693"/>
              <a:ext cx="103" cy="35"/>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24">
              <a:extLst>
                <a:ext uri="{FF2B5EF4-FFF2-40B4-BE49-F238E27FC236}">
                  <a16:creationId xmlns:a16="http://schemas.microsoft.com/office/drawing/2014/main" id="{F5F9E30C-264B-C237-0DD6-7278AB27E306}"/>
                </a:ext>
              </a:extLst>
            </p:cNvPr>
            <p:cNvSpPr>
              <a:spLocks noChangeArrowheads="1"/>
            </p:cNvSpPr>
            <p:nvPr/>
          </p:nvSpPr>
          <p:spPr bwMode="auto">
            <a:xfrm>
              <a:off x="2836" y="1501"/>
              <a:ext cx="170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Perform Preprocessing</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1" name="Line 23">
              <a:extLst>
                <a:ext uri="{FF2B5EF4-FFF2-40B4-BE49-F238E27FC236}">
                  <a16:creationId xmlns:a16="http://schemas.microsoft.com/office/drawing/2014/main" id="{52B9A6E8-DF02-08C9-F5FD-ECB0002FE184}"/>
                </a:ext>
              </a:extLst>
            </p:cNvPr>
            <p:cNvSpPr>
              <a:spLocks noChangeShapeType="1"/>
            </p:cNvSpPr>
            <p:nvPr/>
          </p:nvSpPr>
          <p:spPr bwMode="auto">
            <a:xfrm>
              <a:off x="3197" y="2188"/>
              <a:ext cx="432"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22">
              <a:extLst>
                <a:ext uri="{FF2B5EF4-FFF2-40B4-BE49-F238E27FC236}">
                  <a16:creationId xmlns:a16="http://schemas.microsoft.com/office/drawing/2014/main" id="{8F22C8F5-94BA-EC1B-D4D7-E974612CDE93}"/>
                </a:ext>
              </a:extLst>
            </p:cNvPr>
            <p:cNvSpPr>
              <a:spLocks noChangeShapeType="1"/>
            </p:cNvSpPr>
            <p:nvPr/>
          </p:nvSpPr>
          <p:spPr bwMode="auto">
            <a:xfrm>
              <a:off x="3629" y="2188"/>
              <a:ext cx="1" cy="7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21">
              <a:extLst>
                <a:ext uri="{FF2B5EF4-FFF2-40B4-BE49-F238E27FC236}">
                  <a16:creationId xmlns:a16="http://schemas.microsoft.com/office/drawing/2014/main" id="{F9D1BBAB-236E-856C-B959-2F0CA145B634}"/>
                </a:ext>
              </a:extLst>
            </p:cNvPr>
            <p:cNvSpPr>
              <a:spLocks noChangeShapeType="1"/>
            </p:cNvSpPr>
            <p:nvPr/>
          </p:nvSpPr>
          <p:spPr bwMode="auto">
            <a:xfrm flipH="1">
              <a:off x="3200" y="2259"/>
              <a:ext cx="429"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0">
              <a:extLst>
                <a:ext uri="{FF2B5EF4-FFF2-40B4-BE49-F238E27FC236}">
                  <a16:creationId xmlns:a16="http://schemas.microsoft.com/office/drawing/2014/main" id="{6F4F5296-3411-7793-A051-E0167F796A71}"/>
                </a:ext>
              </a:extLst>
            </p:cNvPr>
            <p:cNvSpPr>
              <a:spLocks noChangeShapeType="1"/>
            </p:cNvSpPr>
            <p:nvPr/>
          </p:nvSpPr>
          <p:spPr bwMode="auto">
            <a:xfrm>
              <a:off x="3200" y="2259"/>
              <a:ext cx="103" cy="36"/>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9">
              <a:extLst>
                <a:ext uri="{FF2B5EF4-FFF2-40B4-BE49-F238E27FC236}">
                  <a16:creationId xmlns:a16="http://schemas.microsoft.com/office/drawing/2014/main" id="{FACCDEC9-57E4-AEA5-A341-F8647DE8ABA9}"/>
                </a:ext>
              </a:extLst>
            </p:cNvPr>
            <p:cNvSpPr>
              <a:spLocks noChangeShapeType="1"/>
            </p:cNvSpPr>
            <p:nvPr/>
          </p:nvSpPr>
          <p:spPr bwMode="auto">
            <a:xfrm flipV="1">
              <a:off x="3200" y="2224"/>
              <a:ext cx="103" cy="35"/>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
              <a:extLst>
                <a:ext uri="{FF2B5EF4-FFF2-40B4-BE49-F238E27FC236}">
                  <a16:creationId xmlns:a16="http://schemas.microsoft.com/office/drawing/2014/main" id="{D3E8CBC0-B7EC-BB83-71E1-95901D5AE750}"/>
                </a:ext>
              </a:extLst>
            </p:cNvPr>
            <p:cNvSpPr>
              <a:spLocks noChangeArrowheads="1"/>
            </p:cNvSpPr>
            <p:nvPr/>
          </p:nvSpPr>
          <p:spPr bwMode="auto">
            <a:xfrm>
              <a:off x="3303" y="1963"/>
              <a:ext cx="555"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Face Detection</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7" name="Line 17">
              <a:extLst>
                <a:ext uri="{FF2B5EF4-FFF2-40B4-BE49-F238E27FC236}">
                  <a16:creationId xmlns:a16="http://schemas.microsoft.com/office/drawing/2014/main" id="{43F71040-79AD-4DEA-B74D-0B3E79F3BD99}"/>
                </a:ext>
              </a:extLst>
            </p:cNvPr>
            <p:cNvSpPr>
              <a:spLocks noChangeShapeType="1"/>
            </p:cNvSpPr>
            <p:nvPr/>
          </p:nvSpPr>
          <p:spPr bwMode="auto">
            <a:xfrm>
              <a:off x="3194" y="2605"/>
              <a:ext cx="1480"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6">
              <a:extLst>
                <a:ext uri="{FF2B5EF4-FFF2-40B4-BE49-F238E27FC236}">
                  <a16:creationId xmlns:a16="http://schemas.microsoft.com/office/drawing/2014/main" id="{0147E7AC-754D-8E57-FE8D-5C5D6EFDE25B}"/>
                </a:ext>
              </a:extLst>
            </p:cNvPr>
            <p:cNvSpPr>
              <a:spLocks noChangeShapeType="1"/>
            </p:cNvSpPr>
            <p:nvPr/>
          </p:nvSpPr>
          <p:spPr bwMode="auto">
            <a:xfrm flipH="1">
              <a:off x="4570" y="2605"/>
              <a:ext cx="104" cy="36"/>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15">
              <a:extLst>
                <a:ext uri="{FF2B5EF4-FFF2-40B4-BE49-F238E27FC236}">
                  <a16:creationId xmlns:a16="http://schemas.microsoft.com/office/drawing/2014/main" id="{ED37E0CF-C87E-7ED7-80AF-5818FB554605}"/>
                </a:ext>
              </a:extLst>
            </p:cNvPr>
            <p:cNvSpPr>
              <a:spLocks noChangeShapeType="1"/>
            </p:cNvSpPr>
            <p:nvPr/>
          </p:nvSpPr>
          <p:spPr bwMode="auto">
            <a:xfrm flipH="1" flipV="1">
              <a:off x="4570" y="2570"/>
              <a:ext cx="104" cy="35"/>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14">
              <a:extLst>
                <a:ext uri="{FF2B5EF4-FFF2-40B4-BE49-F238E27FC236}">
                  <a16:creationId xmlns:a16="http://schemas.microsoft.com/office/drawing/2014/main" id="{95237296-1F6C-5777-FBE5-8031332EB562}"/>
                </a:ext>
              </a:extLst>
            </p:cNvPr>
            <p:cNvSpPr>
              <a:spLocks noChangeArrowheads="1"/>
            </p:cNvSpPr>
            <p:nvPr/>
          </p:nvSpPr>
          <p:spPr bwMode="auto">
            <a:xfrm>
              <a:off x="3200" y="2409"/>
              <a:ext cx="56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Eye Detection</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1" name="Line 13">
              <a:extLst>
                <a:ext uri="{FF2B5EF4-FFF2-40B4-BE49-F238E27FC236}">
                  <a16:creationId xmlns:a16="http://schemas.microsoft.com/office/drawing/2014/main" id="{FDAE5BF7-74D2-3AA4-B69B-62BFAF9876E4}"/>
                </a:ext>
              </a:extLst>
            </p:cNvPr>
            <p:cNvSpPr>
              <a:spLocks noChangeShapeType="1"/>
            </p:cNvSpPr>
            <p:nvPr/>
          </p:nvSpPr>
          <p:spPr bwMode="auto">
            <a:xfrm>
              <a:off x="4766" y="2985"/>
              <a:ext cx="433"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2">
              <a:extLst>
                <a:ext uri="{FF2B5EF4-FFF2-40B4-BE49-F238E27FC236}">
                  <a16:creationId xmlns:a16="http://schemas.microsoft.com/office/drawing/2014/main" id="{8846EF2A-7263-B6E3-D372-970B7218E953}"/>
                </a:ext>
              </a:extLst>
            </p:cNvPr>
            <p:cNvSpPr>
              <a:spLocks noChangeShapeType="1"/>
            </p:cNvSpPr>
            <p:nvPr/>
          </p:nvSpPr>
          <p:spPr bwMode="auto">
            <a:xfrm>
              <a:off x="5199" y="2985"/>
              <a:ext cx="1" cy="7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1">
              <a:extLst>
                <a:ext uri="{FF2B5EF4-FFF2-40B4-BE49-F238E27FC236}">
                  <a16:creationId xmlns:a16="http://schemas.microsoft.com/office/drawing/2014/main" id="{362A059C-8B6A-C89F-119B-8A633C0C6BE7}"/>
                </a:ext>
              </a:extLst>
            </p:cNvPr>
            <p:cNvSpPr>
              <a:spLocks noChangeShapeType="1"/>
            </p:cNvSpPr>
            <p:nvPr/>
          </p:nvSpPr>
          <p:spPr bwMode="auto">
            <a:xfrm flipH="1">
              <a:off x="4769" y="3056"/>
              <a:ext cx="430"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0">
              <a:extLst>
                <a:ext uri="{FF2B5EF4-FFF2-40B4-BE49-F238E27FC236}">
                  <a16:creationId xmlns:a16="http://schemas.microsoft.com/office/drawing/2014/main" id="{C57E511C-B27A-46F1-34F6-43BD9B3186F3}"/>
                </a:ext>
              </a:extLst>
            </p:cNvPr>
            <p:cNvSpPr>
              <a:spLocks noChangeShapeType="1"/>
            </p:cNvSpPr>
            <p:nvPr/>
          </p:nvSpPr>
          <p:spPr bwMode="auto">
            <a:xfrm>
              <a:off x="4769" y="3056"/>
              <a:ext cx="104" cy="35"/>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9">
              <a:extLst>
                <a:ext uri="{FF2B5EF4-FFF2-40B4-BE49-F238E27FC236}">
                  <a16:creationId xmlns:a16="http://schemas.microsoft.com/office/drawing/2014/main" id="{F2877CFA-CFA3-6128-F29C-3F62F3A7BAB5}"/>
                </a:ext>
              </a:extLst>
            </p:cNvPr>
            <p:cNvSpPr>
              <a:spLocks noChangeShapeType="1"/>
            </p:cNvSpPr>
            <p:nvPr/>
          </p:nvSpPr>
          <p:spPr bwMode="auto">
            <a:xfrm flipV="1">
              <a:off x="4769" y="3020"/>
              <a:ext cx="104" cy="36"/>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8">
              <a:extLst>
                <a:ext uri="{FF2B5EF4-FFF2-40B4-BE49-F238E27FC236}">
                  <a16:creationId xmlns:a16="http://schemas.microsoft.com/office/drawing/2014/main" id="{9AD3B115-4EB7-9FE4-1C21-A36DB0A201AA}"/>
                </a:ext>
              </a:extLst>
            </p:cNvPr>
            <p:cNvSpPr>
              <a:spLocks noChangeArrowheads="1"/>
            </p:cNvSpPr>
            <p:nvPr/>
          </p:nvSpPr>
          <p:spPr bwMode="auto">
            <a:xfrm>
              <a:off x="4731" y="2828"/>
              <a:ext cx="48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Eye Tracking</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7" name="Line 7">
              <a:extLst>
                <a:ext uri="{FF2B5EF4-FFF2-40B4-BE49-F238E27FC236}">
                  <a16:creationId xmlns:a16="http://schemas.microsoft.com/office/drawing/2014/main" id="{A70CE37F-4C23-B4D3-1C5E-57C0EB45636D}"/>
                </a:ext>
              </a:extLst>
            </p:cNvPr>
            <p:cNvSpPr>
              <a:spLocks noChangeShapeType="1"/>
            </p:cNvSpPr>
            <p:nvPr/>
          </p:nvSpPr>
          <p:spPr bwMode="auto">
            <a:xfrm>
              <a:off x="4766" y="3554"/>
              <a:ext cx="433"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6">
              <a:extLst>
                <a:ext uri="{FF2B5EF4-FFF2-40B4-BE49-F238E27FC236}">
                  <a16:creationId xmlns:a16="http://schemas.microsoft.com/office/drawing/2014/main" id="{0E781E95-AF2C-89D4-7D41-BFF92CA2F12A}"/>
                </a:ext>
              </a:extLst>
            </p:cNvPr>
            <p:cNvSpPr>
              <a:spLocks noChangeShapeType="1"/>
            </p:cNvSpPr>
            <p:nvPr/>
          </p:nvSpPr>
          <p:spPr bwMode="auto">
            <a:xfrm>
              <a:off x="5199" y="3554"/>
              <a:ext cx="1" cy="7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
              <a:extLst>
                <a:ext uri="{FF2B5EF4-FFF2-40B4-BE49-F238E27FC236}">
                  <a16:creationId xmlns:a16="http://schemas.microsoft.com/office/drawing/2014/main" id="{58A2D5BD-B9DF-371D-3986-62F45019E293}"/>
                </a:ext>
              </a:extLst>
            </p:cNvPr>
            <p:cNvSpPr>
              <a:spLocks noChangeShapeType="1"/>
            </p:cNvSpPr>
            <p:nvPr/>
          </p:nvSpPr>
          <p:spPr bwMode="auto">
            <a:xfrm flipH="1">
              <a:off x="4769" y="3625"/>
              <a:ext cx="430" cy="1"/>
            </a:xfrm>
            <a:prstGeom prst="line">
              <a:avLst/>
            </a:prstGeom>
            <a:noFill/>
            <a:ln w="2">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4">
              <a:extLst>
                <a:ext uri="{FF2B5EF4-FFF2-40B4-BE49-F238E27FC236}">
                  <a16:creationId xmlns:a16="http://schemas.microsoft.com/office/drawing/2014/main" id="{39EAF222-79F0-0F35-39E9-AE322A5922BB}"/>
                </a:ext>
              </a:extLst>
            </p:cNvPr>
            <p:cNvSpPr>
              <a:spLocks noChangeShapeType="1"/>
            </p:cNvSpPr>
            <p:nvPr/>
          </p:nvSpPr>
          <p:spPr bwMode="auto">
            <a:xfrm>
              <a:off x="4769" y="3625"/>
              <a:ext cx="104" cy="35"/>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3">
              <a:extLst>
                <a:ext uri="{FF2B5EF4-FFF2-40B4-BE49-F238E27FC236}">
                  <a16:creationId xmlns:a16="http://schemas.microsoft.com/office/drawing/2014/main" id="{C1590E62-D29A-1F46-AE2A-A2DFD34DB827}"/>
                </a:ext>
              </a:extLst>
            </p:cNvPr>
            <p:cNvSpPr>
              <a:spLocks noChangeShapeType="1"/>
            </p:cNvSpPr>
            <p:nvPr/>
          </p:nvSpPr>
          <p:spPr bwMode="auto">
            <a:xfrm flipV="1">
              <a:off x="4769" y="3589"/>
              <a:ext cx="104" cy="36"/>
            </a:xfrm>
            <a:prstGeom prst="line">
              <a:avLst/>
            </a:prstGeom>
            <a:noFill/>
            <a:ln w="8">
              <a:solidFill>
                <a:srgbClr val="9900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2">
              <a:extLst>
                <a:ext uri="{FF2B5EF4-FFF2-40B4-BE49-F238E27FC236}">
                  <a16:creationId xmlns:a16="http://schemas.microsoft.com/office/drawing/2014/main" id="{6610786A-84CA-46D3-A718-66565CE18F80}"/>
                </a:ext>
              </a:extLst>
            </p:cNvPr>
            <p:cNvSpPr>
              <a:spLocks noChangeArrowheads="1"/>
            </p:cNvSpPr>
            <p:nvPr/>
          </p:nvSpPr>
          <p:spPr bwMode="auto">
            <a:xfrm>
              <a:off x="4769" y="3262"/>
              <a:ext cx="156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Predict Click type using Open cv</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pSp>
      <p:sp>
        <p:nvSpPr>
          <p:cNvPr id="63" name="TextBox 62">
            <a:extLst>
              <a:ext uri="{FF2B5EF4-FFF2-40B4-BE49-F238E27FC236}">
                <a16:creationId xmlns:a16="http://schemas.microsoft.com/office/drawing/2014/main" id="{B609154E-A407-0363-9C88-BB7043C0C126}"/>
              </a:ext>
            </a:extLst>
          </p:cNvPr>
          <p:cNvSpPr txBox="1"/>
          <p:nvPr/>
        </p:nvSpPr>
        <p:spPr>
          <a:xfrm>
            <a:off x="1947672" y="502919"/>
            <a:ext cx="781812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4041341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05EF3-C5BF-7824-C96A-BD667DB4ECC1}"/>
              </a:ext>
            </a:extLst>
          </p:cNvPr>
          <p:cNvSpPr txBox="1"/>
          <p:nvPr/>
        </p:nvSpPr>
        <p:spPr>
          <a:xfrm>
            <a:off x="1751120" y="589249"/>
            <a:ext cx="8600243" cy="4961551"/>
          </a:xfrm>
          <a:prstGeom prst="rect">
            <a:avLst/>
          </a:prstGeom>
          <a:noFill/>
        </p:spPr>
        <p:txBody>
          <a:bodyPr wrap="square">
            <a:spAutoFit/>
          </a:bodyPr>
          <a:lstStyle/>
          <a:p>
            <a:pPr marL="6350" marR="0" indent="0">
              <a:lnSpc>
                <a:spcPct val="107000"/>
              </a:lnSpc>
              <a:spcBef>
                <a:spcPts val="200"/>
              </a:spcBef>
              <a:spcAft>
                <a:spcPts val="0"/>
              </a:spcAft>
            </a:pPr>
            <a:r>
              <a:rPr lang="en-US" sz="4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FUTURE </a:t>
            </a:r>
            <a:r>
              <a:rPr lang="en-US"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ENHANCEMENTS </a:t>
            </a:r>
            <a:endParaRPr lang="en-US" sz="40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0" indent="-6350">
              <a:lnSpc>
                <a:spcPct val="107000"/>
              </a:lnSpc>
              <a:spcBef>
                <a:spcPts val="0"/>
              </a:spcBef>
              <a:spcAft>
                <a:spcPts val="795"/>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lnSpc>
                <a:spcPct val="150000"/>
              </a:lnSpc>
              <a:spcBef>
                <a:spcPts val="0"/>
              </a:spcBef>
              <a:spcAft>
                <a:spcPts val="795"/>
              </a:spcAft>
            </a:pPr>
            <a:r>
              <a:rPr lang="en-US" sz="2400" dirty="0">
                <a:solidFill>
                  <a:srgbClr val="000000"/>
                </a:solidFill>
                <a:effectLst/>
                <a:latin typeface="Times New Roman" panose="02020603050405020304" pitchFamily="18" charset="0"/>
                <a:ea typeface="Times New Roman" panose="02020603050405020304" pitchFamily="18" charset="0"/>
              </a:rPr>
              <a:t>Currently, this system is applied for the general operating behavior to interact with computer by simulating mouse. In future, we will try to add new operation functions for more usage situations for users to communicate with media and adjust our system on new platform, such as tablet or phone. We will also develop series operation modules in order to achieve a complete operating experience for users from turning on to turning off the computer.</a:t>
            </a:r>
          </a:p>
        </p:txBody>
      </p:sp>
    </p:spTree>
    <p:extLst>
      <p:ext uri="{BB962C8B-B14F-4D97-AF65-F5344CB8AC3E}">
        <p14:creationId xmlns:p14="http://schemas.microsoft.com/office/powerpoint/2010/main" val="2029228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A555F-D866-44AF-3031-5E04562A93C1}"/>
              </a:ext>
            </a:extLst>
          </p:cNvPr>
          <p:cNvSpPr txBox="1"/>
          <p:nvPr/>
        </p:nvSpPr>
        <p:spPr>
          <a:xfrm>
            <a:off x="1704513" y="585926"/>
            <a:ext cx="678254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OUTCOMES</a:t>
            </a:r>
          </a:p>
        </p:txBody>
      </p:sp>
      <p:pic>
        <p:nvPicPr>
          <p:cNvPr id="4" name="Picture 3">
            <a:extLst>
              <a:ext uri="{FF2B5EF4-FFF2-40B4-BE49-F238E27FC236}">
                <a16:creationId xmlns:a16="http://schemas.microsoft.com/office/drawing/2014/main" id="{FAB5119A-7BB1-89D5-80B2-8C425FCAB32B}"/>
              </a:ext>
            </a:extLst>
          </p:cNvPr>
          <p:cNvPicPr>
            <a:picLocks noChangeAspect="1"/>
          </p:cNvPicPr>
          <p:nvPr/>
        </p:nvPicPr>
        <p:blipFill rotWithShape="1">
          <a:blip r:embed="rId2">
            <a:extLst>
              <a:ext uri="{28A0092B-C50C-407E-A947-70E740481C1C}">
                <a14:useLocalDpi xmlns:a14="http://schemas.microsoft.com/office/drawing/2010/main" val="0"/>
              </a:ext>
            </a:extLst>
          </a:blip>
          <a:srcRect r="65485" b="51586"/>
          <a:stretch/>
        </p:blipFill>
        <p:spPr>
          <a:xfrm>
            <a:off x="2237173" y="1583579"/>
            <a:ext cx="6249880" cy="4931340"/>
          </a:xfrm>
          <a:prstGeom prst="rect">
            <a:avLst/>
          </a:prstGeom>
        </p:spPr>
      </p:pic>
    </p:spTree>
    <p:extLst>
      <p:ext uri="{BB962C8B-B14F-4D97-AF65-F5344CB8AC3E}">
        <p14:creationId xmlns:p14="http://schemas.microsoft.com/office/powerpoint/2010/main" val="3252849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6DCBEF-75B5-CBC2-1567-7255D2801AB5}"/>
              </a:ext>
            </a:extLst>
          </p:cNvPr>
          <p:cNvSpPr txBox="1"/>
          <p:nvPr/>
        </p:nvSpPr>
        <p:spPr>
          <a:xfrm>
            <a:off x="1642369" y="545978"/>
            <a:ext cx="8490012" cy="104644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EXPECTED OUTCOMES</a:t>
            </a:r>
          </a:p>
          <a:p>
            <a:endParaRPr lang="en-US" dirty="0"/>
          </a:p>
        </p:txBody>
      </p:sp>
      <p:pic>
        <p:nvPicPr>
          <p:cNvPr id="4" name="Picture 3">
            <a:extLst>
              <a:ext uri="{FF2B5EF4-FFF2-40B4-BE49-F238E27FC236}">
                <a16:creationId xmlns:a16="http://schemas.microsoft.com/office/drawing/2014/main" id="{8AE42369-2DA3-36E8-9A64-BCAE9EB68E25}"/>
              </a:ext>
            </a:extLst>
          </p:cNvPr>
          <p:cNvPicPr>
            <a:picLocks noChangeAspect="1"/>
          </p:cNvPicPr>
          <p:nvPr/>
        </p:nvPicPr>
        <p:blipFill rotWithShape="1">
          <a:blip r:embed="rId2">
            <a:extLst>
              <a:ext uri="{28A0092B-C50C-407E-A947-70E740481C1C}">
                <a14:useLocalDpi xmlns:a14="http://schemas.microsoft.com/office/drawing/2010/main" val="0"/>
              </a:ext>
            </a:extLst>
          </a:blip>
          <a:srcRect l="583" r="66214" b="52104"/>
          <a:stretch/>
        </p:blipFill>
        <p:spPr>
          <a:xfrm>
            <a:off x="2512379" y="1459815"/>
            <a:ext cx="6308253" cy="5118538"/>
          </a:xfrm>
          <a:prstGeom prst="rect">
            <a:avLst/>
          </a:prstGeom>
        </p:spPr>
      </p:pic>
    </p:spTree>
    <p:extLst>
      <p:ext uri="{BB962C8B-B14F-4D97-AF65-F5344CB8AC3E}">
        <p14:creationId xmlns:p14="http://schemas.microsoft.com/office/powerpoint/2010/main" val="2997024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A54BB-FACE-9BDF-44A1-264D830B7C02}"/>
              </a:ext>
            </a:extLst>
          </p:cNvPr>
          <p:cNvSpPr txBox="1"/>
          <p:nvPr/>
        </p:nvSpPr>
        <p:spPr>
          <a:xfrm>
            <a:off x="1582445" y="543302"/>
            <a:ext cx="7179816"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EXPECTED OUTCOMES</a:t>
            </a:r>
          </a:p>
        </p:txBody>
      </p:sp>
      <p:pic>
        <p:nvPicPr>
          <p:cNvPr id="2" name="Picture 1">
            <a:extLst>
              <a:ext uri="{FF2B5EF4-FFF2-40B4-BE49-F238E27FC236}">
                <a16:creationId xmlns:a16="http://schemas.microsoft.com/office/drawing/2014/main" id="{3B9F6B4E-41D5-EF26-35C8-22241A22277A}"/>
              </a:ext>
            </a:extLst>
          </p:cNvPr>
          <p:cNvPicPr>
            <a:picLocks noChangeAspect="1"/>
          </p:cNvPicPr>
          <p:nvPr/>
        </p:nvPicPr>
        <p:blipFill rotWithShape="1">
          <a:blip r:embed="rId2">
            <a:extLst>
              <a:ext uri="{28A0092B-C50C-407E-A947-70E740481C1C}">
                <a14:useLocalDpi xmlns:a14="http://schemas.microsoft.com/office/drawing/2010/main" val="0"/>
              </a:ext>
            </a:extLst>
          </a:blip>
          <a:srcRect r="66286" b="52233"/>
          <a:stretch/>
        </p:blipFill>
        <p:spPr>
          <a:xfrm>
            <a:off x="2273885" y="1312743"/>
            <a:ext cx="6728072" cy="5362114"/>
          </a:xfrm>
          <a:prstGeom prst="rect">
            <a:avLst/>
          </a:prstGeom>
        </p:spPr>
      </p:pic>
    </p:spTree>
    <p:extLst>
      <p:ext uri="{BB962C8B-B14F-4D97-AF65-F5344CB8AC3E}">
        <p14:creationId xmlns:p14="http://schemas.microsoft.com/office/powerpoint/2010/main" val="1616944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B595-D9B2-42DB-8965-2A45B3542BF7}"/>
              </a:ext>
            </a:extLst>
          </p:cNvPr>
          <p:cNvSpPr txBox="1"/>
          <p:nvPr/>
        </p:nvSpPr>
        <p:spPr>
          <a:xfrm>
            <a:off x="1653464" y="534425"/>
            <a:ext cx="8058705"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EXPECTED OUTCOMES</a:t>
            </a:r>
          </a:p>
        </p:txBody>
      </p:sp>
      <p:pic>
        <p:nvPicPr>
          <p:cNvPr id="2" name="Picture 1">
            <a:extLst>
              <a:ext uri="{FF2B5EF4-FFF2-40B4-BE49-F238E27FC236}">
                <a16:creationId xmlns:a16="http://schemas.microsoft.com/office/drawing/2014/main" id="{78B5200C-E230-542E-FD1C-A157DFAD1648}"/>
              </a:ext>
            </a:extLst>
          </p:cNvPr>
          <p:cNvPicPr>
            <a:picLocks noChangeAspect="1"/>
          </p:cNvPicPr>
          <p:nvPr/>
        </p:nvPicPr>
        <p:blipFill rotWithShape="1">
          <a:blip r:embed="rId2">
            <a:extLst>
              <a:ext uri="{28A0092B-C50C-407E-A947-70E740481C1C}">
                <a14:useLocalDpi xmlns:a14="http://schemas.microsoft.com/office/drawing/2010/main" val="0"/>
              </a:ext>
            </a:extLst>
          </a:blip>
          <a:srcRect r="65121" b="50939"/>
          <a:stretch/>
        </p:blipFill>
        <p:spPr>
          <a:xfrm>
            <a:off x="2131798" y="1323841"/>
            <a:ext cx="6547603" cy="5180671"/>
          </a:xfrm>
          <a:prstGeom prst="rect">
            <a:avLst/>
          </a:prstGeom>
        </p:spPr>
      </p:pic>
    </p:spTree>
    <p:extLst>
      <p:ext uri="{BB962C8B-B14F-4D97-AF65-F5344CB8AC3E}">
        <p14:creationId xmlns:p14="http://schemas.microsoft.com/office/powerpoint/2010/main" val="938974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284B4-66DD-B199-BF30-4228AF8E2894}"/>
              </a:ext>
            </a:extLst>
          </p:cNvPr>
          <p:cNvSpPr txBox="1"/>
          <p:nvPr/>
        </p:nvSpPr>
        <p:spPr>
          <a:xfrm>
            <a:off x="2015231" y="736847"/>
            <a:ext cx="6338656"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D017D4D2-D6A4-F15B-B57B-60620FCF2980}"/>
              </a:ext>
            </a:extLst>
          </p:cNvPr>
          <p:cNvSpPr txBox="1"/>
          <p:nvPr/>
        </p:nvSpPr>
        <p:spPr>
          <a:xfrm>
            <a:off x="2296357" y="2158796"/>
            <a:ext cx="8889507" cy="4699204"/>
          </a:xfrm>
          <a:prstGeom prst="rect">
            <a:avLst/>
          </a:prstGeom>
          <a:noFill/>
        </p:spPr>
        <p:txBody>
          <a:bodyPr wrap="square" rtlCol="0">
            <a:spAutoFit/>
          </a:bodyPr>
          <a:lstStyle/>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[1] Q. Sun, J. Xia, N. Nadarajah, T. </a:t>
            </a:r>
            <a:r>
              <a:rPr lang="en-US" sz="1600" dirty="0" err="1">
                <a:solidFill>
                  <a:srgbClr val="000000"/>
                </a:solidFill>
                <a:effectLst/>
                <a:latin typeface="Times New Roman" panose="02020603050405020304" pitchFamily="18" charset="0"/>
                <a:ea typeface="Times New Roman" panose="02020603050405020304" pitchFamily="18" charset="0"/>
              </a:rPr>
              <a:t>Falkmer</a:t>
            </a:r>
            <a:r>
              <a:rPr lang="en-US" sz="1600" dirty="0">
                <a:solidFill>
                  <a:srgbClr val="000000"/>
                </a:solidFill>
                <a:effectLst/>
                <a:latin typeface="Times New Roman" panose="02020603050405020304" pitchFamily="18" charset="0"/>
                <a:ea typeface="Times New Roman" panose="02020603050405020304" pitchFamily="18" charset="0"/>
              </a:rPr>
              <a:t>, J. Foster, and </a:t>
            </a:r>
            <a:r>
              <a:rPr lang="en-US" sz="1600" dirty="0" err="1">
                <a:solidFill>
                  <a:srgbClr val="000000"/>
                </a:solidFill>
                <a:effectLst/>
                <a:latin typeface="Times New Roman" panose="02020603050405020304" pitchFamily="18" charset="0"/>
                <a:ea typeface="Times New Roman" panose="02020603050405020304" pitchFamily="18" charset="0"/>
              </a:rPr>
              <a:t>H.Lee</a:t>
            </a:r>
            <a:r>
              <a:rPr lang="en-US" sz="1600" dirty="0">
                <a:solidFill>
                  <a:srgbClr val="000000"/>
                </a:solidFill>
                <a:effectLst/>
                <a:latin typeface="Times New Roman" panose="02020603050405020304" pitchFamily="18" charset="0"/>
                <a:ea typeface="Times New Roman" panose="02020603050405020304" pitchFamily="18" charset="0"/>
              </a:rPr>
              <a:t>, “Assessing drivers’ visual-motor coordination using eye tracking, GNSS and GIS: a spatial turn in driving psychology,” Journal of Spatial Science, vol. 61, no. 2, pp. 299–316, 2016.</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[2] N. Scott, C. Green, and S. Fairley, “Investigation of the use of eye tracking to examine tourism advertising effectiveness,” Current Issues in Tourism, vol. 19, no. 7, pp. 634–642, 2016.</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[3] K. </a:t>
            </a:r>
            <a:r>
              <a:rPr lang="en-US" sz="1600" dirty="0" err="1">
                <a:solidFill>
                  <a:srgbClr val="000000"/>
                </a:solidFill>
                <a:effectLst/>
                <a:latin typeface="Times New Roman" panose="02020603050405020304" pitchFamily="18" charset="0"/>
                <a:ea typeface="Times New Roman" panose="02020603050405020304" pitchFamily="18" charset="0"/>
              </a:rPr>
              <a:t>Takemura</a:t>
            </a:r>
            <a:r>
              <a:rPr lang="en-US" sz="1600" dirty="0">
                <a:solidFill>
                  <a:srgbClr val="000000"/>
                </a:solidFill>
                <a:effectLst/>
                <a:latin typeface="Times New Roman" panose="02020603050405020304" pitchFamily="18" charset="0"/>
                <a:ea typeface="Times New Roman" panose="02020603050405020304" pitchFamily="18" charset="0"/>
              </a:rPr>
              <a:t>, K. Takahashi, J. Takamatsu, and T. Ogasawara, “Estimating 3-D point-of-regard in a real environment using a head-mounted eye-tracking system,” IEEE Transactions on Human-Machine Systems, vol. 44, no. 4, pp. 531–536, 2014.</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[4] R. J. K. Jacob and K. S. </a:t>
            </a:r>
            <a:r>
              <a:rPr lang="en-US" sz="1600" dirty="0" err="1">
                <a:solidFill>
                  <a:srgbClr val="000000"/>
                </a:solidFill>
                <a:effectLst/>
                <a:latin typeface="Times New Roman" panose="02020603050405020304" pitchFamily="18" charset="0"/>
                <a:ea typeface="Times New Roman" panose="02020603050405020304" pitchFamily="18" charset="0"/>
              </a:rPr>
              <a:t>Karn</a:t>
            </a:r>
            <a:r>
              <a:rPr lang="en-US" sz="1600" dirty="0">
                <a:solidFill>
                  <a:srgbClr val="000000"/>
                </a:solidFill>
                <a:effectLst/>
                <a:latin typeface="Times New Roman" panose="02020603050405020304" pitchFamily="18" charset="0"/>
                <a:ea typeface="Times New Roman" panose="02020603050405020304" pitchFamily="18" charset="0"/>
              </a:rPr>
              <a:t>, “Eye Tracking in </a:t>
            </a:r>
            <a:r>
              <a:rPr lang="en-US" sz="1600" dirty="0" err="1">
                <a:solidFill>
                  <a:srgbClr val="000000"/>
                </a:solidFill>
                <a:effectLst/>
                <a:latin typeface="Times New Roman" panose="02020603050405020304" pitchFamily="18" charset="0"/>
                <a:ea typeface="Times New Roman" panose="02020603050405020304" pitchFamily="18" charset="0"/>
              </a:rPr>
              <a:t>humancomputer</a:t>
            </a:r>
            <a:r>
              <a:rPr lang="en-US" sz="1600" dirty="0">
                <a:solidFill>
                  <a:srgbClr val="000000"/>
                </a:solidFill>
                <a:effectLst/>
                <a:latin typeface="Times New Roman" panose="02020603050405020304" pitchFamily="18" charset="0"/>
                <a:ea typeface="Times New Roman" panose="02020603050405020304" pitchFamily="18" charset="0"/>
              </a:rPr>
              <a:t> interaction and usability research: ready to deliver the promises,” Minds Eye, vol. 2, no. 3, pp. 573–605, 2003.</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[5] O. Ferhat and F. </a:t>
            </a:r>
            <a:r>
              <a:rPr lang="en-US" sz="1600" dirty="0" err="1">
                <a:solidFill>
                  <a:srgbClr val="000000"/>
                </a:solidFill>
                <a:effectLst/>
                <a:latin typeface="Times New Roman" panose="02020603050405020304" pitchFamily="18" charset="0"/>
                <a:ea typeface="Times New Roman" panose="02020603050405020304" pitchFamily="18" charset="0"/>
              </a:rPr>
              <a:t>Vilarino</a:t>
            </a:r>
            <a:r>
              <a:rPr lang="en-US" sz="1600" dirty="0">
                <a:solidFill>
                  <a:srgbClr val="000000"/>
                </a:solidFill>
                <a:effectLst/>
                <a:latin typeface="Times New Roman" panose="02020603050405020304" pitchFamily="18" charset="0"/>
                <a:ea typeface="Times New Roman" panose="02020603050405020304" pitchFamily="18" charset="0"/>
              </a:rPr>
              <a:t>, “Low cost eye tracking: the current panorama,” Computational Intelligence and Neuroscience, vol. 2016, Article ID 8680541, pp. 1–14, 2016.</a:t>
            </a:r>
          </a:p>
          <a:p>
            <a:pPr marL="6350" marR="0" indent="-635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154423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D6ACCE-0859-5F34-7E9E-1E5410D9CA45}"/>
              </a:ext>
            </a:extLst>
          </p:cNvPr>
          <p:cNvSpPr txBox="1"/>
          <p:nvPr/>
        </p:nvSpPr>
        <p:spPr>
          <a:xfrm>
            <a:off x="1704512" y="568171"/>
            <a:ext cx="11141476"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BFFF7027-AE34-10E7-F7F3-8D9080FB597B}"/>
              </a:ext>
            </a:extLst>
          </p:cNvPr>
          <p:cNvSpPr txBox="1"/>
          <p:nvPr/>
        </p:nvSpPr>
        <p:spPr>
          <a:xfrm>
            <a:off x="2148396" y="1473693"/>
            <a:ext cx="8797771" cy="4478149"/>
          </a:xfrm>
          <a:prstGeom prst="rect">
            <a:avLst/>
          </a:prstGeom>
          <a:noFill/>
        </p:spPr>
        <p:txBody>
          <a:bodyPr wrap="square" rtlCol="0">
            <a:spAutoFit/>
          </a:bodyPr>
          <a:lstStyle/>
          <a:p>
            <a:pPr marL="6350" marR="0" indent="-635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[6] </a:t>
            </a:r>
            <a:r>
              <a:rPr lang="en-US" sz="2000" dirty="0" err="1">
                <a:solidFill>
                  <a:srgbClr val="000000"/>
                </a:solidFill>
                <a:effectLst/>
                <a:latin typeface="Times New Roman" panose="02020603050405020304" pitchFamily="18" charset="0"/>
                <a:ea typeface="Times New Roman" panose="02020603050405020304" pitchFamily="18" charset="0"/>
              </a:rPr>
              <a:t>Tobii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EyeX</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EyeX</a:t>
            </a:r>
            <a:r>
              <a:rPr lang="en-US" sz="2000" dirty="0">
                <a:solidFill>
                  <a:srgbClr val="000000"/>
                </a:solidFill>
                <a:effectLst/>
                <a:latin typeface="Times New Roman" panose="02020603050405020304" pitchFamily="18" charset="0"/>
                <a:ea typeface="Times New Roman" panose="02020603050405020304" pitchFamily="18" charset="0"/>
              </a:rPr>
              <a:t>,” 2014, http://www.tobii.com/eyex.</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[7] </a:t>
            </a:r>
            <a:r>
              <a:rPr lang="en-US" sz="2000" dirty="0" err="1">
                <a:solidFill>
                  <a:srgbClr val="000000"/>
                </a:solidFill>
                <a:effectLst/>
                <a:latin typeface="Times New Roman" panose="02020603050405020304" pitchFamily="18" charset="0"/>
                <a:ea typeface="Times New Roman" panose="02020603050405020304" pitchFamily="18" charset="0"/>
              </a:rPr>
              <a:t>GazePoint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Gazept</a:t>
            </a:r>
            <a:r>
              <a:rPr lang="en-US" sz="2000" dirty="0">
                <a:solidFill>
                  <a:srgbClr val="000000"/>
                </a:solidFill>
                <a:effectLst/>
                <a:latin typeface="Times New Roman" panose="02020603050405020304" pitchFamily="18" charset="0"/>
                <a:ea typeface="Times New Roman" panose="02020603050405020304" pitchFamily="18" charset="0"/>
              </a:rPr>
              <a:t>,” 2013, http://www.gazept.com/category/gp3-eye-tracker.</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[8] The </a:t>
            </a:r>
            <a:r>
              <a:rPr lang="en-US" sz="2000" dirty="0" err="1">
                <a:solidFill>
                  <a:srgbClr val="000000"/>
                </a:solidFill>
                <a:effectLst/>
                <a:latin typeface="Times New Roman" panose="02020603050405020304" pitchFamily="18" charset="0"/>
                <a:ea typeface="Times New Roman" panose="02020603050405020304" pitchFamily="18" charset="0"/>
              </a:rPr>
              <a:t>eyeTribe</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EyeTribe</a:t>
            </a:r>
            <a:r>
              <a:rPr lang="en-US" sz="2000" dirty="0">
                <a:solidFill>
                  <a:srgbClr val="000000"/>
                </a:solidFill>
                <a:effectLst/>
                <a:latin typeface="Times New Roman" panose="02020603050405020304" pitchFamily="18" charset="0"/>
                <a:ea typeface="Times New Roman" panose="02020603050405020304" pitchFamily="18" charset="0"/>
              </a:rPr>
              <a:t>,” 2014, http://www.theeyetribe.com.</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[9] M. A. Eid, N. </a:t>
            </a:r>
            <a:r>
              <a:rPr lang="en-US" sz="2000" dirty="0" err="1">
                <a:solidFill>
                  <a:srgbClr val="000000"/>
                </a:solidFill>
                <a:effectLst/>
                <a:latin typeface="Times New Roman" panose="02020603050405020304" pitchFamily="18" charset="0"/>
                <a:ea typeface="Times New Roman" panose="02020603050405020304" pitchFamily="18" charset="0"/>
              </a:rPr>
              <a:t>Giakoumidis</a:t>
            </a:r>
            <a:r>
              <a:rPr lang="en-US" sz="2000" dirty="0">
                <a:solidFill>
                  <a:srgbClr val="000000"/>
                </a:solidFill>
                <a:effectLst/>
                <a:latin typeface="Times New Roman" panose="02020603050405020304" pitchFamily="18" charset="0"/>
                <a:ea typeface="Times New Roman" panose="02020603050405020304" pitchFamily="18" charset="0"/>
              </a:rPr>
              <a:t>, and A. El </a:t>
            </a:r>
            <a:r>
              <a:rPr lang="en-US" sz="2000" dirty="0" err="1">
                <a:solidFill>
                  <a:srgbClr val="000000"/>
                </a:solidFill>
                <a:effectLst/>
                <a:latin typeface="Times New Roman" panose="02020603050405020304" pitchFamily="18" charset="0"/>
                <a:ea typeface="Times New Roman" panose="02020603050405020304" pitchFamily="18" charset="0"/>
              </a:rPr>
              <a:t>Saddik</a:t>
            </a:r>
            <a:r>
              <a:rPr lang="en-US" sz="2000" dirty="0">
                <a:solidFill>
                  <a:srgbClr val="000000"/>
                </a:solidFill>
                <a:effectLst/>
                <a:latin typeface="Times New Roman" panose="02020603050405020304" pitchFamily="18" charset="0"/>
                <a:ea typeface="Times New Roman" panose="02020603050405020304" pitchFamily="18" charset="0"/>
              </a:rPr>
              <a:t>, “A novel </a:t>
            </a:r>
            <a:r>
              <a:rPr lang="en-US" sz="2000" dirty="0" err="1">
                <a:solidFill>
                  <a:srgbClr val="000000"/>
                </a:solidFill>
                <a:effectLst/>
                <a:latin typeface="Times New Roman" panose="02020603050405020304" pitchFamily="18" charset="0"/>
                <a:ea typeface="Times New Roman" panose="02020603050405020304" pitchFamily="18" charset="0"/>
              </a:rPr>
              <a:t>eyegaze</a:t>
            </a:r>
            <a:r>
              <a:rPr lang="en-US" sz="2000" dirty="0">
                <a:solidFill>
                  <a:srgbClr val="000000"/>
                </a:solidFill>
                <a:effectLst/>
                <a:latin typeface="Times New Roman" panose="02020603050405020304" pitchFamily="18" charset="0"/>
                <a:ea typeface="Times New Roman" panose="02020603050405020304" pitchFamily="18" charset="0"/>
              </a:rPr>
              <a:t>-controlled wheelchair system for navigating unknown environments: case study with a person with ALS,” IEEE Access, vol. 4, pp. 558–573, 2016.</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a:t>
            </a:r>
          </a:p>
          <a:p>
            <a:pPr marL="6350" marR="0" indent="-6350" algn="just">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[10] L. Sun, Z. Liu, and M.-T. Sun, “Real time gaze estimation with a consumer depth camera,” Information Sciences, vol. 320, pp. 346–360, 2015.</a:t>
            </a:r>
          </a:p>
          <a:p>
            <a:endParaRPr lang="en-US" dirty="0"/>
          </a:p>
        </p:txBody>
      </p:sp>
    </p:spTree>
    <p:extLst>
      <p:ext uri="{BB962C8B-B14F-4D97-AF65-F5344CB8AC3E}">
        <p14:creationId xmlns:p14="http://schemas.microsoft.com/office/powerpoint/2010/main" val="282798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6B87D-03A7-B321-CEDA-B33D25E31D52}"/>
              </a:ext>
            </a:extLst>
          </p:cNvPr>
          <p:cNvSpPr txBox="1"/>
          <p:nvPr/>
        </p:nvSpPr>
        <p:spPr>
          <a:xfrm>
            <a:off x="1740022" y="550416"/>
            <a:ext cx="858470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DOMAIN-DEEP LEARNING</a:t>
            </a:r>
          </a:p>
        </p:txBody>
      </p:sp>
      <p:sp>
        <p:nvSpPr>
          <p:cNvPr id="3" name="TextBox 2">
            <a:extLst>
              <a:ext uri="{FF2B5EF4-FFF2-40B4-BE49-F238E27FC236}">
                <a16:creationId xmlns:a16="http://schemas.microsoft.com/office/drawing/2014/main" id="{053624A0-DE54-F900-ADA0-FE3EF446E43B}"/>
              </a:ext>
            </a:extLst>
          </p:cNvPr>
          <p:cNvSpPr txBox="1"/>
          <p:nvPr/>
        </p:nvSpPr>
        <p:spPr>
          <a:xfrm>
            <a:off x="1376039" y="1615737"/>
            <a:ext cx="9889724" cy="4801314"/>
          </a:xfrm>
          <a:prstGeom prst="rect">
            <a:avLst/>
          </a:prstGeom>
          <a:noFill/>
        </p:spPr>
        <p:txBody>
          <a:bodyPr wrap="square" rtlCol="0">
            <a:spAutoFit/>
          </a:bodyPr>
          <a:lstStyle/>
          <a:p>
            <a:pPr algn="l"/>
            <a:r>
              <a:rPr lang="en-US" sz="2400" b="0" i="0" dirty="0">
                <a:solidFill>
                  <a:srgbClr val="212121"/>
                </a:solidFill>
                <a:effectLst/>
                <a:latin typeface="Times New Roman" panose="02020603050405020304" pitchFamily="18" charset="0"/>
                <a:cs typeface="Times New Roman" panose="02020603050405020304" pitchFamily="18" charset="0"/>
              </a:rPr>
              <a:t>Deep learning is a machine learning technique that teaches computers to do what comes naturally to humans: learn by example. Deep learning is a key technology behind driverless cars, enabling them to recognize a stop sign, or to distinguish a pedestrian from a lamppost. It is the key to voice control in consumer devices like phones, tablets, TVs, and hands-free speakers. Deep learning is getting lots of attention lately and for good reason. It’s achieving results that were not possible before.</a:t>
            </a:r>
          </a:p>
          <a:p>
            <a:pPr algn="l"/>
            <a:r>
              <a:rPr lang="en-US" sz="2400" b="0" i="0" dirty="0">
                <a:solidFill>
                  <a:srgbClr val="212121"/>
                </a:solidFill>
                <a:effectLst/>
                <a:latin typeface="Times New Roman" panose="02020603050405020304" pitchFamily="18" charset="0"/>
                <a:cs typeface="Times New Roman" panose="02020603050405020304" pitchFamily="18" charset="0"/>
              </a:rPr>
              <a:t>In deep learning, a computer model learns to perform classification tasks directly from images, text, or sound. Deep learning models can achieve state-of-the-art accuracy, sometimes exceeding human-level performance. Models are trained by using a large set of labeled data and neural network architectures that contain many layers.</a:t>
            </a:r>
          </a:p>
          <a:p>
            <a:endParaRPr lang="en-US" dirty="0"/>
          </a:p>
        </p:txBody>
      </p:sp>
    </p:spTree>
    <p:extLst>
      <p:ext uri="{BB962C8B-B14F-4D97-AF65-F5344CB8AC3E}">
        <p14:creationId xmlns:p14="http://schemas.microsoft.com/office/powerpoint/2010/main" val="215062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53258-5E45-B1E3-FACC-77FC7CD4EAAE}"/>
              </a:ext>
            </a:extLst>
          </p:cNvPr>
          <p:cNvSpPr txBox="1"/>
          <p:nvPr/>
        </p:nvSpPr>
        <p:spPr>
          <a:xfrm>
            <a:off x="2052961" y="507792"/>
            <a:ext cx="6094520"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081007-8B67-2E4B-CA05-1486FCBD8817}"/>
              </a:ext>
            </a:extLst>
          </p:cNvPr>
          <p:cNvSpPr txBox="1"/>
          <p:nvPr/>
        </p:nvSpPr>
        <p:spPr>
          <a:xfrm>
            <a:off x="1828800" y="1783260"/>
            <a:ext cx="8408633" cy="4154984"/>
          </a:xfrm>
          <a:prstGeom prst="rect">
            <a:avLst/>
          </a:prstGeom>
          <a:noFill/>
        </p:spPr>
        <p:txBody>
          <a:bodyPr wrap="square" rtlCol="0">
            <a:spAutoFit/>
          </a:bodyPr>
          <a:lstStyle/>
          <a:p>
            <a:pPr algn="l"/>
            <a:r>
              <a:rPr lang="en-IN" sz="2400" b="0" i="0" dirty="0">
                <a:solidFill>
                  <a:srgbClr val="000000"/>
                </a:solidFill>
                <a:effectLst/>
                <a:latin typeface="Times New Roman" panose="02020603050405020304" pitchFamily="18" charset="0"/>
                <a:cs typeface="Times New Roman" panose="02020603050405020304" pitchFamily="18" charset="0"/>
              </a:rPr>
              <a:t>Personal computers were initially used for solving </a:t>
            </a:r>
          </a:p>
          <a:p>
            <a:pPr algn="l"/>
            <a:r>
              <a:rPr lang="en-IN" sz="2400" b="0" i="0" dirty="0">
                <a:solidFill>
                  <a:srgbClr val="000000"/>
                </a:solidFill>
                <a:effectLst/>
                <a:latin typeface="Times New Roman" panose="02020603050405020304" pitchFamily="18" charset="0"/>
                <a:cs typeface="Times New Roman" panose="02020603050405020304" pitchFamily="18" charset="0"/>
              </a:rPr>
              <a:t>mathematical problems and word processing. In recent years, </a:t>
            </a:r>
          </a:p>
          <a:p>
            <a:pPr algn="l"/>
            <a:r>
              <a:rPr lang="en-IN" sz="2400" b="0" i="0" dirty="0">
                <a:solidFill>
                  <a:srgbClr val="000000"/>
                </a:solidFill>
                <a:effectLst/>
                <a:latin typeface="Times New Roman" panose="02020603050405020304" pitchFamily="18" charset="0"/>
                <a:cs typeface="Times New Roman" panose="02020603050405020304" pitchFamily="18" charset="0"/>
              </a:rPr>
              <a:t>however, computers have become necessary for every aspect of </a:t>
            </a:r>
          </a:p>
          <a:p>
            <a:pPr algn="l"/>
            <a:r>
              <a:rPr lang="en-IN" sz="2400" b="0" i="0" dirty="0">
                <a:solidFill>
                  <a:srgbClr val="000000"/>
                </a:solidFill>
                <a:effectLst/>
                <a:latin typeface="Times New Roman" panose="02020603050405020304" pitchFamily="18" charset="0"/>
                <a:cs typeface="Times New Roman" panose="02020603050405020304" pitchFamily="18" charset="0"/>
              </a:rPr>
              <a:t>our daily activities. These activities range from professional </a:t>
            </a:r>
          </a:p>
          <a:p>
            <a:pPr algn="l"/>
            <a:r>
              <a:rPr lang="en-IN" sz="2400" b="0" i="0" dirty="0">
                <a:solidFill>
                  <a:srgbClr val="000000"/>
                </a:solidFill>
                <a:effectLst/>
                <a:latin typeface="Times New Roman" panose="02020603050405020304" pitchFamily="18" charset="0"/>
                <a:cs typeface="Times New Roman" panose="02020603050405020304" pitchFamily="18" charset="0"/>
              </a:rPr>
              <a:t>applications to personal uses such as internet browsing, </a:t>
            </a:r>
          </a:p>
          <a:p>
            <a:pPr algn="l"/>
            <a:r>
              <a:rPr lang="en-IN" sz="2400" b="0" i="0" dirty="0">
                <a:solidFill>
                  <a:srgbClr val="000000"/>
                </a:solidFill>
                <a:effectLst/>
                <a:latin typeface="Times New Roman" panose="02020603050405020304" pitchFamily="18" charset="0"/>
                <a:cs typeface="Times New Roman" panose="02020603050405020304" pitchFamily="18" charset="0"/>
              </a:rPr>
              <a:t>shopping, socializing and entertainment. </a:t>
            </a:r>
          </a:p>
          <a:p>
            <a:pPr algn="l"/>
            <a:r>
              <a:rPr lang="en-IN" sz="2400" b="0" i="0" dirty="0">
                <a:solidFill>
                  <a:srgbClr val="000000"/>
                </a:solidFill>
                <a:effectLst/>
                <a:latin typeface="Times New Roman" panose="02020603050405020304" pitchFamily="18" charset="0"/>
                <a:cs typeface="Times New Roman" panose="02020603050405020304" pitchFamily="18" charset="0"/>
              </a:rPr>
              <a:t>The method described in this paper is distinctive because </a:t>
            </a:r>
          </a:p>
          <a:p>
            <a:pPr algn="l"/>
            <a:r>
              <a:rPr lang="en-IN" sz="2400" b="0" i="0" dirty="0">
                <a:solidFill>
                  <a:srgbClr val="000000"/>
                </a:solidFill>
                <a:effectLst/>
                <a:latin typeface="Times New Roman" panose="02020603050405020304" pitchFamily="18" charset="0"/>
                <a:cs typeface="Times New Roman" panose="02020603050405020304" pitchFamily="18" charset="0"/>
              </a:rPr>
              <a:t>unlike existing methods we did not use electrodes, infrared, or </a:t>
            </a:r>
          </a:p>
          <a:p>
            <a:pPr algn="l"/>
            <a:r>
              <a:rPr lang="en-IN" sz="2400" b="0" i="0" dirty="0">
                <a:solidFill>
                  <a:srgbClr val="000000"/>
                </a:solidFill>
                <a:effectLst/>
                <a:latin typeface="Times New Roman" panose="02020603050405020304" pitchFamily="18" charset="0"/>
                <a:cs typeface="Times New Roman" panose="02020603050405020304" pitchFamily="18" charset="0"/>
              </a:rPr>
              <a:t>any other light source to track the eyes. The only hardware that </a:t>
            </a:r>
          </a:p>
          <a:p>
            <a:pPr algn="l"/>
            <a:r>
              <a:rPr lang="en-IN" sz="2400" b="0" i="0" dirty="0">
                <a:solidFill>
                  <a:srgbClr val="000000"/>
                </a:solidFill>
                <a:effectLst/>
                <a:latin typeface="Times New Roman" panose="02020603050405020304" pitchFamily="18" charset="0"/>
                <a:cs typeface="Times New Roman" panose="02020603050405020304" pitchFamily="18" charset="0"/>
              </a:rPr>
              <a:t>is required is a PC or laptop along with a webcam, which </a:t>
            </a:r>
          </a:p>
          <a:p>
            <a:pPr algn="l"/>
            <a:r>
              <a:rPr lang="en-IN" sz="2400" b="0" i="0" dirty="0">
                <a:solidFill>
                  <a:srgbClr val="000000"/>
                </a:solidFill>
                <a:effectLst/>
                <a:latin typeface="Times New Roman" panose="02020603050405020304" pitchFamily="18" charset="0"/>
                <a:cs typeface="Times New Roman" panose="02020603050405020304" pitchFamily="18" charset="0"/>
              </a:rPr>
              <a:t>makes it practical and feasible. </a:t>
            </a:r>
            <a:endParaRPr lang="en-US" dirty="0"/>
          </a:p>
        </p:txBody>
      </p:sp>
    </p:spTree>
    <p:extLst>
      <p:ext uri="{BB962C8B-B14F-4D97-AF65-F5344CB8AC3E}">
        <p14:creationId xmlns:p14="http://schemas.microsoft.com/office/powerpoint/2010/main" val="33687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3FB0D-58DA-4922-A832-B94BC7B51311}"/>
              </a:ext>
            </a:extLst>
          </p:cNvPr>
          <p:cNvSpPr txBox="1"/>
          <p:nvPr/>
        </p:nvSpPr>
        <p:spPr>
          <a:xfrm>
            <a:off x="1500326" y="33227"/>
            <a:ext cx="700448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9EDDE959-400C-52F2-1EBF-68DA5DA1F6CB}"/>
              </a:ext>
            </a:extLst>
          </p:cNvPr>
          <p:cNvSpPr txBox="1"/>
          <p:nvPr/>
        </p:nvSpPr>
        <p:spPr>
          <a:xfrm>
            <a:off x="1500326" y="1660124"/>
            <a:ext cx="8824404" cy="4483224"/>
          </a:xfrm>
          <a:prstGeom prst="rect">
            <a:avLst/>
          </a:prstGeom>
          <a:noFill/>
        </p:spPr>
        <p:txBody>
          <a:bodyPr wrap="square" rtlCol="0">
            <a:spAutoFit/>
          </a:bodyPr>
          <a:lstStyle/>
          <a:p>
            <a:endParaRPr lang="en-US" dirty="0"/>
          </a:p>
        </p:txBody>
      </p:sp>
      <p:graphicFrame>
        <p:nvGraphicFramePr>
          <p:cNvPr id="6" name="Table 6">
            <a:extLst>
              <a:ext uri="{FF2B5EF4-FFF2-40B4-BE49-F238E27FC236}">
                <a16:creationId xmlns:a16="http://schemas.microsoft.com/office/drawing/2014/main" id="{A7127428-3770-4AF5-7AA3-87439B7C3BCC}"/>
              </a:ext>
            </a:extLst>
          </p:cNvPr>
          <p:cNvGraphicFramePr>
            <a:graphicFrameLocks noGrp="1"/>
          </p:cNvGraphicFramePr>
          <p:nvPr>
            <p:extLst>
              <p:ext uri="{D42A27DB-BD31-4B8C-83A1-F6EECF244321}">
                <p14:modId xmlns:p14="http://schemas.microsoft.com/office/powerpoint/2010/main" val="720685972"/>
              </p:ext>
            </p:extLst>
          </p:nvPr>
        </p:nvGraphicFramePr>
        <p:xfrm>
          <a:off x="436485" y="802667"/>
          <a:ext cx="11319030" cy="5752502"/>
        </p:xfrm>
        <a:graphic>
          <a:graphicData uri="http://schemas.openxmlformats.org/drawingml/2006/table">
            <a:tbl>
              <a:tblPr firstRow="1" bandRow="1">
                <a:tableStyleId>{5C22544A-7EE6-4342-B048-85BDC9FD1C3A}</a:tableStyleId>
              </a:tblPr>
              <a:tblGrid>
                <a:gridCol w="2297837">
                  <a:extLst>
                    <a:ext uri="{9D8B030D-6E8A-4147-A177-3AD203B41FA5}">
                      <a16:colId xmlns:a16="http://schemas.microsoft.com/office/drawing/2014/main" val="3384383412"/>
                    </a:ext>
                  </a:extLst>
                </a:gridCol>
                <a:gridCol w="1475173">
                  <a:extLst>
                    <a:ext uri="{9D8B030D-6E8A-4147-A177-3AD203B41FA5}">
                      <a16:colId xmlns:a16="http://schemas.microsoft.com/office/drawing/2014/main" val="2066688820"/>
                    </a:ext>
                  </a:extLst>
                </a:gridCol>
                <a:gridCol w="1886505">
                  <a:extLst>
                    <a:ext uri="{9D8B030D-6E8A-4147-A177-3AD203B41FA5}">
                      <a16:colId xmlns:a16="http://schemas.microsoft.com/office/drawing/2014/main" val="2584682835"/>
                    </a:ext>
                  </a:extLst>
                </a:gridCol>
                <a:gridCol w="1886505">
                  <a:extLst>
                    <a:ext uri="{9D8B030D-6E8A-4147-A177-3AD203B41FA5}">
                      <a16:colId xmlns:a16="http://schemas.microsoft.com/office/drawing/2014/main" val="2110246010"/>
                    </a:ext>
                  </a:extLst>
                </a:gridCol>
                <a:gridCol w="1886505">
                  <a:extLst>
                    <a:ext uri="{9D8B030D-6E8A-4147-A177-3AD203B41FA5}">
                      <a16:colId xmlns:a16="http://schemas.microsoft.com/office/drawing/2014/main" val="879979937"/>
                    </a:ext>
                  </a:extLst>
                </a:gridCol>
                <a:gridCol w="1886505">
                  <a:extLst>
                    <a:ext uri="{9D8B030D-6E8A-4147-A177-3AD203B41FA5}">
                      <a16:colId xmlns:a16="http://schemas.microsoft.com/office/drawing/2014/main" val="3524308263"/>
                    </a:ext>
                  </a:extLst>
                </a:gridCol>
              </a:tblGrid>
              <a:tr h="3085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Title</a:t>
                      </a:r>
                    </a:p>
                    <a:p>
                      <a:pPr algn="ctr"/>
                      <a:endParaRPr lang="en-US" dirty="0"/>
                    </a:p>
                  </a:txBody>
                  <a:tcPr>
                    <a:solidFill>
                      <a:schemeClr val="accent6">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Year</a:t>
                      </a:r>
                    </a:p>
                    <a:p>
                      <a:pPr algn="ctr"/>
                      <a:endParaRPr lang="en-US" dirty="0"/>
                    </a:p>
                  </a:txBody>
                  <a:tcPr>
                    <a:solidFill>
                      <a:schemeClr val="accent6">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Author</a:t>
                      </a:r>
                    </a:p>
                    <a:p>
                      <a:pPr algn="ctr"/>
                      <a:endParaRPr lang="en-US" dirty="0"/>
                    </a:p>
                  </a:txBody>
                  <a:tcPr>
                    <a:solidFill>
                      <a:schemeClr val="accent6">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err="1">
                          <a:latin typeface="Times New Roman" pitchFamily="18" charset="0"/>
                          <a:cs typeface="Times New Roman" pitchFamily="18" charset="0"/>
                        </a:rPr>
                        <a:t>Alogorithm</a:t>
                      </a:r>
                      <a:endParaRPr lang="en-US" sz="1800" b="1" dirty="0">
                        <a:latin typeface="Times New Roman" pitchFamily="18" charset="0"/>
                        <a:cs typeface="Times New Roman" pitchFamily="18" charset="0"/>
                      </a:endParaRPr>
                    </a:p>
                    <a:p>
                      <a:pPr algn="ctr"/>
                      <a:endParaRPr lang="en-US" dirty="0"/>
                    </a:p>
                  </a:txBody>
                  <a:tcPr>
                    <a:solidFill>
                      <a:schemeClr val="accent6">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Detection techniques</a:t>
                      </a:r>
                    </a:p>
                    <a:p>
                      <a:pPr algn="ctr"/>
                      <a:endParaRPr lang="en-US" dirty="0"/>
                    </a:p>
                  </a:txBody>
                  <a:tcPr>
                    <a:solidFill>
                      <a:schemeClr val="accent6">
                        <a:lumMod val="75000"/>
                      </a:schemeClr>
                    </a:solidFill>
                  </a:tcPr>
                </a:tc>
                <a:tc>
                  <a:txBody>
                    <a:bodyPr/>
                    <a:lstStyle/>
                    <a:p>
                      <a:pPr algn="ctr"/>
                      <a:r>
                        <a:rPr lang="en-US" sz="1800" b="1" dirty="0">
                          <a:latin typeface="Times New Roman" pitchFamily="18" charset="0"/>
                          <a:cs typeface="Times New Roman" pitchFamily="18" charset="0"/>
                        </a:rPr>
                        <a:t>Detecting </a:t>
                      </a:r>
                    </a:p>
                    <a:p>
                      <a:pPr algn="ctr"/>
                      <a:r>
                        <a:rPr lang="en-US" sz="1800" b="1" dirty="0">
                          <a:latin typeface="Times New Roman" pitchFamily="18" charset="0"/>
                          <a:cs typeface="Times New Roman" pitchFamily="18" charset="0"/>
                        </a:rPr>
                        <a:t>range</a:t>
                      </a:r>
                    </a:p>
                    <a:p>
                      <a:pPr algn="ctr"/>
                      <a:endParaRPr lang="en-US" dirty="0"/>
                    </a:p>
                  </a:txBody>
                  <a:tcPr>
                    <a:solidFill>
                      <a:schemeClr val="accent6">
                        <a:lumMod val="75000"/>
                      </a:schemeClr>
                    </a:solidFill>
                  </a:tcPr>
                </a:tc>
                <a:extLst>
                  <a:ext uri="{0D108BD9-81ED-4DB2-BD59-A6C34878D82A}">
                    <a16:rowId xmlns:a16="http://schemas.microsoft.com/office/drawing/2014/main" val="2438986392"/>
                  </a:ext>
                </a:extLst>
              </a:tr>
              <a:tr h="93758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u="none" kern="0" dirty="0">
                          <a:solidFill>
                            <a:srgbClr val="000000"/>
                          </a:solidFill>
                          <a:effectLst/>
                          <a:latin typeface="Times New Roman" panose="02020603050405020304" pitchFamily="18" charset="0"/>
                          <a:ea typeface="Times New Roman" panose="02020603050405020304" pitchFamily="18" charset="0"/>
                        </a:rPr>
                        <a:t>Virtual Mouse with RGB Coloured Tapes</a:t>
                      </a:r>
                      <a:r>
                        <a:rPr lang="en-IN" sz="1800" b="0" u="none" kern="0" dirty="0">
                          <a:solidFill>
                            <a:srgbClr val="000000"/>
                          </a:solidFill>
                          <a:effectLst/>
                          <a:latin typeface="Times New Roman" panose="02020603050405020304" pitchFamily="18" charset="0"/>
                          <a:ea typeface="Times New Roman" panose="02020603050405020304" pitchFamily="18" charset="0"/>
                        </a:rPr>
                        <a:t> </a:t>
                      </a:r>
                    </a:p>
                    <a:p>
                      <a:endParaRPr lang="en-US" u="none" dirty="0"/>
                    </a:p>
                  </a:txBody>
                  <a:tcPr>
                    <a:solidFill>
                      <a:schemeClr val="accent4">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2016</a:t>
                      </a:r>
                    </a:p>
                  </a:txBody>
                  <a:tcPr>
                    <a:solidFill>
                      <a:schemeClr val="accent4">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u="none" dirty="0">
                          <a:effectLst/>
                          <a:latin typeface="Times New Roman" panose="02020603050405020304" pitchFamily="18" charset="0"/>
                          <a:ea typeface="Times New Roman" panose="02020603050405020304" pitchFamily="18" charset="0"/>
                          <a:cs typeface="Times New Roman" panose="02020603050405020304" pitchFamily="18" charset="0"/>
                        </a:rPr>
                        <a:t>N. Scott, C. Green, and S. Fairley</a:t>
                      </a:r>
                      <a:r>
                        <a:rPr lang="en-IN" sz="1600" b="0" u="none"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b="0" u="none" kern="1200" baseline="0" dirty="0">
                        <a:solidFill>
                          <a:schemeClr val="dk1"/>
                        </a:solidFill>
                        <a:latin typeface="Times New Roman" panose="02020603050405020304" pitchFamily="18" charset="0"/>
                        <a:ea typeface="+mn-ea"/>
                        <a:cs typeface="Times New Roman" panose="02020603050405020304" pitchFamily="18" charset="0"/>
                      </a:endParaRPr>
                    </a:p>
                  </a:txBody>
                  <a:tcPr>
                    <a:solidFill>
                      <a:schemeClr val="accent4">
                        <a:lumMod val="20000"/>
                        <a:lumOff val="80000"/>
                      </a:schemeClr>
                    </a:solidFill>
                  </a:tcPr>
                </a:tc>
                <a:tc>
                  <a:txBody>
                    <a:bodyPr/>
                    <a:lstStyle/>
                    <a:p>
                      <a:pPr algn="just">
                        <a:lnSpc>
                          <a:spcPct val="100000"/>
                        </a:lnSpc>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bounding box algorithm.</a:t>
                      </a:r>
                      <a:endParaRPr lang="en-US" sz="1800" b="0" u="none" dirty="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algn="just">
                        <a:lnSpc>
                          <a:spcPct val="100000"/>
                        </a:lnSpc>
                      </a:pPr>
                      <a:r>
                        <a:rPr lang="en-US" sz="1800" b="0" u="none" dirty="0">
                          <a:latin typeface="Times New Roman" panose="02020603050405020304" pitchFamily="18" charset="0"/>
                          <a:cs typeface="Times New Roman" panose="02020603050405020304" pitchFamily="18" charset="0"/>
                        </a:rPr>
                        <a:t>RGB colored tapes.</a:t>
                      </a:r>
                    </a:p>
                  </a:txBody>
                  <a:tcPr>
                    <a:solidFill>
                      <a:schemeClr val="accent4">
                        <a:lumMod val="20000"/>
                        <a:lumOff val="80000"/>
                      </a:schemeClr>
                    </a:solidFill>
                  </a:tcPr>
                </a:tc>
                <a:tc>
                  <a:txBody>
                    <a:bodyPr/>
                    <a:lstStyle/>
                    <a:p>
                      <a:pPr algn="just">
                        <a:lnSpc>
                          <a:spcPct val="100000"/>
                        </a:lnSpc>
                      </a:pPr>
                      <a:r>
                        <a:rPr lang="en-US" sz="1800" b="0" u="none" kern="1200" baseline="0" dirty="0">
                          <a:solidFill>
                            <a:schemeClr val="dk1"/>
                          </a:solidFill>
                          <a:latin typeface="Times New Roman" panose="02020603050405020304" pitchFamily="18" charset="0"/>
                          <a:ea typeface="+mn-ea"/>
                          <a:cs typeface="Times New Roman" panose="02020603050405020304" pitchFamily="18" charset="0"/>
                        </a:rPr>
                        <a:t>         1metre</a:t>
                      </a:r>
                    </a:p>
                  </a:txBody>
                  <a:tcPr>
                    <a:solidFill>
                      <a:schemeClr val="accent4">
                        <a:lumMod val="20000"/>
                        <a:lumOff val="80000"/>
                      </a:schemeClr>
                    </a:solidFill>
                  </a:tcPr>
                </a:tc>
                <a:extLst>
                  <a:ext uri="{0D108BD9-81ED-4DB2-BD59-A6C34878D82A}">
                    <a16:rowId xmlns:a16="http://schemas.microsoft.com/office/drawing/2014/main" val="4039872202"/>
                  </a:ext>
                </a:extLst>
              </a:tr>
              <a:tr h="951876">
                <a:tc>
                  <a:txBody>
                    <a:bodyPr/>
                    <a:lstStyle/>
                    <a:p>
                      <a:r>
                        <a:rPr lang="en-IN" sz="1800" b="1" u="none" dirty="0">
                          <a:latin typeface="Times New Roman" panose="02020603050405020304" pitchFamily="18" charset="0"/>
                          <a:cs typeface="Times New Roman" panose="02020603050405020304" pitchFamily="18" charset="0"/>
                        </a:rPr>
                        <a:t>AI Virtual Mouse Using Hand Gesture Recognition</a:t>
                      </a:r>
                      <a:endParaRPr lang="en-US" u="none" dirty="0"/>
                    </a:p>
                  </a:txBody>
                  <a:tcPr/>
                </a:tc>
                <a:tc>
                  <a:txBody>
                    <a:bodyPr/>
                    <a:lstStyle/>
                    <a:p>
                      <a:pPr algn="ctr"/>
                      <a:r>
                        <a:rPr lang="en-US" dirty="0">
                          <a:latin typeface="Times New Roman" panose="02020603050405020304" pitchFamily="18" charset="0"/>
                          <a:cs typeface="Times New Roman" panose="02020603050405020304" pitchFamily="18" charset="0"/>
                        </a:rPr>
                        <a:t>2022</a:t>
                      </a:r>
                    </a:p>
                  </a:txBody>
                  <a:tcPr/>
                </a:tc>
                <a:tc>
                  <a:txBody>
                    <a:bodyPr/>
                    <a:lstStyle/>
                    <a:p>
                      <a:pPr algn="just">
                        <a:lnSpc>
                          <a:spcPct val="100000"/>
                        </a:lnSpc>
                      </a:pPr>
                      <a:r>
                        <a:rPr lang="en-US" sz="1600" b="0" u="non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0" i="0" u="none" kern="1200" dirty="0">
                          <a:solidFill>
                            <a:schemeClr val="dk1"/>
                          </a:solidFill>
                          <a:effectLst/>
                          <a:latin typeface="Times New Roman" panose="02020603050405020304" pitchFamily="18" charset="0"/>
                          <a:ea typeface="+mn-ea"/>
                          <a:cs typeface="Times New Roman" panose="02020603050405020304" pitchFamily="18" charset="0"/>
                        </a:rPr>
                        <a:t>Joy Guha, Shreya Kumari </a:t>
                      </a:r>
                      <a:endParaRPr lang="en-US" sz="1600" b="0" u="none"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0" u="none" dirty="0">
                          <a:latin typeface="Times New Roman" panose="02020603050405020304" pitchFamily="18" charset="0"/>
                          <a:cs typeface="Times New Roman" panose="02020603050405020304" pitchFamily="18" charset="0"/>
                        </a:rPr>
                        <a:t>Machine learning algorithm</a:t>
                      </a:r>
                    </a:p>
                  </a:txBody>
                  <a:tcPr/>
                </a:tc>
                <a:tc>
                  <a:txBody>
                    <a:bodyPr/>
                    <a:lstStyle/>
                    <a:p>
                      <a:pPr algn="just">
                        <a:lnSpc>
                          <a:spcPct val="100000"/>
                        </a:lnSpc>
                      </a:pPr>
                      <a:r>
                        <a:rPr lang="en-US" sz="1800" b="0" u="none" dirty="0">
                          <a:latin typeface="Times New Roman" panose="02020603050405020304" pitchFamily="18" charset="0"/>
                          <a:cs typeface="Times New Roman" panose="02020603050405020304" pitchFamily="18" charset="0"/>
                        </a:rPr>
                        <a:t>Coordinates in hands.</a:t>
                      </a:r>
                    </a:p>
                  </a:txBody>
                  <a:tcPr/>
                </a:tc>
                <a:tc>
                  <a:txBody>
                    <a:bodyPr/>
                    <a:lstStyle/>
                    <a:p>
                      <a:pPr algn="just">
                        <a:lnSpc>
                          <a:spcPct val="100000"/>
                        </a:lnSpc>
                      </a:pPr>
                      <a:r>
                        <a:rPr lang="en-US" sz="1800" b="0" u="none" dirty="0">
                          <a:latin typeface="Times New Roman" panose="02020603050405020304" pitchFamily="18" charset="0"/>
                          <a:cs typeface="Times New Roman" panose="02020603050405020304" pitchFamily="18" charset="0"/>
                        </a:rPr>
                        <a:t>         5metre</a:t>
                      </a:r>
                    </a:p>
                  </a:txBody>
                  <a:tcPr/>
                </a:tc>
                <a:extLst>
                  <a:ext uri="{0D108BD9-81ED-4DB2-BD59-A6C34878D82A}">
                    <a16:rowId xmlns:a16="http://schemas.microsoft.com/office/drawing/2014/main" val="3252416264"/>
                  </a:ext>
                </a:extLst>
              </a:tr>
              <a:tr h="1500130">
                <a:tc>
                  <a:txBody>
                    <a:bodyPr/>
                    <a:lstStyle/>
                    <a:p>
                      <a:r>
                        <a:rPr lang="en-IN" sz="1800" b="1" u="none" dirty="0">
                          <a:solidFill>
                            <a:srgbClr val="131313"/>
                          </a:solidFill>
                          <a:effectLst/>
                          <a:latin typeface="Times New Roman" panose="02020603050405020304" pitchFamily="18" charset="0"/>
                          <a:ea typeface="Calibri" panose="020F0502020204030204" pitchFamily="34" charset="0"/>
                          <a:cs typeface="Times New Roman" panose="02020603050405020304" pitchFamily="18" charset="0"/>
                        </a:rPr>
                        <a:t>Real-time virtual mouse system using system using RGB-D images fingertip detection</a:t>
                      </a:r>
                      <a:endParaRPr lang="en-US" u="none" dirty="0"/>
                    </a:p>
                  </a:txBody>
                  <a:tcPr>
                    <a:solidFill>
                      <a:schemeClr val="accent4">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2021</a:t>
                      </a:r>
                    </a:p>
                  </a:txBody>
                  <a:tcPr>
                    <a:solidFill>
                      <a:schemeClr val="accent4">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u="none" kern="1200" dirty="0">
                          <a:solidFill>
                            <a:schemeClr val="dk1"/>
                          </a:solidFill>
                          <a:effectLst/>
                          <a:latin typeface="Times New Roman" panose="02020603050405020304" pitchFamily="18" charset="0"/>
                          <a:ea typeface="+mn-ea"/>
                          <a:cs typeface="Times New Roman" panose="02020603050405020304" pitchFamily="18" charset="0"/>
                        </a:rPr>
                        <a:t>Dinh-Son Tran</a:t>
                      </a:r>
                      <a:endParaRPr lang="en-US" sz="1600" b="0" u="none" kern="1200" baseline="0" dirty="0">
                        <a:solidFill>
                          <a:schemeClr val="dk1"/>
                        </a:solidFill>
                        <a:latin typeface="Times New Roman" panose="02020603050405020304" pitchFamily="18" charset="0"/>
                        <a:ea typeface="+mn-ea"/>
                        <a:cs typeface="Times New Roman" panose="02020603050405020304" pitchFamily="18" charset="0"/>
                      </a:endParaRPr>
                    </a:p>
                  </a:txBody>
                  <a:tcPr>
                    <a:solidFill>
                      <a:schemeClr val="accent4">
                        <a:lumMod val="20000"/>
                        <a:lumOff val="80000"/>
                      </a:schemeClr>
                    </a:solidFill>
                  </a:tcPr>
                </a:tc>
                <a:tc>
                  <a:txBody>
                    <a:bodyPr/>
                    <a:lstStyle/>
                    <a:p>
                      <a:pPr algn="just">
                        <a:lnSpc>
                          <a:spcPct val="100000"/>
                        </a:lnSpc>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K-cosine algorithm</a:t>
                      </a:r>
                      <a:endParaRPr lang="en-US" sz="1800" b="0" u="none" dirty="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Media Pipe</a:t>
                      </a:r>
                    </a:p>
                  </a:txBody>
                  <a:tcPr>
                    <a:solidFill>
                      <a:schemeClr val="accent4">
                        <a:lumMod val="20000"/>
                        <a:lumOff val="80000"/>
                      </a:schemeClr>
                    </a:solidFill>
                  </a:tcPr>
                </a:tc>
                <a:tc>
                  <a:txBody>
                    <a:bodyPr/>
                    <a:lstStyle/>
                    <a:p>
                      <a:pPr algn="just">
                        <a:lnSpc>
                          <a:spcPct val="100000"/>
                        </a:lnSpc>
                      </a:pPr>
                      <a:r>
                        <a:rPr lang="en-US" sz="1800" b="0" u="none" kern="1200" baseline="0" dirty="0">
                          <a:solidFill>
                            <a:schemeClr val="dk1"/>
                          </a:solidFill>
                          <a:latin typeface="Times New Roman" panose="02020603050405020304" pitchFamily="18" charset="0"/>
                          <a:ea typeface="+mn-ea"/>
                          <a:cs typeface="Times New Roman" panose="02020603050405020304" pitchFamily="18" charset="0"/>
                        </a:rPr>
                        <a:t>         4metre</a:t>
                      </a:r>
                    </a:p>
                  </a:txBody>
                  <a:tcPr>
                    <a:solidFill>
                      <a:schemeClr val="accent4">
                        <a:lumMod val="20000"/>
                        <a:lumOff val="80000"/>
                      </a:schemeClr>
                    </a:solidFill>
                  </a:tcPr>
                </a:tc>
                <a:extLst>
                  <a:ext uri="{0D108BD9-81ED-4DB2-BD59-A6C34878D82A}">
                    <a16:rowId xmlns:a16="http://schemas.microsoft.com/office/drawing/2014/main" val="984784249"/>
                  </a:ext>
                </a:extLst>
              </a:tr>
              <a:tr h="14485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u="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Hand Gesture Recognition System as Virtual Mouse for HCI (GLOVE)</a:t>
                      </a:r>
                    </a:p>
                  </a:txBody>
                  <a:tcPr/>
                </a:tc>
                <a:tc>
                  <a:txBody>
                    <a:bodyPr/>
                    <a:lstStyle/>
                    <a:p>
                      <a:pPr algn="ctr"/>
                      <a:r>
                        <a:rPr lang="en-US" dirty="0">
                          <a:latin typeface="Times New Roman" panose="02020603050405020304" pitchFamily="18" charset="0"/>
                          <a:cs typeface="Times New Roman" panose="02020603050405020304" pitchFamily="18" charset="0"/>
                        </a:rPr>
                        <a:t>2021</a:t>
                      </a:r>
                    </a:p>
                  </a:txBody>
                  <a:tcPr/>
                </a:tc>
                <a:tc>
                  <a:txBody>
                    <a:bodyPr/>
                    <a:lstStyle/>
                    <a:p>
                      <a:pPr algn="just">
                        <a:lnSpc>
                          <a:spcPct val="100000"/>
                        </a:lnSpc>
                      </a:pPr>
                      <a:r>
                        <a:rPr lang="en-IN" sz="1600" b="0" u="none" kern="1200" dirty="0" err="1">
                          <a:solidFill>
                            <a:schemeClr val="dk1"/>
                          </a:solidFill>
                          <a:effectLst/>
                          <a:latin typeface="Times New Roman" panose="02020603050405020304" pitchFamily="18" charset="0"/>
                          <a:ea typeface="+mn-ea"/>
                          <a:cs typeface="Times New Roman" panose="02020603050405020304" pitchFamily="18" charset="0"/>
                        </a:rPr>
                        <a:t>Venkateshwar</a:t>
                      </a:r>
                      <a:r>
                        <a:rPr lang="en-IN" sz="1600" b="0" u="none" kern="1200" dirty="0">
                          <a:solidFill>
                            <a:schemeClr val="dk1"/>
                          </a:solidFill>
                          <a:effectLst/>
                          <a:latin typeface="Times New Roman" panose="02020603050405020304" pitchFamily="18" charset="0"/>
                          <a:ea typeface="+mn-ea"/>
                          <a:cs typeface="Times New Roman" panose="02020603050405020304" pitchFamily="18" charset="0"/>
                        </a:rPr>
                        <a:t> A, Maheshwari Prakash </a:t>
                      </a:r>
                      <a:r>
                        <a:rPr lang="en-IN" sz="1600" b="0" u="none" kern="1200" dirty="0" err="1">
                          <a:solidFill>
                            <a:schemeClr val="dk1"/>
                          </a:solidFill>
                          <a:effectLst/>
                          <a:latin typeface="Times New Roman" panose="02020603050405020304" pitchFamily="18" charset="0"/>
                          <a:ea typeface="+mn-ea"/>
                          <a:cs typeface="Times New Roman" panose="02020603050405020304" pitchFamily="18" charset="0"/>
                        </a:rPr>
                        <a:t>Bhairawadag</a:t>
                      </a:r>
                      <a:r>
                        <a:rPr lang="en-IN" sz="1600" b="0" u="none" kern="1200" dirty="0">
                          <a:solidFill>
                            <a:schemeClr val="dk1"/>
                          </a:solidFill>
                          <a:effectLst/>
                          <a:latin typeface="Times New Roman" panose="02020603050405020304" pitchFamily="18" charset="0"/>
                          <a:ea typeface="+mn-ea"/>
                          <a:cs typeface="Times New Roman" panose="02020603050405020304" pitchFamily="18" charset="0"/>
                        </a:rPr>
                        <a:t>, Pavan Kumar P, Goutham U, Kalyan Kumar P</a:t>
                      </a:r>
                      <a:endParaRPr lang="en-US" sz="1600" b="0" u="none"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800" b="0" i="0" u="none" kern="1200" dirty="0">
                          <a:solidFill>
                            <a:schemeClr val="dk1"/>
                          </a:solidFill>
                          <a:effectLst/>
                          <a:latin typeface="Times New Roman" panose="02020603050405020304" pitchFamily="18" charset="0"/>
                          <a:ea typeface="+mn-ea"/>
                          <a:cs typeface="Times New Roman" panose="02020603050405020304" pitchFamily="18" charset="0"/>
                        </a:rPr>
                        <a:t>machine learning algorithm.</a:t>
                      </a:r>
                      <a:endParaRPr lang="en-US" sz="1800" b="0" u="none"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0" u="none" dirty="0">
                          <a:latin typeface="Times New Roman" panose="02020603050405020304" pitchFamily="18" charset="0"/>
                          <a:cs typeface="Times New Roman" panose="02020603050405020304" pitchFamily="18" charset="0"/>
                        </a:rPr>
                        <a:t>Colored gloves</a:t>
                      </a:r>
                    </a:p>
                  </a:txBody>
                  <a:tcPr/>
                </a:tc>
                <a:tc>
                  <a:txBody>
                    <a:bodyPr/>
                    <a:lstStyle/>
                    <a:p>
                      <a:pPr algn="just">
                        <a:lnSpc>
                          <a:spcPct val="100000"/>
                        </a:lnSpc>
                      </a:pPr>
                      <a:r>
                        <a:rPr lang="en-US" sz="1800" b="0" u="none" dirty="0">
                          <a:latin typeface="Times New Roman" panose="02020603050405020304" pitchFamily="18" charset="0"/>
                          <a:cs typeface="Times New Roman" panose="02020603050405020304" pitchFamily="18" charset="0"/>
                        </a:rPr>
                        <a:t>          5metre</a:t>
                      </a:r>
                    </a:p>
                  </a:txBody>
                  <a:tcPr/>
                </a:tc>
                <a:extLst>
                  <a:ext uri="{0D108BD9-81ED-4DB2-BD59-A6C34878D82A}">
                    <a16:rowId xmlns:a16="http://schemas.microsoft.com/office/drawing/2014/main" val="2576694154"/>
                  </a:ext>
                </a:extLst>
              </a:tr>
            </a:tbl>
          </a:graphicData>
        </a:graphic>
      </p:graphicFrame>
    </p:spTree>
    <p:extLst>
      <p:ext uri="{BB962C8B-B14F-4D97-AF65-F5344CB8AC3E}">
        <p14:creationId xmlns:p14="http://schemas.microsoft.com/office/powerpoint/2010/main" val="56192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A385C-D612-0FAB-B923-C3E76EAAE753}"/>
              </a:ext>
            </a:extLst>
          </p:cNvPr>
          <p:cNvSpPr txBox="1"/>
          <p:nvPr/>
        </p:nvSpPr>
        <p:spPr>
          <a:xfrm>
            <a:off x="1615736" y="606597"/>
            <a:ext cx="82296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7640CFD5-5720-09A8-FD4F-A64F8DC1F7FB}"/>
              </a:ext>
            </a:extLst>
          </p:cNvPr>
          <p:cNvSpPr txBox="1"/>
          <p:nvPr/>
        </p:nvSpPr>
        <p:spPr>
          <a:xfrm>
            <a:off x="1118587" y="1376038"/>
            <a:ext cx="10005133" cy="5196294"/>
          </a:xfrm>
          <a:prstGeom prst="rect">
            <a:avLst/>
          </a:prstGeom>
          <a:noFill/>
        </p:spPr>
        <p:txBody>
          <a:bodyPr wrap="square" rtlCol="0">
            <a:spAutoFit/>
          </a:bodyPr>
          <a:lstStyle/>
          <a:p>
            <a:pPr marL="228600" marR="0" indent="0" algn="just">
              <a:spcBef>
                <a:spcPts val="0"/>
              </a:spcBef>
              <a:spcAft>
                <a:spcPts val="1000"/>
              </a:spcAft>
            </a:pPr>
            <a:r>
              <a:rPr lang="en-US" sz="2100" dirty="0">
                <a:solidFill>
                  <a:srgbClr val="000000"/>
                </a:solidFill>
                <a:effectLst/>
                <a:latin typeface="Times New Roman" panose="02020603050405020304" pitchFamily="18" charset="0"/>
                <a:ea typeface="Times New Roman" panose="02020603050405020304" pitchFamily="18" charset="0"/>
              </a:rPr>
              <a:t>Chin et al. proposed a cursor control system for computer users, which integrated the electromyogram signals from muscles in the face and point-of-gaze coordinates produced by an eye-gaze tracking system as inputs. Although it could facilitate a reliable click operation, it was slower than the control system that only used eye tracking and the accuracy was low. </a:t>
            </a:r>
          </a:p>
          <a:p>
            <a:pPr marL="228600" marR="0" indent="0" algn="just">
              <a:spcBef>
                <a:spcPts val="0"/>
              </a:spcBef>
              <a:spcAft>
                <a:spcPts val="1000"/>
              </a:spcAft>
            </a:pPr>
            <a:r>
              <a:rPr lang="en-US" sz="2100" dirty="0" err="1">
                <a:solidFill>
                  <a:srgbClr val="000000"/>
                </a:solidFill>
                <a:effectLst/>
                <a:latin typeface="Times New Roman" panose="02020603050405020304" pitchFamily="18" charset="0"/>
                <a:ea typeface="Times New Roman" panose="02020603050405020304" pitchFamily="18" charset="0"/>
              </a:rPr>
              <a:t>Missimer</a:t>
            </a:r>
            <a:r>
              <a:rPr lang="en-US" sz="2100" dirty="0">
                <a:solidFill>
                  <a:srgbClr val="000000"/>
                </a:solidFill>
                <a:effectLst/>
                <a:latin typeface="Times New Roman" panose="02020603050405020304" pitchFamily="18" charset="0"/>
                <a:ea typeface="Times New Roman" panose="02020603050405020304" pitchFamily="18" charset="0"/>
              </a:rPr>
              <a:t> and </a:t>
            </a:r>
            <a:r>
              <a:rPr lang="en-US" sz="2100" dirty="0" err="1">
                <a:solidFill>
                  <a:srgbClr val="000000"/>
                </a:solidFill>
                <a:effectLst/>
                <a:latin typeface="Times New Roman" panose="02020603050405020304" pitchFamily="18" charset="0"/>
                <a:ea typeface="Times New Roman" panose="02020603050405020304" pitchFamily="18" charset="0"/>
              </a:rPr>
              <a:t>Betke</a:t>
            </a:r>
            <a:r>
              <a:rPr lang="en-US" sz="2100" dirty="0">
                <a:solidFill>
                  <a:srgbClr val="000000"/>
                </a:solidFill>
                <a:effectLst/>
                <a:latin typeface="Times New Roman" panose="02020603050405020304" pitchFamily="18" charset="0"/>
                <a:ea typeface="Times New Roman" panose="02020603050405020304" pitchFamily="18" charset="0"/>
              </a:rPr>
              <a:t> constructed a system that uses the head position to control the mouse cursor and simulates left-click and right-click of the mouse by blinking left or right monocular. This system relied on the position of user’s head to control the mouse cursor position. The irregular movement of user’s head would affect the accuracy of click function. </a:t>
            </a:r>
          </a:p>
          <a:p>
            <a:pPr marL="228600" marR="0" indent="0" algn="just">
              <a:spcBef>
                <a:spcPts val="0"/>
              </a:spcBef>
              <a:spcAft>
                <a:spcPts val="1000"/>
              </a:spcAft>
            </a:pPr>
            <a:r>
              <a:rPr lang="en-US" sz="2100" dirty="0" err="1">
                <a:solidFill>
                  <a:srgbClr val="000000"/>
                </a:solidFill>
                <a:effectLst/>
                <a:latin typeface="Times New Roman" panose="02020603050405020304" pitchFamily="18" charset="0"/>
                <a:ea typeface="Times New Roman" panose="02020603050405020304" pitchFamily="18" charset="0"/>
              </a:rPr>
              <a:t>Lupu</a:t>
            </a:r>
            <a:r>
              <a:rPr lang="en-US" sz="2100" dirty="0">
                <a:solidFill>
                  <a:srgbClr val="000000"/>
                </a:solidFill>
                <a:effectLst/>
                <a:latin typeface="Times New Roman" panose="02020603050405020304" pitchFamily="18" charset="0"/>
                <a:ea typeface="Times New Roman" panose="02020603050405020304" pitchFamily="18" charset="0"/>
              </a:rPr>
              <a:t> et al. proposed a communication system for people with disabilities, which was based on a special designed device composed of a webcam mounted on glasses frame for image acquisition and processing. The eye movement is detected by the device and the voluntary eye blinking is correlated with a pictogram or keyword selection reflecting patient’s needs. </a:t>
            </a:r>
          </a:p>
        </p:txBody>
      </p:sp>
    </p:spTree>
    <p:extLst>
      <p:ext uri="{BB962C8B-B14F-4D97-AF65-F5344CB8AC3E}">
        <p14:creationId xmlns:p14="http://schemas.microsoft.com/office/powerpoint/2010/main" val="280640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0485A-80AB-5873-CEC5-F463752B0049}"/>
              </a:ext>
            </a:extLst>
          </p:cNvPr>
          <p:cNvSpPr txBox="1"/>
          <p:nvPr/>
        </p:nvSpPr>
        <p:spPr>
          <a:xfrm>
            <a:off x="2059619" y="1920993"/>
            <a:ext cx="8343530" cy="3903954"/>
          </a:xfrm>
          <a:prstGeom prst="rect">
            <a:avLst/>
          </a:prstGeom>
          <a:noFill/>
        </p:spPr>
        <p:txBody>
          <a:bodyPr wrap="square">
            <a:spAutoFit/>
          </a:bodyPr>
          <a:lstStyle/>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The existing system designed eye trackers are quite complicated and expensive. </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Users should wear inconvenient devices and make specific actions to control the system.</a:t>
            </a:r>
          </a:p>
          <a:p>
            <a:pPr marL="342900" marR="0" lvl="0" indent="-342900" algn="just">
              <a:lnSpc>
                <a:spcPct val="150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Noto Sans Symbols"/>
                <a:cs typeface="Times New Roman" panose="02020603050405020304" pitchFamily="18" charset="0"/>
              </a:rPr>
              <a:t>In the existing system user should choose the desired function first and then do the real interaction with computer, which goes against user intuition and it is not natural to use.</a:t>
            </a:r>
          </a:p>
        </p:txBody>
      </p:sp>
      <p:sp>
        <p:nvSpPr>
          <p:cNvPr id="4" name="TextBox 3">
            <a:extLst>
              <a:ext uri="{FF2B5EF4-FFF2-40B4-BE49-F238E27FC236}">
                <a16:creationId xmlns:a16="http://schemas.microsoft.com/office/drawing/2014/main" id="{4A9BED86-C268-EEAE-7D62-070C5041544B}"/>
              </a:ext>
            </a:extLst>
          </p:cNvPr>
          <p:cNvSpPr txBox="1"/>
          <p:nvPr/>
        </p:nvSpPr>
        <p:spPr>
          <a:xfrm>
            <a:off x="1842117" y="559293"/>
            <a:ext cx="6462943" cy="1046440"/>
          </a:xfrm>
          <a:prstGeom prst="rect">
            <a:avLst/>
          </a:prstGeom>
          <a:noFill/>
        </p:spPr>
        <p:txBody>
          <a:bodyPr wrap="square" rtlCol="0">
            <a:spAutoFit/>
          </a:bodyPr>
          <a:lstStyle/>
          <a:p>
            <a:r>
              <a:rPr lang="en-US" sz="4400" b="1" dirty="0">
                <a:solidFill>
                  <a:srgbClr val="000000"/>
                </a:solidFill>
                <a:effectLst/>
                <a:latin typeface="Times New Roman" panose="02020603050405020304" pitchFamily="18" charset="0"/>
                <a:ea typeface="Times New Roman" panose="02020603050405020304" pitchFamily="18" charset="0"/>
              </a:rPr>
              <a:t>DISADVANTAGES</a:t>
            </a:r>
            <a:endParaRPr lang="en-US" sz="4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9823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EDE6A8-89D3-F1D2-EEDD-02E07C8A8D4D}"/>
              </a:ext>
            </a:extLst>
          </p:cNvPr>
          <p:cNvSpPr txBox="1"/>
          <p:nvPr/>
        </p:nvSpPr>
        <p:spPr>
          <a:xfrm>
            <a:off x="1713390" y="577049"/>
            <a:ext cx="750163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BAD2BEA1-7ABF-9696-301C-09C6BA769802}"/>
              </a:ext>
            </a:extLst>
          </p:cNvPr>
          <p:cNvSpPr txBox="1"/>
          <p:nvPr/>
        </p:nvSpPr>
        <p:spPr>
          <a:xfrm>
            <a:off x="1297619" y="1382000"/>
            <a:ext cx="10154575" cy="5468164"/>
          </a:xfrm>
          <a:prstGeom prst="rect">
            <a:avLst/>
          </a:prstGeom>
          <a:noFill/>
        </p:spPr>
        <p:txBody>
          <a:bodyPr wrap="square" rtlCol="0">
            <a:spAutoFit/>
          </a:bodyPr>
          <a:lstStyle/>
          <a:p>
            <a:pPr marL="0" marR="0" indent="0">
              <a:spcBef>
                <a:spcPts val="0"/>
              </a:spcBef>
              <a:spcAft>
                <a:spcPts val="79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In this paper, we have described a system that has facial tracking, detection of face, detection of eye and continuous eye blinks for controlling a human computer interface. </a:t>
            </a:r>
          </a:p>
          <a:p>
            <a:pPr marL="6350" marR="0" indent="-6350">
              <a:spcBef>
                <a:spcPts val="0"/>
              </a:spcBef>
              <a:spcAft>
                <a:spcPts val="795"/>
              </a:spcAft>
            </a:pPr>
            <a:r>
              <a:rPr lang="en-US" sz="2400" dirty="0">
                <a:solidFill>
                  <a:srgbClr val="000000"/>
                </a:solidFill>
                <a:effectLst/>
                <a:latin typeface="Times New Roman" panose="02020603050405020304" pitchFamily="18" charset="0"/>
                <a:ea typeface="Times New Roman" panose="02020603050405020304" pitchFamily="18" charset="0"/>
              </a:rPr>
              <a:t>The mouse cursor is controlled by head movement as moving face up, down, sidewise movements and mouse events such as right and left click are controlled through eye blinks and squinting using OpenCV. This system is mainly for disabled people to have effective communication with the computer. Human eye movement has been used in the place of the conventional mouse. The main aim of this system is to help physically challenged and amputee people especially person who do not have their arms.</a:t>
            </a:r>
          </a:p>
          <a:p>
            <a:r>
              <a:rPr lang="en-US" sz="2400" dirty="0">
                <a:solidFill>
                  <a:srgbClr val="000000"/>
                </a:solidFill>
                <a:effectLst/>
                <a:latin typeface="Times New Roman" panose="02020603050405020304" pitchFamily="18" charset="0"/>
                <a:ea typeface="Times New Roman" panose="02020603050405020304" pitchFamily="18" charset="0"/>
              </a:rPr>
              <a:t>Camera receives the input from the eye. After receiving these streaming videos from the camera, it will break into frames. After receiving frames, it will check for lighting conditions because cameras require sufficient lights from external sources</a:t>
            </a:r>
            <a:endParaRPr lang="en-US" dirty="0"/>
          </a:p>
        </p:txBody>
      </p:sp>
    </p:spTree>
    <p:extLst>
      <p:ext uri="{BB962C8B-B14F-4D97-AF65-F5344CB8AC3E}">
        <p14:creationId xmlns:p14="http://schemas.microsoft.com/office/powerpoint/2010/main" val="41886665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128</TotalTime>
  <Words>2755</Words>
  <Application>Microsoft Office PowerPoint</Application>
  <PresentationFormat>Widescreen</PresentationFormat>
  <Paragraphs>208</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kaviya g</dc:creator>
  <cp:lastModifiedBy>kaviya g</cp:lastModifiedBy>
  <cp:revision>5</cp:revision>
  <dcterms:created xsi:type="dcterms:W3CDTF">2023-05-12T06:27:22Z</dcterms:created>
  <dcterms:modified xsi:type="dcterms:W3CDTF">2023-05-22T05:12:30Z</dcterms:modified>
</cp:coreProperties>
</file>