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324" r:id="rId5"/>
    <p:sldId id="326" r:id="rId6"/>
    <p:sldId id="262" r:id="rId7"/>
    <p:sldId id="271" r:id="rId8"/>
    <p:sldId id="261" r:id="rId9"/>
    <p:sldId id="272" r:id="rId10"/>
    <p:sldId id="263" r:id="rId11"/>
    <p:sldId id="273" r:id="rId12"/>
    <p:sldId id="323" r:id="rId13"/>
    <p:sldId id="322" r:id="rId14"/>
    <p:sldId id="319" r:id="rId15"/>
    <p:sldId id="320" r:id="rId16"/>
    <p:sldId id="266" r:id="rId17"/>
    <p:sldId id="267" r:id="rId18"/>
    <p:sldId id="268" r:id="rId19"/>
    <p:sldId id="269" r:id="rId20"/>
    <p:sldId id="276" r:id="rId21"/>
    <p:sldId id="278" r:id="rId22"/>
    <p:sldId id="270"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99445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329807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0486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2513514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1507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2532195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1744529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139695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292481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1C91-39FC-49A5-82B2-BA95FCF15BD2}"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111812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D1C91-39FC-49A5-82B2-BA95FCF15BD2}"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112009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D1C91-39FC-49A5-82B2-BA95FCF15BD2}"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229311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D1C91-39FC-49A5-82B2-BA95FCF15BD2}"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57757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D1C91-39FC-49A5-82B2-BA95FCF15BD2}"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359243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4D1C91-39FC-49A5-82B2-BA95FCF15BD2}"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382750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D1C91-39FC-49A5-82B2-BA95FCF15BD2}"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3F0A8D-F022-4DAD-B460-CB665F0631F4}" type="slidenum">
              <a:rPr lang="en-IN" smtClean="0"/>
              <a:t>‹#›</a:t>
            </a:fld>
            <a:endParaRPr lang="en-IN"/>
          </a:p>
        </p:txBody>
      </p:sp>
    </p:spTree>
    <p:extLst>
      <p:ext uri="{BB962C8B-B14F-4D97-AF65-F5344CB8AC3E}">
        <p14:creationId xmlns:p14="http://schemas.microsoft.com/office/powerpoint/2010/main" val="188763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4D1C91-39FC-49A5-82B2-BA95FCF15BD2}" type="datetimeFigureOut">
              <a:rPr lang="en-IN" smtClean="0"/>
              <a:t>12-05-2023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3F0A8D-F022-4DAD-B460-CB665F0631F4}" type="slidenum">
              <a:rPr lang="en-IN" smtClean="0"/>
              <a:t>‹#›</a:t>
            </a:fld>
            <a:endParaRPr lang="en-IN"/>
          </a:p>
        </p:txBody>
      </p:sp>
    </p:spTree>
    <p:extLst>
      <p:ext uri="{BB962C8B-B14F-4D97-AF65-F5344CB8AC3E}">
        <p14:creationId xmlns:p14="http://schemas.microsoft.com/office/powerpoint/2010/main" val="3799556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aquibAnwar/cursor-control" TargetMode="External"/><Relationship Id="rId2" Type="http://schemas.openxmlformats.org/officeDocument/2006/relationships/hyperlink" Target="https://www.researchgate.net/publication/325919286_Eye-controlled_mouse_cursor_for_physically_disabled_individual" TargetMode="External"/><Relationship Id="rId1" Type="http://schemas.openxmlformats.org/officeDocument/2006/relationships/slideLayout" Target="../slideLayouts/slideLayout7.xml"/><Relationship Id="rId5" Type="http://schemas.openxmlformats.org/officeDocument/2006/relationships/hyperlink" Target="https://jpinfotech.org/mouse-cursor-control-using-eye-movements/" TargetMode="External"/><Relationship Id="rId4" Type="http://schemas.openxmlformats.org/officeDocument/2006/relationships/hyperlink" Target="https://github.com/acl21/Mouse_Cursor_Control_Handsfre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593E6A-41ED-3789-43E7-747FB4151EA3}"/>
              </a:ext>
            </a:extLst>
          </p:cNvPr>
          <p:cNvSpPr txBox="1"/>
          <p:nvPr/>
        </p:nvSpPr>
        <p:spPr>
          <a:xfrm>
            <a:off x="834500" y="470517"/>
            <a:ext cx="10076155" cy="1938992"/>
          </a:xfrm>
          <a:prstGeom prst="rect">
            <a:avLst/>
          </a:prstGeom>
          <a:noFill/>
        </p:spPr>
        <p:txBody>
          <a:bodyPr wrap="square" rtlCol="0">
            <a:spAutoFit/>
          </a:bodyPr>
          <a:lstStyle/>
          <a:p>
            <a:r>
              <a:rPr lang="en-US" sz="6000" b="1" dirty="0">
                <a:latin typeface="Algerian" panose="04020705040A02060702" pitchFamily="82" charset="0"/>
              </a:rPr>
              <a:t>Mouse Cursor Control using Eye Movements</a:t>
            </a:r>
            <a:endParaRPr lang="en-IN" sz="6000" dirty="0">
              <a:latin typeface="Algerian" panose="04020705040A02060702" pitchFamily="82" charset="0"/>
            </a:endParaRPr>
          </a:p>
        </p:txBody>
      </p:sp>
      <p:sp>
        <p:nvSpPr>
          <p:cNvPr id="3" name="TextBox 2">
            <a:extLst>
              <a:ext uri="{FF2B5EF4-FFF2-40B4-BE49-F238E27FC236}">
                <a16:creationId xmlns:a16="http://schemas.microsoft.com/office/drawing/2014/main" id="{E12A2BB6-6C02-AF8F-3820-8D95EFE0662D}"/>
              </a:ext>
            </a:extLst>
          </p:cNvPr>
          <p:cNvSpPr txBox="1"/>
          <p:nvPr/>
        </p:nvSpPr>
        <p:spPr>
          <a:xfrm>
            <a:off x="7146524" y="4797316"/>
            <a:ext cx="4956699" cy="1569660"/>
          </a:xfrm>
          <a:prstGeom prst="rect">
            <a:avLst/>
          </a:prstGeom>
          <a:noFill/>
        </p:spPr>
        <p:txBody>
          <a:bodyPr wrap="square" rtlCol="0">
            <a:spAutoFit/>
          </a:bodyPr>
          <a:lstStyle/>
          <a:p>
            <a:r>
              <a:rPr lang="en-US" sz="2400" b="1" u="sng" dirty="0">
                <a:latin typeface="Arial Rounded MT Bold" panose="020F0704030504030204" pitchFamily="34" charset="0"/>
              </a:rPr>
              <a:t>TEAM LEADER</a:t>
            </a:r>
            <a:r>
              <a:rPr lang="en-US" sz="2400" b="1" dirty="0">
                <a:latin typeface="Arial Rounded MT Bold" panose="020F0704030504030204" pitchFamily="34" charset="0"/>
              </a:rPr>
              <a:t>-</a:t>
            </a:r>
          </a:p>
          <a:p>
            <a:r>
              <a:rPr lang="en-US" sz="2400" b="1" dirty="0">
                <a:latin typeface="Arial Rounded MT Bold" panose="020F0704030504030204" pitchFamily="34" charset="0"/>
              </a:rPr>
              <a:t>G.KAVIYA-812619104012</a:t>
            </a:r>
          </a:p>
          <a:p>
            <a:r>
              <a:rPr lang="en-US" sz="2400" b="1" u="sng" dirty="0">
                <a:latin typeface="Arial Rounded MT Bold" panose="020F0704030504030204" pitchFamily="34" charset="0"/>
              </a:rPr>
              <a:t>TEAM MEMBER</a:t>
            </a:r>
            <a:r>
              <a:rPr lang="en-US" sz="2400" b="1" dirty="0">
                <a:latin typeface="Arial Rounded MT Bold" panose="020F0704030504030204" pitchFamily="34" charset="0"/>
              </a:rPr>
              <a:t>-</a:t>
            </a:r>
          </a:p>
          <a:p>
            <a:r>
              <a:rPr lang="en-US" sz="2400" b="1" dirty="0">
                <a:latin typeface="Arial Rounded MT Bold" panose="020F0704030504030204" pitchFamily="34" charset="0"/>
              </a:rPr>
              <a:t>USHA KUMARI-812619104041</a:t>
            </a:r>
            <a:endParaRPr lang="en-IN" sz="2400" b="1" dirty="0">
              <a:latin typeface="Arial Rounded MT Bold" panose="020F0704030504030204" pitchFamily="34" charset="0"/>
            </a:endParaRPr>
          </a:p>
        </p:txBody>
      </p:sp>
      <p:sp>
        <p:nvSpPr>
          <p:cNvPr id="4" name="TextBox 3">
            <a:extLst>
              <a:ext uri="{FF2B5EF4-FFF2-40B4-BE49-F238E27FC236}">
                <a16:creationId xmlns:a16="http://schemas.microsoft.com/office/drawing/2014/main" id="{62351D9F-3B09-7988-3F25-D24DE349775F}"/>
              </a:ext>
            </a:extLst>
          </p:cNvPr>
          <p:cNvSpPr txBox="1"/>
          <p:nvPr/>
        </p:nvSpPr>
        <p:spPr>
          <a:xfrm>
            <a:off x="834500" y="4817823"/>
            <a:ext cx="4714044" cy="1661993"/>
          </a:xfrm>
          <a:prstGeom prst="rect">
            <a:avLst/>
          </a:prstGeom>
          <a:noFill/>
        </p:spPr>
        <p:txBody>
          <a:bodyPr wrap="square" rtlCol="0">
            <a:spAutoFit/>
          </a:bodyPr>
          <a:lstStyle/>
          <a:p>
            <a:pPr marL="0" indent="0">
              <a:buFontTx/>
              <a:buNone/>
            </a:pPr>
            <a:r>
              <a:rPr lang="en-IN" altLang="en-US" sz="2800" b="1" u="sng" dirty="0">
                <a:latin typeface="Arial Rounded MT Bold" panose="020F0704030504030204" pitchFamily="34" charset="0"/>
              </a:rPr>
              <a:t>GUIDE:</a:t>
            </a:r>
          </a:p>
          <a:p>
            <a:pPr marL="0" indent="0">
              <a:buFontTx/>
              <a:buNone/>
            </a:pPr>
            <a:r>
              <a:rPr lang="en-IN" altLang="en-US" sz="2800" b="1" dirty="0">
                <a:latin typeface="Arial Rounded MT Bold" panose="020F0704030504030204" pitchFamily="34" charset="0"/>
              </a:rPr>
              <a:t>Mr. </a:t>
            </a:r>
            <a:r>
              <a:rPr lang="en-IN" altLang="en-US" sz="2800" b="1" dirty="0" err="1">
                <a:latin typeface="Arial Rounded MT Bold" panose="020F0704030504030204" pitchFamily="34" charset="0"/>
              </a:rPr>
              <a:t>Pugazhendhi</a:t>
            </a:r>
            <a:r>
              <a:rPr lang="en-IN" altLang="en-US" sz="2800" b="1" dirty="0">
                <a:latin typeface="Arial Rounded MT Bold" panose="020F0704030504030204" pitchFamily="34" charset="0"/>
              </a:rPr>
              <a:t> Vasudevan M.E. (CSE)</a:t>
            </a:r>
          </a:p>
          <a:p>
            <a:endParaRPr lang="en-IN" dirty="0"/>
          </a:p>
        </p:txBody>
      </p:sp>
    </p:spTree>
    <p:extLst>
      <p:ext uri="{BB962C8B-B14F-4D97-AF65-F5344CB8AC3E}">
        <p14:creationId xmlns:p14="http://schemas.microsoft.com/office/powerpoint/2010/main" val="112651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4D276-B7D3-ED38-917D-82909E29CF82}"/>
              </a:ext>
            </a:extLst>
          </p:cNvPr>
          <p:cNvSpPr txBox="1"/>
          <p:nvPr/>
        </p:nvSpPr>
        <p:spPr>
          <a:xfrm>
            <a:off x="514904" y="248575"/>
            <a:ext cx="9863092" cy="6683881"/>
          </a:xfrm>
          <a:prstGeom prst="rect">
            <a:avLst/>
          </a:prstGeom>
          <a:noFill/>
        </p:spPr>
        <p:txBody>
          <a:bodyPr wrap="square" rtlCol="0">
            <a:spAutoFit/>
          </a:bodyPr>
          <a:lstStyle/>
          <a:p>
            <a:pPr algn="ctr">
              <a:lnSpc>
                <a:spcPct val="150000"/>
              </a:lnSpc>
              <a:spcAft>
                <a:spcPts val="1000"/>
              </a:spcAft>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400" b="1" u="sng"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 Real-time virtual mouse system using system using RGB-D images fingertip detection</a:t>
            </a:r>
          </a:p>
          <a:p>
            <a:pPr>
              <a:lnSpc>
                <a:spcPct val="150000"/>
              </a:lnSpc>
            </a:pPr>
            <a:r>
              <a:rPr lang="en-IN" sz="2000" dirty="0">
                <a:solidFill>
                  <a:srgbClr val="131313"/>
                </a:solidFill>
                <a:effectLst/>
                <a:latin typeface="Times New Roman" panose="02020603050405020304" pitchFamily="18" charset="0"/>
                <a:ea typeface="Times New Roman" panose="02020603050405020304" pitchFamily="18" charset="0"/>
              </a:rPr>
              <a:t>In this work, we propose a novel virtual mouse method using RGB-D images and fingertip detection. The hand region of interest and the </a:t>
            </a:r>
            <a:r>
              <a:rPr lang="en-IN" sz="2000" dirty="0" err="1">
                <a:solidFill>
                  <a:srgbClr val="131313"/>
                </a:solidFill>
                <a:effectLst/>
                <a:latin typeface="Times New Roman" panose="02020603050405020304" pitchFamily="18" charset="0"/>
                <a:ea typeface="Times New Roman" panose="02020603050405020304" pitchFamily="18" charset="0"/>
              </a:rPr>
              <a:t>center</a:t>
            </a:r>
            <a:r>
              <a:rPr lang="en-IN" sz="2000" dirty="0">
                <a:solidFill>
                  <a:srgbClr val="131313"/>
                </a:solidFill>
                <a:effectLst/>
                <a:latin typeface="Times New Roman" panose="02020603050405020304" pitchFamily="18" charset="0"/>
                <a:ea typeface="Times New Roman" panose="02020603050405020304" pitchFamily="18" charset="0"/>
              </a:rPr>
              <a:t> of the palm are first extracted using in-depth skeleton-joint information images from a Microsoft Kinect Sensor version 2, and then converted into a binary image. Then, the contours of the hands are extracted and described by a border-tracing algorithm. The </a:t>
            </a:r>
            <a:r>
              <a:rPr lang="en-IN" sz="2000" dirty="0" err="1">
                <a:solidFill>
                  <a:srgbClr val="131313"/>
                </a:solidFill>
                <a:effectLst/>
                <a:latin typeface="Times New Roman" panose="02020603050405020304" pitchFamily="18" charset="0"/>
                <a:ea typeface="Times New Roman" panose="02020603050405020304" pitchFamily="18" charset="0"/>
              </a:rPr>
              <a:t>Kcosine</a:t>
            </a:r>
            <a:r>
              <a:rPr lang="en-IN" sz="2000" dirty="0">
                <a:solidFill>
                  <a:srgbClr val="131313"/>
                </a:solidFill>
                <a:effectLst/>
                <a:latin typeface="Times New Roman" panose="02020603050405020304" pitchFamily="18" charset="0"/>
                <a:ea typeface="Times New Roman" panose="02020603050405020304" pitchFamily="18" charset="0"/>
              </a:rPr>
              <a:t> algorithm is used to detect the fingertip location, based on the hand-contour coordinates. Finally, the fingertip location is mapped to RGB images to control the mouse cursor based on a virtual screen. The system tracks fingertips in real-time at 30 FPS on a desktop computer using a single CPU and Kinect V2. The experimental results showed a high accuracy level; the system can work well in real-world environments with a single CPU. This fingertip-gesture-based interface allows humans to easily interact with computers by hand.</a:t>
            </a:r>
          </a:p>
          <a:p>
            <a:endParaRPr lang="en-IN" dirty="0"/>
          </a:p>
        </p:txBody>
      </p:sp>
    </p:spTree>
    <p:extLst>
      <p:ext uri="{BB962C8B-B14F-4D97-AF65-F5344CB8AC3E}">
        <p14:creationId xmlns:p14="http://schemas.microsoft.com/office/powerpoint/2010/main" val="422868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3E2D6-0210-E3BD-6F8C-770B67451C04}"/>
              </a:ext>
            </a:extLst>
          </p:cNvPr>
          <p:cNvSpPr txBox="1"/>
          <p:nvPr/>
        </p:nvSpPr>
        <p:spPr>
          <a:xfrm>
            <a:off x="658427" y="426998"/>
            <a:ext cx="7278209" cy="3088560"/>
          </a:xfrm>
          <a:prstGeom prst="rect">
            <a:avLst/>
          </a:prstGeom>
          <a:noFill/>
        </p:spPr>
        <p:txBody>
          <a:bodyPr wrap="square">
            <a:spAutoFit/>
          </a:bodyPr>
          <a:lstStyle/>
          <a:p>
            <a:r>
              <a:rPr lang="en-US" sz="4000" b="1" dirty="0">
                <a:latin typeface="Algerian" panose="04020705040A02060702" pitchFamily="82" charset="0"/>
              </a:rPr>
              <a:t>ADVANTAGES </a:t>
            </a:r>
          </a:p>
          <a:p>
            <a:pPr marL="285750" indent="-285750">
              <a:buFont typeface="Arial" panose="020B0604020202020204" pitchFamily="34" charset="0"/>
              <a:buChar char="•"/>
            </a:pPr>
            <a:r>
              <a:rPr lang="en-US" sz="2000" dirty="0">
                <a:effectLst/>
                <a:latin typeface="Bahnschrift" panose="020B0502040204020203" pitchFamily="34" charset="0"/>
                <a:ea typeface="Times New Roman" panose="02020603050405020304" pitchFamily="18" charset="0"/>
                <a:cs typeface="Times New Roman" panose="02020603050405020304" pitchFamily="18" charset="0"/>
              </a:rPr>
              <a:t>Provides information about person’s </a:t>
            </a:r>
            <a:r>
              <a:rPr lang="en-US" sz="2000" dirty="0">
                <a:latin typeface="Bahnschrift" panose="020B0502040204020203" pitchFamily="34" charset="0"/>
                <a:ea typeface="Times New Roman" panose="02020603050405020304" pitchFamily="18" charset="0"/>
                <a:cs typeface="Times New Roman" panose="02020603050405020304" pitchFamily="18" charset="0"/>
              </a:rPr>
              <a:t>view </a:t>
            </a:r>
            <a:r>
              <a:rPr lang="en-US" sz="2000" dirty="0">
                <a:effectLst/>
                <a:latin typeface="Bahnschrift" panose="020B0502040204020203" pitchFamily="34" charset="0"/>
                <a:ea typeface="Times New Roman" panose="02020603050405020304" pitchFamily="18" charset="0"/>
                <a:cs typeface="Times New Roman" panose="02020603050405020304" pitchFamily="18" charset="0"/>
              </a:rPr>
              <a:t>when moving over a wide area.</a:t>
            </a:r>
          </a:p>
          <a:p>
            <a:pPr marL="285750" indent="-285750" algn="l">
              <a:buFont typeface="Arial" panose="020B0604020202020204" pitchFamily="34" charset="0"/>
              <a:buChar char="•"/>
            </a:pPr>
            <a:r>
              <a:rPr lang="en-IN" sz="2000" b="0" i="0" dirty="0">
                <a:solidFill>
                  <a:srgbClr val="231F20"/>
                </a:solidFill>
                <a:effectLst/>
                <a:latin typeface="Bahnschrift" panose="020B0502040204020203" pitchFamily="34" charset="0"/>
              </a:rPr>
              <a:t>The rate of the considered devices ranges</a:t>
            </a:r>
          </a:p>
          <a:p>
            <a:pPr algn="l"/>
            <a:r>
              <a:rPr lang="en-IN" sz="2000" b="0" i="0" dirty="0">
                <a:solidFill>
                  <a:srgbClr val="231F20"/>
                </a:solidFill>
                <a:effectLst/>
                <a:latin typeface="Bahnschrift" panose="020B0502040204020203" pitchFamily="34" charset="0"/>
              </a:rPr>
              <a:t>      from 30 Hz to 400 Hz. Devices with high sampling </a:t>
            </a:r>
            <a:r>
              <a:rPr lang="en-IN" sz="2000" b="0" i="0" dirty="0" err="1">
                <a:solidFill>
                  <a:srgbClr val="231F20"/>
                </a:solidFill>
                <a:effectLst/>
                <a:latin typeface="Bahnschrift" panose="020B0502040204020203" pitchFamily="34" charset="0"/>
              </a:rPr>
              <a:t>fre</a:t>
            </a:r>
            <a:r>
              <a:rPr lang="en-IN" sz="2000" b="0" i="0" dirty="0">
                <a:solidFill>
                  <a:srgbClr val="231F20"/>
                </a:solidFill>
                <a:effectLst/>
                <a:latin typeface="Bahnschrift" panose="020B0502040204020203" pitchFamily="34" charset="0"/>
              </a:rPr>
              <a:t>-</a:t>
            </a:r>
          </a:p>
          <a:p>
            <a:pPr algn="l"/>
            <a:r>
              <a:rPr lang="en-IN" sz="2000" b="0" i="0" dirty="0">
                <a:solidFill>
                  <a:srgbClr val="231F20"/>
                </a:solidFill>
                <a:effectLst/>
                <a:latin typeface="Bahnschrift" panose="020B0502040204020203" pitchFamily="34" charset="0"/>
              </a:rPr>
              <a:t>      </a:t>
            </a:r>
            <a:r>
              <a:rPr lang="en-IN" sz="2000" b="0" i="0" dirty="0" err="1">
                <a:solidFill>
                  <a:srgbClr val="231F20"/>
                </a:solidFill>
                <a:effectLst/>
                <a:latin typeface="Bahnschrift" panose="020B0502040204020203" pitchFamily="34" charset="0"/>
              </a:rPr>
              <a:t>quency</a:t>
            </a:r>
            <a:r>
              <a:rPr lang="en-IN" sz="2000" b="0" i="0" dirty="0">
                <a:solidFill>
                  <a:srgbClr val="231F20"/>
                </a:solidFill>
                <a:effectLst/>
                <a:latin typeface="Bahnschrift" panose="020B0502040204020203" pitchFamily="34" charset="0"/>
              </a:rPr>
              <a:t> can record up to respectively 400 Hz and 250 Hz,         </a:t>
            </a:r>
          </a:p>
          <a:p>
            <a:pPr algn="l"/>
            <a:r>
              <a:rPr lang="en-IN" sz="2000" b="0" i="0" dirty="0">
                <a:solidFill>
                  <a:srgbClr val="231F20"/>
                </a:solidFill>
                <a:effectLst/>
                <a:latin typeface="Bahnschrift" panose="020B0502040204020203" pitchFamily="34" charset="0"/>
              </a:rPr>
              <a:t>      thus allowing the measurement of faster eye movement</a:t>
            </a:r>
          </a:p>
          <a:p>
            <a:pPr marL="285750" indent="-285750">
              <a:buFont typeface="Arial" panose="020B0604020202020204" pitchFamily="34" charset="0"/>
              <a:buChar char="•"/>
            </a:pPr>
            <a:endParaRPr lang="en-US" sz="18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8B6BB922-15FF-4F6F-55E1-0F547AA6062E}"/>
              </a:ext>
            </a:extLst>
          </p:cNvPr>
          <p:cNvSpPr txBox="1"/>
          <p:nvPr/>
        </p:nvSpPr>
        <p:spPr>
          <a:xfrm>
            <a:off x="658427" y="3599458"/>
            <a:ext cx="7757603" cy="2831544"/>
          </a:xfrm>
          <a:prstGeom prst="rect">
            <a:avLst/>
          </a:prstGeom>
          <a:noFill/>
        </p:spPr>
        <p:txBody>
          <a:bodyPr wrap="square">
            <a:spAutoFit/>
          </a:bodyPr>
          <a:lstStyle/>
          <a:p>
            <a:r>
              <a:rPr lang="en-US" sz="4000" b="1" dirty="0">
                <a:latin typeface="Algerian" panose="04020705040A02060702" pitchFamily="82" charset="0"/>
              </a:rPr>
              <a:t>DISADVANTAGE</a:t>
            </a:r>
          </a:p>
          <a:p>
            <a:pPr marL="285750" indent="-285750" algn="l">
              <a:buFont typeface="Arial" panose="020B0604020202020204" pitchFamily="34" charset="0"/>
              <a:buChar char="•"/>
            </a:pPr>
            <a:r>
              <a:rPr lang="en-IN" sz="2000" b="0" i="0" dirty="0">
                <a:solidFill>
                  <a:srgbClr val="231F20"/>
                </a:solidFill>
                <a:effectLst/>
                <a:latin typeface="Bahnschrift" panose="020B0502040204020203" pitchFamily="34" charset="0"/>
              </a:rPr>
              <a:t>T</a:t>
            </a:r>
            <a:r>
              <a:rPr lang="en-IN" sz="2000" dirty="0">
                <a:solidFill>
                  <a:srgbClr val="231F20"/>
                </a:solidFill>
                <a:latin typeface="Bahnschrift" panose="020B0502040204020203" pitchFamily="34" charset="0"/>
              </a:rPr>
              <a:t>he</a:t>
            </a:r>
            <a:r>
              <a:rPr lang="en-IN" sz="2000" b="0" i="0" dirty="0">
                <a:solidFill>
                  <a:srgbClr val="231F20"/>
                </a:solidFill>
                <a:effectLst/>
                <a:latin typeface="Bahnschrift" panose="020B0502040204020203" pitchFamily="34" charset="0"/>
              </a:rPr>
              <a:t> devices can track the eye using several cameras and multiple corneal reﬂections per eye. </a:t>
            </a:r>
          </a:p>
          <a:p>
            <a:pPr marL="285750" indent="-285750" algn="l">
              <a:buFont typeface="Arial" panose="020B0604020202020204" pitchFamily="34" charset="0"/>
              <a:buChar char="•"/>
            </a:pPr>
            <a:r>
              <a:rPr lang="en-IN" sz="2000" b="0" i="0" dirty="0">
                <a:solidFill>
                  <a:srgbClr val="231F20"/>
                </a:solidFill>
                <a:effectLst/>
                <a:latin typeface="Bahnschrift" panose="020B0502040204020203" pitchFamily="34" charset="0"/>
              </a:rPr>
              <a:t>The eye gaze tracking devices usually have a smaller ﬁeld of view within which the gaze point can be resolved. Thus, this feature can aﬀect the usability of the device in speciﬁc use case</a:t>
            </a:r>
          </a:p>
          <a:p>
            <a:pPr marL="285750" indent="-285750" algn="l">
              <a:buFont typeface="Arial" panose="020B0604020202020204" pitchFamily="34" charset="0"/>
              <a:buChar char="•"/>
            </a:pPr>
            <a:endParaRPr lang="en-IN" sz="2000" b="0" i="0" dirty="0">
              <a:solidFill>
                <a:srgbClr val="231F20"/>
              </a:solidFill>
              <a:effectLst/>
              <a:latin typeface="Bahnschrift" panose="020B0502040204020203" pitchFamily="34" charset="0"/>
            </a:endParaRPr>
          </a:p>
          <a:p>
            <a:pPr marL="285750" indent="-285750">
              <a:buFont typeface="Arial" panose="020B0604020202020204" pitchFamily="34" charset="0"/>
              <a:buChar char="•"/>
            </a:pPr>
            <a:endParaRPr lang="en-US" sz="1800" b="1" dirty="0">
              <a:latin typeface="Algerian" panose="04020705040A02060702" pitchFamily="82" charset="0"/>
            </a:endParaRPr>
          </a:p>
        </p:txBody>
      </p:sp>
    </p:spTree>
    <p:extLst>
      <p:ext uri="{BB962C8B-B14F-4D97-AF65-F5344CB8AC3E}">
        <p14:creationId xmlns:p14="http://schemas.microsoft.com/office/powerpoint/2010/main" val="83380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26D9-9A91-CD6E-3747-D2FD334E6FBB}"/>
              </a:ext>
            </a:extLst>
          </p:cNvPr>
          <p:cNvSpPr txBox="1"/>
          <p:nvPr/>
        </p:nvSpPr>
        <p:spPr>
          <a:xfrm>
            <a:off x="292962" y="372862"/>
            <a:ext cx="9712171" cy="5970865"/>
          </a:xfrm>
          <a:prstGeom prst="rect">
            <a:avLst/>
          </a:prstGeom>
          <a:noFill/>
        </p:spPr>
        <p:txBody>
          <a:bodyPr wrap="square" rtlCol="0">
            <a:spAutoFit/>
          </a:bodyPr>
          <a:lstStyle/>
          <a:p>
            <a:pPr algn="ctr"/>
            <a:r>
              <a:rPr lang="en-US" sz="2800" u="sng" dirty="0">
                <a:latin typeface="Times New Roman" panose="02020603050405020304" pitchFamily="18" charset="0"/>
                <a:cs typeface="Times New Roman" panose="02020603050405020304" pitchFamily="18" charset="0"/>
              </a:rPr>
              <a:t>4)</a:t>
            </a:r>
            <a:r>
              <a:rPr lang="en-IN"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Hand Gesture Recognition System as Virtual Mouse for HCI (GLOVE)</a:t>
            </a:r>
          </a:p>
          <a:p>
            <a:pPr algn="ctr"/>
            <a:endPar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IN" sz="2000" dirty="0">
                <a:solidFill>
                  <a:srgbClr val="000000"/>
                </a:solidFill>
                <a:effectLst/>
                <a:latin typeface="Bahnschrift" panose="020B0502040204020203" pitchFamily="34" charset="0"/>
                <a:ea typeface="Times New Roman" panose="02020603050405020304" pitchFamily="18" charset="0"/>
              </a:rPr>
              <a:t>The mouse is one of the invention in HCI (human computer interaction) technology. Though wireless are Bluetooth mouse technology is invented still, that technology is not completely device free. A Bluetooth mouse has the requirement of battery power it requires extra power supply. Presence of extra devices in a mouse increases the difficulty level of more hardware components. The proposed mouse system is outside this limitation. This paper proposes a virtual mouse system using </a:t>
            </a:r>
            <a:r>
              <a:rPr lang="en-IN" sz="2000" dirty="0" err="1">
                <a:solidFill>
                  <a:srgbClr val="000000"/>
                </a:solidFill>
                <a:effectLst/>
                <a:latin typeface="Bahnschrift" panose="020B0502040204020203" pitchFamily="34" charset="0"/>
                <a:ea typeface="Times New Roman" panose="02020603050405020304" pitchFamily="18" charset="0"/>
              </a:rPr>
              <a:t>colored</a:t>
            </a:r>
            <a:r>
              <a:rPr lang="en-IN" sz="2000" dirty="0">
                <a:solidFill>
                  <a:srgbClr val="000000"/>
                </a:solidFill>
                <a:effectLst/>
                <a:latin typeface="Bahnschrift" panose="020B0502040204020203" pitchFamily="34" charset="0"/>
                <a:ea typeface="Times New Roman" panose="02020603050405020304" pitchFamily="18" charset="0"/>
              </a:rPr>
              <a:t> hand glove based on HCI using computer vision and hand gestures. Gestures captured with a webcam on processed with </a:t>
            </a:r>
            <a:r>
              <a:rPr lang="en-IN" sz="2000" dirty="0" err="1">
                <a:solidFill>
                  <a:srgbClr val="000000"/>
                </a:solidFill>
                <a:effectLst/>
                <a:latin typeface="Bahnschrift" panose="020B0502040204020203" pitchFamily="34" charset="0"/>
                <a:ea typeface="Times New Roman" panose="02020603050405020304" pitchFamily="18" charset="0"/>
              </a:rPr>
              <a:t>color</a:t>
            </a:r>
            <a:r>
              <a:rPr lang="en-IN" sz="2000" dirty="0">
                <a:solidFill>
                  <a:srgbClr val="000000"/>
                </a:solidFill>
                <a:effectLst/>
                <a:latin typeface="Bahnschrift" panose="020B0502040204020203" pitchFamily="34" charset="0"/>
                <a:ea typeface="Times New Roman" panose="02020603050405020304" pitchFamily="18" charset="0"/>
              </a:rPr>
              <a:t> segmentation, detection technique and feature extraction. The user will be allowed to control some of the computer cursor functions with a </a:t>
            </a:r>
            <a:r>
              <a:rPr lang="en-IN" sz="2000" dirty="0" err="1">
                <a:solidFill>
                  <a:srgbClr val="000000"/>
                </a:solidFill>
                <a:effectLst/>
                <a:latin typeface="Bahnschrift" panose="020B0502040204020203" pitchFamily="34" charset="0"/>
                <a:ea typeface="Times New Roman" panose="02020603050405020304" pitchFamily="18" charset="0"/>
              </a:rPr>
              <a:t>colored</a:t>
            </a:r>
            <a:r>
              <a:rPr lang="en-IN" sz="2000" dirty="0">
                <a:solidFill>
                  <a:srgbClr val="000000"/>
                </a:solidFill>
                <a:effectLst/>
                <a:latin typeface="Bahnschrift" panose="020B0502040204020203" pitchFamily="34" charset="0"/>
                <a:ea typeface="Times New Roman" panose="02020603050405020304" pitchFamily="18" charset="0"/>
              </a:rPr>
              <a:t> glove on the hand. Primarily, a user can perform with their fingers, scrolling up or down using their hands in different gestures. This system captures frames using a webcam or built-in cam it is based on the camera quality. So the usage of </a:t>
            </a:r>
            <a:r>
              <a:rPr lang="en-IN" sz="2000" dirty="0" err="1">
                <a:solidFill>
                  <a:srgbClr val="000000"/>
                </a:solidFill>
                <a:effectLst/>
                <a:latin typeface="Bahnschrift" panose="020B0502040204020203" pitchFamily="34" charset="0"/>
                <a:ea typeface="Times New Roman" panose="02020603050405020304" pitchFamily="18" charset="0"/>
              </a:rPr>
              <a:t>colored</a:t>
            </a:r>
            <a:r>
              <a:rPr lang="en-IN" sz="2000" dirty="0">
                <a:solidFill>
                  <a:srgbClr val="000000"/>
                </a:solidFill>
                <a:effectLst/>
                <a:latin typeface="Bahnschrift" panose="020B0502040204020203" pitchFamily="34" charset="0"/>
                <a:ea typeface="Times New Roman" panose="02020603050405020304" pitchFamily="18" charset="0"/>
              </a:rPr>
              <a:t> glove mouse system eliminates device dependency in order to use a mouse. </a:t>
            </a:r>
            <a:endParaRPr lang="en-IN" sz="2000" u="sng"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36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CA080-5BF9-DB90-9C0C-BAEA930FF3AF}"/>
              </a:ext>
            </a:extLst>
          </p:cNvPr>
          <p:cNvSpPr txBox="1"/>
          <p:nvPr/>
        </p:nvSpPr>
        <p:spPr>
          <a:xfrm>
            <a:off x="594804" y="275208"/>
            <a:ext cx="7936637" cy="5478423"/>
          </a:xfrm>
          <a:prstGeom prst="rect">
            <a:avLst/>
          </a:prstGeom>
          <a:noFill/>
        </p:spPr>
        <p:txBody>
          <a:bodyPr wrap="square">
            <a:spAutoFit/>
          </a:bodyPr>
          <a:lstStyle/>
          <a:p>
            <a:r>
              <a:rPr lang="en-IN" sz="3600" b="1" dirty="0">
                <a:latin typeface="Algerian" panose="04020705040A02060702" pitchFamily="82" charset="0"/>
              </a:rPr>
              <a:t>Advantages:</a:t>
            </a:r>
          </a:p>
          <a:p>
            <a:r>
              <a:rPr lang="en-IN" sz="2000" dirty="0">
                <a:latin typeface="Bahnschrift" panose="020B0502040204020203" pitchFamily="34" charset="0"/>
              </a:rPr>
              <a:t>1.Able to recognize RGB movements, combinations, and translate  actual mouse functions </a:t>
            </a:r>
          </a:p>
          <a:p>
            <a:r>
              <a:rPr lang="en-IN" sz="2000" dirty="0">
                <a:latin typeface="Bahnschrift" panose="020B0502040204020203" pitchFamily="34" charset="0"/>
              </a:rPr>
              <a:t>to perform operations. </a:t>
            </a:r>
          </a:p>
          <a:p>
            <a:r>
              <a:rPr lang="en-IN" sz="2000" dirty="0">
                <a:latin typeface="Bahnschrift" panose="020B0502040204020203" pitchFamily="34" charset="0"/>
              </a:rPr>
              <a:t>2.Cverrules the touch technology.</a:t>
            </a:r>
          </a:p>
          <a:p>
            <a:r>
              <a:rPr lang="en-IN" sz="2000" dirty="0">
                <a:latin typeface="Bahnschrift" panose="020B0502040204020203" pitchFamily="34" charset="0"/>
              </a:rPr>
              <a:t>3.Cheapest system which works fine in a </a:t>
            </a:r>
          </a:p>
          <a:p>
            <a:r>
              <a:rPr lang="en-IN" sz="2000" dirty="0">
                <a:latin typeface="Bahnschrift" panose="020B0502040204020203" pitchFamily="34" charset="0"/>
              </a:rPr>
              <a:t>standardized operating system and easy to use.</a:t>
            </a:r>
          </a:p>
          <a:p>
            <a:endParaRPr lang="en-IN" sz="2000" dirty="0">
              <a:latin typeface="Bahnschrift" panose="020B0502040204020203" pitchFamily="34" charset="0"/>
            </a:endParaRPr>
          </a:p>
          <a:p>
            <a:endParaRPr lang="en-IN" sz="2000" dirty="0">
              <a:latin typeface="Bahnschrift" panose="020B0502040204020203" pitchFamily="34" charset="0"/>
            </a:endParaRPr>
          </a:p>
          <a:p>
            <a:endParaRPr lang="en-IN" sz="2000" dirty="0">
              <a:latin typeface="Bahnschrift" panose="020B0502040204020203" pitchFamily="34" charset="0"/>
            </a:endParaRPr>
          </a:p>
          <a:p>
            <a:endParaRPr lang="en-IN" sz="2000" dirty="0">
              <a:latin typeface="Bahnschrift" panose="020B0502040204020203" pitchFamily="34" charset="0"/>
            </a:endParaRPr>
          </a:p>
          <a:p>
            <a:endParaRPr lang="en-IN" dirty="0"/>
          </a:p>
          <a:p>
            <a:r>
              <a:rPr lang="en-IN" sz="3600" b="1" dirty="0">
                <a:latin typeface="Algerian" panose="04020705040A02060702" pitchFamily="82" charset="0"/>
              </a:rPr>
              <a:t>Disadvantages:</a:t>
            </a:r>
          </a:p>
          <a:p>
            <a:r>
              <a:rPr lang="en-IN" sz="2000" dirty="0">
                <a:latin typeface="Bahnschrift" panose="020B0502040204020203" pitchFamily="34" charset="0"/>
              </a:rPr>
              <a:t>1.Captures images in regular time interval.</a:t>
            </a:r>
          </a:p>
          <a:p>
            <a:r>
              <a:rPr lang="en-IN" sz="2000" dirty="0">
                <a:latin typeface="Bahnschrift" panose="020B0502040204020203" pitchFamily="34" charset="0"/>
              </a:rPr>
              <a:t>2.Algorithm used may or may not work in all environment.</a:t>
            </a:r>
          </a:p>
          <a:p>
            <a:r>
              <a:rPr lang="en-IN" sz="2000" dirty="0">
                <a:latin typeface="Bahnschrift" panose="020B0502040204020203" pitchFamily="34" charset="0"/>
              </a:rPr>
              <a:t>3.Does not support on low camera quality.</a:t>
            </a:r>
          </a:p>
        </p:txBody>
      </p:sp>
    </p:spTree>
    <p:extLst>
      <p:ext uri="{BB962C8B-B14F-4D97-AF65-F5344CB8AC3E}">
        <p14:creationId xmlns:p14="http://schemas.microsoft.com/office/powerpoint/2010/main" val="212965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481" y="443314"/>
            <a:ext cx="9525738" cy="639762"/>
          </a:xfrm>
        </p:spPr>
        <p:txBody>
          <a:bodyPr>
            <a:noAutofit/>
          </a:bodyPr>
          <a:lstStyle/>
          <a:p>
            <a:r>
              <a:rPr lang="en-US" sz="4000" b="1" dirty="0">
                <a:solidFill>
                  <a:schemeClr val="tx1"/>
                </a:solidFill>
                <a:latin typeface="Algerian" panose="04020705040A02060702" pitchFamily="82" charset="0"/>
                <a:cs typeface="Times New Roman" pitchFamily="18" charset="0"/>
              </a:rPr>
              <a:t>Literature Survey COMPARISION</a:t>
            </a:r>
          </a:p>
        </p:txBody>
      </p:sp>
      <p:graphicFrame>
        <p:nvGraphicFramePr>
          <p:cNvPr id="5" name="Table 4"/>
          <p:cNvGraphicFramePr>
            <a:graphicFrameLocks noGrp="1"/>
          </p:cNvGraphicFramePr>
          <p:nvPr>
            <p:extLst>
              <p:ext uri="{D42A27DB-BD31-4B8C-83A1-F6EECF244321}">
                <p14:modId xmlns:p14="http://schemas.microsoft.com/office/powerpoint/2010/main" val="2418019275"/>
              </p:ext>
            </p:extLst>
          </p:nvPr>
        </p:nvGraphicFramePr>
        <p:xfrm>
          <a:off x="745724" y="1412776"/>
          <a:ext cx="9648783" cy="4668617"/>
        </p:xfrm>
        <a:graphic>
          <a:graphicData uri="http://schemas.openxmlformats.org/drawingml/2006/table">
            <a:tbl>
              <a:tblPr firstRow="1" bandRow="1">
                <a:tableStyleId>{5C22544A-7EE6-4342-B048-85BDC9FD1C3A}</a:tableStyleId>
              </a:tblPr>
              <a:tblGrid>
                <a:gridCol w="2258890">
                  <a:extLst>
                    <a:ext uri="{9D8B030D-6E8A-4147-A177-3AD203B41FA5}">
                      <a16:colId xmlns:a16="http://schemas.microsoft.com/office/drawing/2014/main" val="20000"/>
                    </a:ext>
                  </a:extLst>
                </a:gridCol>
                <a:gridCol w="791408">
                  <a:extLst>
                    <a:ext uri="{9D8B030D-6E8A-4147-A177-3AD203B41FA5}">
                      <a16:colId xmlns:a16="http://schemas.microsoft.com/office/drawing/2014/main" val="20001"/>
                    </a:ext>
                  </a:extLst>
                </a:gridCol>
                <a:gridCol w="1582816">
                  <a:extLst>
                    <a:ext uri="{9D8B030D-6E8A-4147-A177-3AD203B41FA5}">
                      <a16:colId xmlns:a16="http://schemas.microsoft.com/office/drawing/2014/main" val="20002"/>
                    </a:ext>
                  </a:extLst>
                </a:gridCol>
                <a:gridCol w="1582816">
                  <a:extLst>
                    <a:ext uri="{9D8B030D-6E8A-4147-A177-3AD203B41FA5}">
                      <a16:colId xmlns:a16="http://schemas.microsoft.com/office/drawing/2014/main" val="20003"/>
                    </a:ext>
                  </a:extLst>
                </a:gridCol>
                <a:gridCol w="1676319">
                  <a:extLst>
                    <a:ext uri="{9D8B030D-6E8A-4147-A177-3AD203B41FA5}">
                      <a16:colId xmlns:a16="http://schemas.microsoft.com/office/drawing/2014/main" val="20004"/>
                    </a:ext>
                  </a:extLst>
                </a:gridCol>
                <a:gridCol w="1756534">
                  <a:extLst>
                    <a:ext uri="{9D8B030D-6E8A-4147-A177-3AD203B41FA5}">
                      <a16:colId xmlns:a16="http://schemas.microsoft.com/office/drawing/2014/main" val="20005"/>
                    </a:ext>
                  </a:extLst>
                </a:gridCol>
              </a:tblGrid>
              <a:tr h="762000">
                <a:tc>
                  <a:txBody>
                    <a:bodyPr/>
                    <a:lstStyle/>
                    <a:p>
                      <a:pPr algn="ctr"/>
                      <a:r>
                        <a:rPr lang="en-US" sz="1800" b="1" dirty="0">
                          <a:latin typeface="Times New Roman" pitchFamily="18" charset="0"/>
                          <a:cs typeface="Times New Roman" pitchFamily="18" charset="0"/>
                        </a:rPr>
                        <a:t>Title</a:t>
                      </a:r>
                    </a:p>
                  </a:txBody>
                  <a:tcPr/>
                </a:tc>
                <a:tc>
                  <a:txBody>
                    <a:bodyPr/>
                    <a:lstStyle/>
                    <a:p>
                      <a:pPr algn="ctr"/>
                      <a:r>
                        <a:rPr lang="en-US" sz="1800" b="1" dirty="0">
                          <a:latin typeface="Times New Roman" pitchFamily="18" charset="0"/>
                          <a:cs typeface="Times New Roman" pitchFamily="18" charset="0"/>
                        </a:rPr>
                        <a:t>Year</a:t>
                      </a:r>
                    </a:p>
                  </a:txBody>
                  <a:tcPr/>
                </a:tc>
                <a:tc>
                  <a:txBody>
                    <a:bodyPr/>
                    <a:lstStyle/>
                    <a:p>
                      <a:pPr algn="ctr"/>
                      <a:r>
                        <a:rPr lang="en-US" sz="1800" b="1" dirty="0">
                          <a:latin typeface="Times New Roman" pitchFamily="18" charset="0"/>
                          <a:cs typeface="Times New Roman" pitchFamily="18" charset="0"/>
                        </a:rPr>
                        <a:t>Author</a:t>
                      </a:r>
                    </a:p>
                  </a:txBody>
                  <a:tcPr/>
                </a:tc>
                <a:tc>
                  <a:txBody>
                    <a:bodyPr/>
                    <a:lstStyle/>
                    <a:p>
                      <a:pPr algn="ctr"/>
                      <a:r>
                        <a:rPr lang="en-US" sz="1800" b="1" dirty="0" err="1">
                          <a:latin typeface="Times New Roman" pitchFamily="18" charset="0"/>
                          <a:cs typeface="Times New Roman" pitchFamily="18" charset="0"/>
                        </a:rPr>
                        <a:t>Alogorithm</a:t>
                      </a:r>
                      <a:endParaRPr lang="en-US" sz="1800" b="1" dirty="0">
                        <a:latin typeface="Times New Roman" pitchFamily="18" charset="0"/>
                        <a:cs typeface="Times New Roman" pitchFamily="18" charset="0"/>
                      </a:endParaRPr>
                    </a:p>
                  </a:txBody>
                  <a:tcPr/>
                </a:tc>
                <a:tc>
                  <a:txBody>
                    <a:bodyPr/>
                    <a:lstStyle/>
                    <a:p>
                      <a:pPr algn="ctr"/>
                      <a:r>
                        <a:rPr lang="en-US" sz="1800" b="1" dirty="0">
                          <a:latin typeface="Times New Roman" pitchFamily="18" charset="0"/>
                          <a:cs typeface="Times New Roman" pitchFamily="18" charset="0"/>
                        </a:rPr>
                        <a:t>Detection techniques</a:t>
                      </a:r>
                    </a:p>
                  </a:txBody>
                  <a:tcPr/>
                </a:tc>
                <a:tc>
                  <a:txBody>
                    <a:bodyPr/>
                    <a:lstStyle/>
                    <a:p>
                      <a:pPr algn="ctr"/>
                      <a:r>
                        <a:rPr lang="en-US" sz="1800" b="1" dirty="0">
                          <a:latin typeface="Times New Roman" pitchFamily="18" charset="0"/>
                          <a:cs typeface="Times New Roman" pitchFamily="18" charset="0"/>
                        </a:rPr>
                        <a:t>Detecting </a:t>
                      </a:r>
                    </a:p>
                    <a:p>
                      <a:pPr algn="ctr"/>
                      <a:r>
                        <a:rPr lang="en-US" sz="1800" b="1" dirty="0">
                          <a:latin typeface="Times New Roman" pitchFamily="18" charset="0"/>
                          <a:cs typeface="Times New Roman" pitchFamily="18" charset="0"/>
                        </a:rPr>
                        <a:t>range</a:t>
                      </a:r>
                    </a:p>
                  </a:txBody>
                  <a:tcPr/>
                </a:tc>
                <a:extLst>
                  <a:ext uri="{0D108BD9-81ED-4DB2-BD59-A6C34878D82A}">
                    <a16:rowId xmlns:a16="http://schemas.microsoft.com/office/drawing/2014/main" val="10000"/>
                  </a:ext>
                </a:extLst>
              </a:tr>
              <a:tr h="1986377">
                <a:tc>
                  <a:txBody>
                    <a:bodyPr/>
                    <a:lstStyle/>
                    <a:p>
                      <a:pPr marL="342900" indent="-342900">
                        <a:buFont typeface="+mj-lt"/>
                        <a:buAutoNum type="arabicPeriod"/>
                      </a:pPr>
                      <a:r>
                        <a:rPr lang="en-IN" sz="2000" b="1" u="sng" kern="0" dirty="0">
                          <a:solidFill>
                            <a:srgbClr val="000000"/>
                          </a:solidFill>
                          <a:effectLst/>
                          <a:latin typeface="Times New Roman" panose="02020603050405020304" pitchFamily="18" charset="0"/>
                          <a:ea typeface="Times New Roman" panose="02020603050405020304" pitchFamily="18" charset="0"/>
                        </a:rPr>
                        <a:t>Virtual Mouse with RGB </a:t>
                      </a:r>
                      <a:r>
                        <a:rPr lang="en-IN" sz="2000" b="1" u="sng" kern="0" dirty="0" err="1">
                          <a:solidFill>
                            <a:srgbClr val="000000"/>
                          </a:solidFill>
                          <a:effectLst/>
                          <a:latin typeface="Times New Roman" panose="02020603050405020304" pitchFamily="18" charset="0"/>
                          <a:ea typeface="Times New Roman" panose="02020603050405020304" pitchFamily="18" charset="0"/>
                        </a:rPr>
                        <a:t>Colored</a:t>
                      </a:r>
                      <a:r>
                        <a:rPr lang="en-IN" sz="2000" b="1" u="sng" kern="0" dirty="0">
                          <a:solidFill>
                            <a:srgbClr val="000000"/>
                          </a:solidFill>
                          <a:effectLst/>
                          <a:latin typeface="Times New Roman" panose="02020603050405020304" pitchFamily="18" charset="0"/>
                          <a:ea typeface="Times New Roman" panose="02020603050405020304" pitchFamily="18" charset="0"/>
                        </a:rPr>
                        <a:t> Tapes</a:t>
                      </a:r>
                      <a:r>
                        <a:rPr lang="en-IN" sz="2000" b="0" u="sng" kern="0" dirty="0">
                          <a:solidFill>
                            <a:srgbClr val="000000"/>
                          </a:solidFill>
                          <a:effectLst/>
                          <a:latin typeface="Times New Roman" panose="02020603050405020304" pitchFamily="18" charset="0"/>
                          <a:ea typeface="Times New Roman" panose="02020603050405020304" pitchFamily="18" charset="0"/>
                        </a:rPr>
                        <a:t> </a:t>
                      </a:r>
                    </a:p>
                    <a:p>
                      <a:endParaRPr lang="en-IN" sz="2000" b="0" u="sng" kern="0" dirty="0">
                        <a:solidFill>
                          <a:srgbClr val="000000"/>
                        </a:solidFill>
                        <a:effectLst/>
                        <a:latin typeface="Times New Roman" panose="02020603050405020304" pitchFamily="18" charset="0"/>
                        <a:ea typeface="Times New Roman" panose="02020603050405020304" pitchFamily="18" charset="0"/>
                      </a:endParaRPr>
                    </a:p>
                    <a:p>
                      <a:pPr algn="just">
                        <a:lnSpc>
                          <a:spcPct val="100000"/>
                        </a:lnSpc>
                      </a:pPr>
                      <a:endParaRPr lang="en-US" sz="2000" b="0" u="none" kern="1200" baseline="0" dirty="0">
                        <a:solidFill>
                          <a:schemeClr val="dk1"/>
                        </a:solidFill>
                        <a:latin typeface="Times New Roman" pitchFamily="18" charset="0"/>
                        <a:ea typeface="+mn-ea"/>
                        <a:cs typeface="Times New Roman" pitchFamily="18" charset="0"/>
                      </a:endParaRPr>
                    </a:p>
                  </a:txBody>
                  <a:tcPr/>
                </a:tc>
                <a:tc>
                  <a:txBody>
                    <a:bodyPr/>
                    <a:lstStyle/>
                    <a:p>
                      <a:pPr algn="just">
                        <a:lnSpc>
                          <a:spcPct val="100000"/>
                        </a:lnSpc>
                      </a:pPr>
                      <a:r>
                        <a:rPr lang="en-US" sz="1800" b="0" u="none" kern="1200" baseline="0" dirty="0">
                          <a:solidFill>
                            <a:schemeClr val="dk1"/>
                          </a:solidFill>
                          <a:latin typeface="Bahnschrift" panose="020B0502040204020203" pitchFamily="34" charset="0"/>
                          <a:ea typeface="+mn-ea"/>
                          <a:cs typeface="Times New Roman" pitchFamily="18" charset="0"/>
                        </a:rPr>
                        <a:t>2016</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u="none" dirty="0">
                          <a:effectLst/>
                          <a:latin typeface="Bahnschrift" panose="020B0502040204020203" pitchFamily="34" charset="0"/>
                          <a:ea typeface="Times New Roman" panose="02020603050405020304" pitchFamily="18" charset="0"/>
                          <a:cs typeface="Times New Roman" panose="02020603050405020304" pitchFamily="18" charset="0"/>
                        </a:rPr>
                        <a:t>N. Scott, C. Green, and S. Fairley</a:t>
                      </a:r>
                      <a:r>
                        <a:rPr lang="en-IN" sz="1800" b="0" u="none" kern="1200" dirty="0">
                          <a:solidFill>
                            <a:schemeClr val="dk1"/>
                          </a:solidFill>
                          <a:effectLst/>
                          <a:latin typeface="Bahnschrift" panose="020B0502040204020203" pitchFamily="34" charset="0"/>
                          <a:ea typeface="+mn-ea"/>
                          <a:cs typeface="Times New Roman" pitchFamily="18" charset="0"/>
                        </a:rPr>
                        <a:t>. </a:t>
                      </a:r>
                      <a:endParaRPr lang="en-US" sz="1800" b="0" u="none" kern="1200" baseline="0" dirty="0">
                        <a:solidFill>
                          <a:schemeClr val="dk1"/>
                        </a:solidFill>
                        <a:latin typeface="Bahnschrift" panose="020B0502040204020203" pitchFamily="34" charset="0"/>
                        <a:ea typeface="+mn-ea"/>
                        <a:cs typeface="Times New Roman" pitchFamily="18" charset="0"/>
                      </a:endParaRPr>
                    </a:p>
                  </a:txBody>
                  <a:tcPr/>
                </a:tc>
                <a:tc>
                  <a:txBody>
                    <a:bodyPr/>
                    <a:lstStyle/>
                    <a:p>
                      <a:pPr algn="just">
                        <a:lnSpc>
                          <a:spcPct val="100000"/>
                        </a:lnSpc>
                      </a:pPr>
                      <a:r>
                        <a:rPr lang="en-IN" sz="1800" b="0" i="0" u="none" kern="1200" dirty="0">
                          <a:solidFill>
                            <a:schemeClr val="dk1"/>
                          </a:solidFill>
                          <a:effectLst/>
                          <a:latin typeface="Bahnschrift" panose="020B0502040204020203" pitchFamily="34" charset="0"/>
                          <a:ea typeface="+mn-ea"/>
                          <a:cs typeface="+mn-cs"/>
                        </a:rPr>
                        <a:t>bounding box algorithm.</a:t>
                      </a:r>
                      <a:endParaRPr lang="en-US" sz="1800" b="0" u="none" dirty="0">
                        <a:latin typeface="Bahnschrift" panose="020B0502040204020203" pitchFamily="34" charset="0"/>
                        <a:cs typeface="Times New Roman" pitchFamily="18" charset="0"/>
                      </a:endParaRPr>
                    </a:p>
                  </a:txBody>
                  <a:tcPr/>
                </a:tc>
                <a:tc>
                  <a:txBody>
                    <a:bodyPr/>
                    <a:lstStyle/>
                    <a:p>
                      <a:pPr algn="just">
                        <a:lnSpc>
                          <a:spcPct val="100000"/>
                        </a:lnSpc>
                      </a:pPr>
                      <a:r>
                        <a:rPr lang="en-US" sz="1800" b="0" u="none" dirty="0">
                          <a:latin typeface="Bahnschrift" panose="020B0502040204020203" pitchFamily="34" charset="0"/>
                          <a:cs typeface="Times New Roman" pitchFamily="18" charset="0"/>
                        </a:rPr>
                        <a:t>RGB colored tapes.</a:t>
                      </a:r>
                    </a:p>
                  </a:txBody>
                  <a:tcPr/>
                </a:tc>
                <a:tc>
                  <a:txBody>
                    <a:bodyPr/>
                    <a:lstStyle/>
                    <a:p>
                      <a:pPr algn="just">
                        <a:lnSpc>
                          <a:spcPct val="100000"/>
                        </a:lnSpc>
                      </a:pPr>
                      <a:r>
                        <a:rPr lang="en-US" sz="1800" b="0" u="none" kern="1200" baseline="0" dirty="0">
                          <a:solidFill>
                            <a:schemeClr val="dk1"/>
                          </a:solidFill>
                          <a:latin typeface="Bahnschrift" panose="020B0502040204020203" pitchFamily="34" charset="0"/>
                          <a:ea typeface="+mn-ea"/>
                          <a:cs typeface="Times New Roman" pitchFamily="18" charset="0"/>
                        </a:rPr>
                        <a:t>         1metre</a:t>
                      </a:r>
                    </a:p>
                  </a:txBody>
                  <a:tcPr/>
                </a:tc>
                <a:extLst>
                  <a:ext uri="{0D108BD9-81ED-4DB2-BD59-A6C34878D82A}">
                    <a16:rowId xmlns:a16="http://schemas.microsoft.com/office/drawing/2014/main" val="10001"/>
                  </a:ext>
                </a:extLst>
              </a:tr>
              <a:tr h="1706247">
                <a:tc>
                  <a:txBody>
                    <a:bodyPr/>
                    <a:lstStyle/>
                    <a:p>
                      <a:pPr marL="0" marR="0" lvl="1" indent="0" algn="just" defTabSz="4572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2000" b="1" u="sng" dirty="0">
                          <a:latin typeface="Times New Roman" panose="02020603050405020304" pitchFamily="18" charset="0"/>
                          <a:ea typeface="Times New Roman" panose="02020603050405020304" pitchFamily="18" charset="0"/>
                          <a:cs typeface="Times New Roman" panose="02020603050405020304" pitchFamily="18" charset="0"/>
                        </a:rPr>
                        <a:t>2</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1" u="sng" dirty="0">
                          <a:latin typeface="Times New Roman" panose="02020603050405020304" pitchFamily="18" charset="0"/>
                          <a:cs typeface="Times New Roman" panose="02020603050405020304" pitchFamily="18" charset="0"/>
                        </a:rPr>
                        <a:t> AI Virtual Mouse Using Hand Gesture Recognition</a:t>
                      </a:r>
                      <a:endParaRPr lang="en-IN" sz="2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1" indent="0" algn="just" defTabSz="457200" rtl="0" eaLnBrk="1" fontAlgn="t" latinLnBrk="0" hangingPunct="1">
                        <a:lnSpc>
                          <a:spcPct val="100000"/>
                        </a:lnSpc>
                        <a:spcBef>
                          <a:spcPts val="0"/>
                        </a:spcBef>
                        <a:spcAft>
                          <a:spcPts val="0"/>
                        </a:spcAft>
                        <a:buClrTx/>
                        <a:buSzTx/>
                        <a:buFont typeface="Arial" panose="020B0604020202020204" pitchFamily="34" charset="0"/>
                        <a:buNone/>
                        <a:tabLst/>
                        <a:defRPr/>
                      </a:pPr>
                      <a:endParaRPr lang="en-IN" sz="2000" b="1" u="sng" dirty="0">
                        <a:solidFill>
                          <a:srgbClr val="000000"/>
                        </a:solidFill>
                        <a:effectLst/>
                        <a:latin typeface="Times New Roman" panose="02020603050405020304" pitchFamily="18" charset="0"/>
                        <a:ea typeface="Times New Roman" panose="02020603050405020304" pitchFamily="18" charset="0"/>
                      </a:endParaRPr>
                    </a:p>
                    <a:p>
                      <a:pPr marL="0" lvl="1" indent="0" algn="just" fontAlgn="t">
                        <a:lnSpc>
                          <a:spcPct val="100000"/>
                        </a:lnSpc>
                        <a:buFont typeface="Arial" panose="020B0604020202020204" pitchFamily="34" charset="0"/>
                        <a:buNone/>
                      </a:pPr>
                      <a:endParaRPr lang="en-IN" sz="2000" b="0" u="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u="none" dirty="0">
                          <a:solidFill>
                            <a:srgbClr val="000000"/>
                          </a:solidFill>
                          <a:latin typeface="Bahnschrift" panose="020B0502040204020203" pitchFamily="34" charset="0"/>
                          <a:ea typeface="Calibri" panose="020F0502020204030204" pitchFamily="34" charset="0"/>
                          <a:cs typeface="Times New Roman" panose="02020603050405020304" pitchFamily="18" charset="0"/>
                        </a:rPr>
                        <a:t>2022</a:t>
                      </a:r>
                      <a:endParaRPr lang="en-US" sz="1800" b="0" u="none" dirty="0">
                        <a:latin typeface="Bahnschrift" panose="020B0502040204020203" pitchFamily="34" charset="0"/>
                        <a:cs typeface="Times New Roman" pitchFamily="18" charset="0"/>
                      </a:endParaRPr>
                    </a:p>
                    <a:p>
                      <a:pPr algn="just">
                        <a:lnSpc>
                          <a:spcPct val="100000"/>
                        </a:lnSpc>
                      </a:pPr>
                      <a:endParaRPr lang="en-US" sz="1800" b="0" u="none" dirty="0">
                        <a:latin typeface="Bahnschrift" panose="020B0502040204020203" pitchFamily="34" charset="0"/>
                        <a:cs typeface="Times New Roman" pitchFamily="18" charset="0"/>
                      </a:endParaRPr>
                    </a:p>
                  </a:txBody>
                  <a:tcPr/>
                </a:tc>
                <a:tc>
                  <a:txBody>
                    <a:bodyPr/>
                    <a:lstStyle/>
                    <a:p>
                      <a:pPr algn="just">
                        <a:lnSpc>
                          <a:spcPct val="100000"/>
                        </a:lnSpc>
                      </a:pPr>
                      <a:r>
                        <a:rPr lang="en-US" sz="1800" b="0" u="none" dirty="0">
                          <a:effectLst/>
                          <a:latin typeface="Bahnschrift" panose="020B0502040204020203" pitchFamily="34" charset="0"/>
                          <a:ea typeface="Times New Roman" panose="02020603050405020304" pitchFamily="18" charset="0"/>
                          <a:cs typeface="Times New Roman" panose="02020603050405020304" pitchFamily="18" charset="0"/>
                        </a:rPr>
                        <a:t>  </a:t>
                      </a:r>
                      <a:r>
                        <a:rPr lang="en-IN" sz="1800" b="0" i="0" u="none" kern="1200" dirty="0">
                          <a:solidFill>
                            <a:schemeClr val="dk1"/>
                          </a:solidFill>
                          <a:effectLst/>
                          <a:latin typeface="Bahnschrift" panose="020B0502040204020203" pitchFamily="34" charset="0"/>
                          <a:ea typeface="+mn-ea"/>
                          <a:cs typeface="+mn-cs"/>
                        </a:rPr>
                        <a:t> Joy Guha, Shreya Kumari </a:t>
                      </a:r>
                      <a:endParaRPr lang="en-US" sz="1800" b="0" u="none" dirty="0">
                        <a:latin typeface="Bahnschrift" panose="020B0502040204020203" pitchFamily="34" charset="0"/>
                        <a:cs typeface="Times New Roman" pitchFamily="18" charset="0"/>
                      </a:endParaRPr>
                    </a:p>
                  </a:txBody>
                  <a:tcPr/>
                </a:tc>
                <a:tc>
                  <a:txBody>
                    <a:bodyPr/>
                    <a:lstStyle/>
                    <a:p>
                      <a:pPr algn="just">
                        <a:lnSpc>
                          <a:spcPct val="100000"/>
                        </a:lnSpc>
                      </a:pPr>
                      <a:r>
                        <a:rPr lang="en-US" sz="1800" b="0" u="none" dirty="0">
                          <a:latin typeface="Bahnschrift" panose="020B0502040204020203" pitchFamily="34" charset="0"/>
                          <a:cs typeface="Times New Roman" pitchFamily="18" charset="0"/>
                        </a:rPr>
                        <a:t>Machine learning </a:t>
                      </a:r>
                      <a:r>
                        <a:rPr lang="en-US" sz="1800" b="0" u="none" dirty="0" err="1">
                          <a:latin typeface="Bahnschrift" panose="020B0502040204020203" pitchFamily="34" charset="0"/>
                          <a:cs typeface="Times New Roman" pitchFamily="18" charset="0"/>
                        </a:rPr>
                        <a:t>alogorithm</a:t>
                      </a:r>
                      <a:endParaRPr lang="en-US" sz="1800" b="0" u="none" dirty="0">
                        <a:latin typeface="Bahnschrift" panose="020B0502040204020203" pitchFamily="34" charset="0"/>
                        <a:cs typeface="Times New Roman" pitchFamily="18" charset="0"/>
                      </a:endParaRPr>
                    </a:p>
                  </a:txBody>
                  <a:tcPr/>
                </a:tc>
                <a:tc>
                  <a:txBody>
                    <a:bodyPr/>
                    <a:lstStyle/>
                    <a:p>
                      <a:pPr algn="just">
                        <a:lnSpc>
                          <a:spcPct val="100000"/>
                        </a:lnSpc>
                      </a:pPr>
                      <a:r>
                        <a:rPr lang="en-US" sz="1800" b="0" u="none" dirty="0">
                          <a:latin typeface="Bahnschrift" panose="020B0502040204020203" pitchFamily="34" charset="0"/>
                          <a:cs typeface="Times New Roman" pitchFamily="18" charset="0"/>
                        </a:rPr>
                        <a:t>Coordinates in hands.</a:t>
                      </a:r>
                    </a:p>
                  </a:txBody>
                  <a:tcPr/>
                </a:tc>
                <a:tc>
                  <a:txBody>
                    <a:bodyPr/>
                    <a:lstStyle/>
                    <a:p>
                      <a:pPr algn="just">
                        <a:lnSpc>
                          <a:spcPct val="100000"/>
                        </a:lnSpc>
                      </a:pPr>
                      <a:r>
                        <a:rPr lang="en-US" sz="1800" b="0" u="none" dirty="0">
                          <a:latin typeface="Bahnschrift" panose="020B0502040204020203" pitchFamily="34" charset="0"/>
                          <a:cs typeface="Times New Roman" pitchFamily="18" charset="0"/>
                        </a:rPr>
                        <a:t>         5metre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0964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74" y="177553"/>
            <a:ext cx="9882326" cy="736847"/>
          </a:xfrm>
        </p:spPr>
        <p:txBody>
          <a:bodyPr>
            <a:normAutofit/>
          </a:bodyPr>
          <a:lstStyle/>
          <a:p>
            <a:r>
              <a:rPr lang="en-US" sz="3600" b="1" dirty="0">
                <a:solidFill>
                  <a:schemeClr val="tx1"/>
                </a:solidFill>
                <a:latin typeface="Algerian" panose="04020705040A02060702" pitchFamily="82" charset="0"/>
                <a:cs typeface="Times New Roman" pitchFamily="18" charset="0"/>
              </a:rPr>
              <a:t>Literature Survey COMPARISION</a:t>
            </a:r>
            <a:endParaRPr lang="en-US" b="1" dirty="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73562553"/>
              </p:ext>
            </p:extLst>
          </p:nvPr>
        </p:nvGraphicFramePr>
        <p:xfrm>
          <a:off x="497150" y="1274685"/>
          <a:ext cx="10045086" cy="4998720"/>
        </p:xfrm>
        <a:graphic>
          <a:graphicData uri="http://schemas.openxmlformats.org/drawingml/2006/table">
            <a:tbl>
              <a:tblPr firstRow="1" bandRow="1">
                <a:tableStyleId>{5C22544A-7EE6-4342-B048-85BDC9FD1C3A}</a:tableStyleId>
              </a:tblPr>
              <a:tblGrid>
                <a:gridCol w="2183714">
                  <a:extLst>
                    <a:ext uri="{9D8B030D-6E8A-4147-A177-3AD203B41FA5}">
                      <a16:colId xmlns:a16="http://schemas.microsoft.com/office/drawing/2014/main" val="20000"/>
                    </a:ext>
                  </a:extLst>
                </a:gridCol>
                <a:gridCol w="1048183">
                  <a:extLst>
                    <a:ext uri="{9D8B030D-6E8A-4147-A177-3AD203B41FA5}">
                      <a16:colId xmlns:a16="http://schemas.microsoft.com/office/drawing/2014/main" val="20001"/>
                    </a:ext>
                  </a:extLst>
                </a:gridCol>
                <a:gridCol w="1852461">
                  <a:extLst>
                    <a:ext uri="{9D8B030D-6E8A-4147-A177-3AD203B41FA5}">
                      <a16:colId xmlns:a16="http://schemas.microsoft.com/office/drawing/2014/main" val="20002"/>
                    </a:ext>
                  </a:extLst>
                </a:gridCol>
                <a:gridCol w="1554133">
                  <a:extLst>
                    <a:ext uri="{9D8B030D-6E8A-4147-A177-3AD203B41FA5}">
                      <a16:colId xmlns:a16="http://schemas.microsoft.com/office/drawing/2014/main" val="20003"/>
                    </a:ext>
                  </a:extLst>
                </a:gridCol>
                <a:gridCol w="1572274">
                  <a:extLst>
                    <a:ext uri="{9D8B030D-6E8A-4147-A177-3AD203B41FA5}">
                      <a16:colId xmlns:a16="http://schemas.microsoft.com/office/drawing/2014/main" val="20004"/>
                    </a:ext>
                  </a:extLst>
                </a:gridCol>
                <a:gridCol w="1834321">
                  <a:extLst>
                    <a:ext uri="{9D8B030D-6E8A-4147-A177-3AD203B41FA5}">
                      <a16:colId xmlns:a16="http://schemas.microsoft.com/office/drawing/2014/main" val="20005"/>
                    </a:ext>
                  </a:extLst>
                </a:gridCol>
              </a:tblGrid>
              <a:tr h="762000">
                <a:tc>
                  <a:txBody>
                    <a:bodyPr/>
                    <a:lstStyle/>
                    <a:p>
                      <a:pPr algn="ctr"/>
                      <a:r>
                        <a:rPr lang="en-US" sz="1800" b="1" dirty="0">
                          <a:latin typeface="Times New Roman" pitchFamily="18" charset="0"/>
                          <a:cs typeface="Times New Roman" pitchFamily="18" charset="0"/>
                        </a:rPr>
                        <a:t>Title</a:t>
                      </a:r>
                    </a:p>
                  </a:txBody>
                  <a:tcPr/>
                </a:tc>
                <a:tc>
                  <a:txBody>
                    <a:bodyPr/>
                    <a:lstStyle/>
                    <a:p>
                      <a:pPr algn="ctr"/>
                      <a:r>
                        <a:rPr lang="en-US" sz="1800" b="1" dirty="0">
                          <a:latin typeface="Times New Roman" pitchFamily="18" charset="0"/>
                          <a:cs typeface="Times New Roman" pitchFamily="18" charset="0"/>
                        </a:rPr>
                        <a:t>Year</a:t>
                      </a:r>
                    </a:p>
                  </a:txBody>
                  <a:tcPr/>
                </a:tc>
                <a:tc>
                  <a:txBody>
                    <a:bodyPr/>
                    <a:lstStyle/>
                    <a:p>
                      <a:pPr algn="ctr"/>
                      <a:r>
                        <a:rPr lang="en-US" sz="1800" b="1" dirty="0">
                          <a:latin typeface="Times New Roman" pitchFamily="18" charset="0"/>
                          <a:cs typeface="Times New Roman" pitchFamily="18" charset="0"/>
                        </a:rPr>
                        <a:t>Author</a:t>
                      </a:r>
                    </a:p>
                  </a:txBody>
                  <a:tcPr/>
                </a:tc>
                <a:tc>
                  <a:txBody>
                    <a:bodyPr/>
                    <a:lstStyle/>
                    <a:p>
                      <a:pPr algn="ctr"/>
                      <a:r>
                        <a:rPr lang="en-US" sz="1800" b="1" dirty="0">
                          <a:latin typeface="Times New Roman" pitchFamily="18" charset="0"/>
                          <a:cs typeface="Times New Roman" pitchFamily="18" charset="0"/>
                        </a:rPr>
                        <a:t>Algorithm</a:t>
                      </a:r>
                    </a:p>
                  </a:txBody>
                  <a:tcPr/>
                </a:tc>
                <a:tc>
                  <a:txBody>
                    <a:bodyPr/>
                    <a:lstStyle/>
                    <a:p>
                      <a:pPr algn="ctr"/>
                      <a:r>
                        <a:rPr lang="en-US" sz="1800" b="1" dirty="0">
                          <a:latin typeface="Times New Roman" pitchFamily="18" charset="0"/>
                          <a:cs typeface="Times New Roman" pitchFamily="18" charset="0"/>
                        </a:rPr>
                        <a:t>Detection</a:t>
                      </a:r>
                    </a:p>
                    <a:p>
                      <a:pPr algn="ctr"/>
                      <a:r>
                        <a:rPr lang="en-US" sz="1800" b="1" dirty="0">
                          <a:latin typeface="Times New Roman" pitchFamily="18" charset="0"/>
                          <a:cs typeface="Times New Roman" pitchFamily="18" charset="0"/>
                        </a:rPr>
                        <a:t>techniques</a:t>
                      </a:r>
                    </a:p>
                  </a:txBody>
                  <a:tcPr/>
                </a:tc>
                <a:tc>
                  <a:txBody>
                    <a:bodyPr/>
                    <a:lstStyle/>
                    <a:p>
                      <a:pPr algn="ctr"/>
                      <a:r>
                        <a:rPr lang="en-US" sz="1800" b="1" dirty="0">
                          <a:latin typeface="Times New Roman" pitchFamily="18" charset="0"/>
                          <a:cs typeface="Times New Roman" pitchFamily="18" charset="0"/>
                        </a:rPr>
                        <a:t>Detecting </a:t>
                      </a:r>
                    </a:p>
                    <a:p>
                      <a:pPr algn="ctr"/>
                      <a:r>
                        <a:rPr lang="en-US" sz="1800" b="1" dirty="0">
                          <a:latin typeface="Times New Roman" pitchFamily="18" charset="0"/>
                          <a:cs typeface="Times New Roman" pitchFamily="18" charset="0"/>
                        </a:rPr>
                        <a:t>range</a:t>
                      </a:r>
                    </a:p>
                  </a:txBody>
                  <a:tcPr/>
                </a:tc>
                <a:extLst>
                  <a:ext uri="{0D108BD9-81ED-4DB2-BD59-A6C34878D82A}">
                    <a16:rowId xmlns:a16="http://schemas.microsoft.com/office/drawing/2014/main" val="10000"/>
                  </a:ext>
                </a:extLst>
              </a:tr>
              <a:tr h="1986377">
                <a:tc>
                  <a:txBody>
                    <a:bodyPr/>
                    <a:lstStyle/>
                    <a:p>
                      <a:pPr marL="0" marR="0" lvl="0" indent="0" algn="just" defTabSz="4572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000" b="1" u="sng"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 Real-time virtual mouse system using system using RGB-D images fingertip detection</a:t>
                      </a:r>
                    </a:p>
                    <a:p>
                      <a:pPr marL="0" indent="0" algn="just" fontAlgn="t">
                        <a:lnSpc>
                          <a:spcPct val="100000"/>
                        </a:lnSpc>
                        <a:buFont typeface="Arial" panose="020B0604020202020204" pitchFamily="34" charset="0"/>
                        <a:buNone/>
                      </a:pPr>
                      <a:endParaRPr lang="en-US" sz="2000" b="0" dirty="0">
                        <a:latin typeface="Times New Roman" pitchFamily="18" charset="0"/>
                        <a:cs typeface="Times New Roman" pitchFamily="18" charset="0"/>
                      </a:endParaRPr>
                    </a:p>
                  </a:txBody>
                  <a:tcPr/>
                </a:tc>
                <a:tc>
                  <a:txBody>
                    <a:bodyPr/>
                    <a:lstStyle/>
                    <a:p>
                      <a:pPr algn="just">
                        <a:lnSpc>
                          <a:spcPct val="100000"/>
                        </a:lnSpc>
                      </a:pPr>
                      <a:r>
                        <a:rPr lang="en-US" sz="1800" b="0" u="none" kern="1200" baseline="0" dirty="0">
                          <a:solidFill>
                            <a:schemeClr val="dk1"/>
                          </a:solidFill>
                          <a:latin typeface="Bahnschrift" panose="020B0502040204020203" pitchFamily="34" charset="0"/>
                          <a:ea typeface="+mn-ea"/>
                          <a:cs typeface="Times New Roman" pitchFamily="18" charset="0"/>
                        </a:rPr>
                        <a:t>2021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i="0" u="none" kern="1200" dirty="0">
                          <a:solidFill>
                            <a:schemeClr val="dk1"/>
                          </a:solidFill>
                          <a:effectLst/>
                          <a:latin typeface="Bahnschrift" panose="020B0502040204020203" pitchFamily="34" charset="0"/>
                          <a:ea typeface="+mn-ea"/>
                          <a:cs typeface="+mn-cs"/>
                        </a:rPr>
                        <a:t>Dinh-Son Tran</a:t>
                      </a:r>
                      <a:endParaRPr lang="en-US" sz="1800" b="0" u="none" kern="1200" baseline="0" dirty="0">
                        <a:solidFill>
                          <a:schemeClr val="dk1"/>
                        </a:solidFill>
                        <a:latin typeface="Bahnschrift" panose="020B0502040204020203" pitchFamily="34"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u="none" kern="1200" baseline="0" dirty="0">
                        <a:solidFill>
                          <a:schemeClr val="dk1"/>
                        </a:solidFill>
                        <a:latin typeface="Bahnschrift" panose="020B0502040204020203" pitchFamily="34" charset="0"/>
                        <a:ea typeface="+mn-ea"/>
                        <a:cs typeface="Times New Roman" pitchFamily="18" charset="0"/>
                      </a:endParaRPr>
                    </a:p>
                  </a:txBody>
                  <a:tcPr/>
                </a:tc>
                <a:tc>
                  <a:txBody>
                    <a:bodyPr/>
                    <a:lstStyle/>
                    <a:p>
                      <a:pPr algn="just">
                        <a:lnSpc>
                          <a:spcPct val="100000"/>
                        </a:lnSpc>
                      </a:pPr>
                      <a:r>
                        <a:rPr lang="en-IN" sz="1800" b="0" i="0" u="none" kern="1200" dirty="0">
                          <a:solidFill>
                            <a:schemeClr val="dk1"/>
                          </a:solidFill>
                          <a:effectLst/>
                          <a:latin typeface="Bahnschrift" panose="020B0502040204020203" pitchFamily="34" charset="0"/>
                          <a:ea typeface="+mn-ea"/>
                          <a:cs typeface="+mn-cs"/>
                        </a:rPr>
                        <a:t>K-cosine algorithm</a:t>
                      </a:r>
                      <a:endParaRPr lang="en-US" sz="1800" b="0" u="none" dirty="0">
                        <a:latin typeface="Bahnschrift" panose="020B0502040204020203" pitchFamily="34" charset="0"/>
                        <a:cs typeface="Times New Roman"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b="0" i="0" u="none" kern="1200" dirty="0" err="1">
                          <a:solidFill>
                            <a:schemeClr val="dk1"/>
                          </a:solidFill>
                          <a:effectLst/>
                          <a:latin typeface="Bahnschrift" panose="020B0502040204020203" pitchFamily="34" charset="0"/>
                          <a:ea typeface="+mn-ea"/>
                          <a:cs typeface="+mn-cs"/>
                        </a:rPr>
                        <a:t>MediaPipe</a:t>
                      </a:r>
                      <a:endParaRPr lang="en-IN" sz="1800" b="0" i="0" u="none" kern="1200" dirty="0">
                        <a:solidFill>
                          <a:schemeClr val="dk1"/>
                        </a:solidFill>
                        <a:effectLst/>
                        <a:latin typeface="Bahnschrift" panose="020B0502040204020203" pitchFamily="34" charset="0"/>
                        <a:ea typeface="+mn-ea"/>
                        <a:cs typeface="+mn-cs"/>
                      </a:endParaRPr>
                    </a:p>
                    <a:p>
                      <a:pPr algn="just">
                        <a:lnSpc>
                          <a:spcPct val="100000"/>
                        </a:lnSpc>
                      </a:pPr>
                      <a:endParaRPr lang="en-US" sz="1800" b="0" u="none" dirty="0">
                        <a:latin typeface="Bahnschrift" panose="020B0502040204020203" pitchFamily="34" charset="0"/>
                        <a:cs typeface="Times New Roman" pitchFamily="18" charset="0"/>
                      </a:endParaRPr>
                    </a:p>
                  </a:txBody>
                  <a:tcPr/>
                </a:tc>
                <a:tc>
                  <a:txBody>
                    <a:bodyPr/>
                    <a:lstStyle/>
                    <a:p>
                      <a:pPr algn="just">
                        <a:lnSpc>
                          <a:spcPct val="100000"/>
                        </a:lnSpc>
                      </a:pPr>
                      <a:r>
                        <a:rPr lang="en-US" sz="1800" b="0" u="none" kern="1200" baseline="0" dirty="0">
                          <a:solidFill>
                            <a:schemeClr val="dk1"/>
                          </a:solidFill>
                          <a:latin typeface="Bahnschrift" panose="020B0502040204020203" pitchFamily="34" charset="0"/>
                          <a:ea typeface="+mn-ea"/>
                          <a:cs typeface="Times New Roman" pitchFamily="18" charset="0"/>
                        </a:rPr>
                        <a:t>         4metre</a:t>
                      </a:r>
                    </a:p>
                  </a:txBody>
                  <a:tcPr/>
                </a:tc>
                <a:extLst>
                  <a:ext uri="{0D108BD9-81ED-4DB2-BD59-A6C34878D82A}">
                    <a16:rowId xmlns:a16="http://schemas.microsoft.com/office/drawing/2014/main" val="10001"/>
                  </a:ext>
                </a:extLst>
              </a:tr>
              <a:tr h="1986377">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u="sng" dirty="0">
                          <a:latin typeface="Times New Roman" panose="02020603050405020304" pitchFamily="18" charset="0"/>
                          <a:cs typeface="Times New Roman" panose="02020603050405020304" pitchFamily="18" charset="0"/>
                        </a:rPr>
                        <a:t>4)</a:t>
                      </a:r>
                      <a:r>
                        <a:rPr lang="en-IN" sz="2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Hand Gesture Recognition System as Virtual Mouse for HCI (GLOVE)</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2000" b="0" dirty="0">
                        <a:solidFill>
                          <a:schemeClr val="tx1"/>
                        </a:solidFill>
                        <a:latin typeface="Times New Roman" panose="02020603050405020304"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u="none" dirty="0">
                          <a:solidFill>
                            <a:srgbClr val="000000"/>
                          </a:solidFill>
                          <a:latin typeface="Bahnschrift" panose="020B0502040204020203" pitchFamily="34" charset="0"/>
                          <a:ea typeface="Calibri" panose="020F0502020204030204" pitchFamily="34" charset="0"/>
                          <a:cs typeface="Times New Roman" panose="02020603050405020304" pitchFamily="18" charset="0"/>
                        </a:rPr>
                        <a:t>2021</a:t>
                      </a:r>
                      <a:endParaRPr lang="en-US" sz="1800" b="0" u="none" dirty="0">
                        <a:latin typeface="Bahnschrift" panose="020B0502040204020203" pitchFamily="34" charset="0"/>
                        <a:cs typeface="Times New Roman" pitchFamily="18" charset="0"/>
                      </a:endParaRPr>
                    </a:p>
                  </a:txBody>
                  <a:tcPr/>
                </a:tc>
                <a:tc>
                  <a:txBody>
                    <a:bodyPr/>
                    <a:lstStyle/>
                    <a:p>
                      <a:pPr algn="just">
                        <a:lnSpc>
                          <a:spcPct val="100000"/>
                        </a:lnSpc>
                      </a:pPr>
                      <a:r>
                        <a:rPr lang="en-IN" sz="1800" b="0" u="none" kern="1200" dirty="0">
                          <a:solidFill>
                            <a:schemeClr val="dk1"/>
                          </a:solidFill>
                          <a:effectLst/>
                          <a:latin typeface="Bahnschrift" panose="020B0502040204020203" pitchFamily="34" charset="0"/>
                          <a:ea typeface="+mn-ea"/>
                          <a:cs typeface="+mn-cs"/>
                        </a:rPr>
                        <a:t> </a:t>
                      </a:r>
                      <a:r>
                        <a:rPr lang="en-IN" sz="1800" b="0" u="none" kern="1200" dirty="0" err="1">
                          <a:solidFill>
                            <a:schemeClr val="dk1"/>
                          </a:solidFill>
                          <a:effectLst/>
                          <a:latin typeface="Bahnschrift" panose="020B0502040204020203" pitchFamily="34" charset="0"/>
                          <a:ea typeface="+mn-ea"/>
                          <a:cs typeface="+mn-cs"/>
                        </a:rPr>
                        <a:t>Venkateshwar</a:t>
                      </a:r>
                      <a:r>
                        <a:rPr lang="en-IN" sz="1800" b="0" u="none" kern="1200" dirty="0">
                          <a:solidFill>
                            <a:schemeClr val="dk1"/>
                          </a:solidFill>
                          <a:effectLst/>
                          <a:latin typeface="Bahnschrift" panose="020B0502040204020203" pitchFamily="34" charset="0"/>
                          <a:ea typeface="+mn-ea"/>
                          <a:cs typeface="+mn-cs"/>
                        </a:rPr>
                        <a:t> A, Maheshwari Prakash </a:t>
                      </a:r>
                      <a:r>
                        <a:rPr lang="en-IN" sz="1800" b="0" u="none" kern="1200" dirty="0" err="1">
                          <a:solidFill>
                            <a:schemeClr val="dk1"/>
                          </a:solidFill>
                          <a:effectLst/>
                          <a:latin typeface="Bahnschrift" panose="020B0502040204020203" pitchFamily="34" charset="0"/>
                          <a:ea typeface="+mn-ea"/>
                          <a:cs typeface="+mn-cs"/>
                        </a:rPr>
                        <a:t>Bhairawadag</a:t>
                      </a:r>
                      <a:r>
                        <a:rPr lang="en-IN" sz="1800" b="0" u="none" kern="1200" dirty="0">
                          <a:solidFill>
                            <a:schemeClr val="dk1"/>
                          </a:solidFill>
                          <a:effectLst/>
                          <a:latin typeface="Bahnschrift" panose="020B0502040204020203" pitchFamily="34" charset="0"/>
                          <a:ea typeface="+mn-ea"/>
                          <a:cs typeface="+mn-cs"/>
                        </a:rPr>
                        <a:t>, Pavan Kumar P, Goutham U, Kalyan Kumar P</a:t>
                      </a:r>
                      <a:endParaRPr lang="en-US" sz="1800" b="0" u="none" dirty="0">
                        <a:latin typeface="Bahnschrift" panose="020B0502040204020203" pitchFamily="34" charset="0"/>
                        <a:cs typeface="Times New Roman" pitchFamily="18" charset="0"/>
                      </a:endParaRPr>
                    </a:p>
                  </a:txBody>
                  <a:tcPr/>
                </a:tc>
                <a:tc>
                  <a:txBody>
                    <a:bodyPr/>
                    <a:lstStyle/>
                    <a:p>
                      <a:pPr algn="just">
                        <a:lnSpc>
                          <a:spcPct val="100000"/>
                        </a:lnSpc>
                      </a:pPr>
                      <a:r>
                        <a:rPr lang="en-IN" sz="1800" b="0" i="0" u="none" kern="1200" dirty="0">
                          <a:solidFill>
                            <a:schemeClr val="dk1"/>
                          </a:solidFill>
                          <a:effectLst/>
                          <a:latin typeface="Bahnschrift" panose="020B0502040204020203" pitchFamily="34" charset="0"/>
                          <a:ea typeface="+mn-ea"/>
                          <a:cs typeface="+mn-cs"/>
                        </a:rPr>
                        <a:t>machine learning algorithm.</a:t>
                      </a:r>
                      <a:endParaRPr lang="en-US" sz="1800" b="0" u="none" dirty="0">
                        <a:latin typeface="Bahnschrift" panose="020B0502040204020203" pitchFamily="34" charset="0"/>
                        <a:cs typeface="Times New Roman" pitchFamily="18" charset="0"/>
                      </a:endParaRPr>
                    </a:p>
                  </a:txBody>
                  <a:tcPr/>
                </a:tc>
                <a:tc>
                  <a:txBody>
                    <a:bodyPr/>
                    <a:lstStyle/>
                    <a:p>
                      <a:pPr algn="just">
                        <a:lnSpc>
                          <a:spcPct val="100000"/>
                        </a:lnSpc>
                      </a:pPr>
                      <a:r>
                        <a:rPr lang="en-US" sz="1800" b="0" u="none" dirty="0">
                          <a:latin typeface="Bahnschrift" panose="020B0502040204020203" pitchFamily="34" charset="0"/>
                          <a:cs typeface="Times New Roman" pitchFamily="18" charset="0"/>
                        </a:rPr>
                        <a:t>Colored gloves</a:t>
                      </a:r>
                    </a:p>
                  </a:txBody>
                  <a:tcPr/>
                </a:tc>
                <a:tc>
                  <a:txBody>
                    <a:bodyPr/>
                    <a:lstStyle/>
                    <a:p>
                      <a:pPr algn="just">
                        <a:lnSpc>
                          <a:spcPct val="100000"/>
                        </a:lnSpc>
                      </a:pPr>
                      <a:r>
                        <a:rPr lang="en-US" sz="1800" b="0" u="none" dirty="0">
                          <a:latin typeface="Bahnschrift" panose="020B0502040204020203" pitchFamily="34" charset="0"/>
                          <a:cs typeface="Times New Roman" pitchFamily="18" charset="0"/>
                        </a:rPr>
                        <a:t>          5metre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82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7D857-DD90-EA51-5EEF-E2DC909928F7}"/>
              </a:ext>
            </a:extLst>
          </p:cNvPr>
          <p:cNvSpPr txBox="1"/>
          <p:nvPr/>
        </p:nvSpPr>
        <p:spPr>
          <a:xfrm>
            <a:off x="603682" y="292962"/>
            <a:ext cx="7865615" cy="769441"/>
          </a:xfrm>
          <a:prstGeom prst="rect">
            <a:avLst/>
          </a:prstGeom>
          <a:noFill/>
        </p:spPr>
        <p:txBody>
          <a:bodyPr wrap="square" rtlCol="0">
            <a:spAutoFit/>
          </a:bodyPr>
          <a:lstStyle/>
          <a:p>
            <a:r>
              <a:rPr lang="en-US" sz="4400" b="1" u="sng" dirty="0">
                <a:latin typeface="Algerian" panose="04020705040A02060702" pitchFamily="82" charset="0"/>
              </a:rPr>
              <a:t>ARCHITECTURAL DESIGN</a:t>
            </a:r>
            <a:endParaRPr lang="en-IN" sz="4400" b="1" u="sng" dirty="0">
              <a:latin typeface="Algerian" panose="04020705040A02060702" pitchFamily="82" charset="0"/>
            </a:endParaRPr>
          </a:p>
        </p:txBody>
      </p:sp>
      <p:pic>
        <p:nvPicPr>
          <p:cNvPr id="3" name="Picture 2">
            <a:extLst>
              <a:ext uri="{FF2B5EF4-FFF2-40B4-BE49-F238E27FC236}">
                <a16:creationId xmlns:a16="http://schemas.microsoft.com/office/drawing/2014/main" id="{2AB75B6A-18DE-308B-09CE-EF9AF5B4E986}"/>
              </a:ext>
            </a:extLst>
          </p:cNvPr>
          <p:cNvPicPr>
            <a:picLocks noChangeAspect="1"/>
          </p:cNvPicPr>
          <p:nvPr/>
        </p:nvPicPr>
        <p:blipFill>
          <a:blip r:embed="rId2"/>
          <a:stretch>
            <a:fillRect/>
          </a:stretch>
        </p:blipFill>
        <p:spPr>
          <a:xfrm>
            <a:off x="1660124" y="1278384"/>
            <a:ext cx="7270812" cy="5078028"/>
          </a:xfrm>
          <a:prstGeom prst="rect">
            <a:avLst/>
          </a:prstGeom>
        </p:spPr>
      </p:pic>
    </p:spTree>
    <p:extLst>
      <p:ext uri="{BB962C8B-B14F-4D97-AF65-F5344CB8AC3E}">
        <p14:creationId xmlns:p14="http://schemas.microsoft.com/office/powerpoint/2010/main" val="284644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84F636-54D1-0FCA-FBA8-CD771BBDF593}"/>
              </a:ext>
            </a:extLst>
          </p:cNvPr>
          <p:cNvSpPr txBox="1"/>
          <p:nvPr/>
        </p:nvSpPr>
        <p:spPr>
          <a:xfrm>
            <a:off x="497150" y="337352"/>
            <a:ext cx="5598850" cy="769441"/>
          </a:xfrm>
          <a:prstGeom prst="rect">
            <a:avLst/>
          </a:prstGeom>
          <a:noFill/>
        </p:spPr>
        <p:txBody>
          <a:bodyPr wrap="square" rtlCol="0">
            <a:spAutoFit/>
          </a:bodyPr>
          <a:lstStyle/>
          <a:p>
            <a:r>
              <a:rPr lang="en-US" sz="4400" b="1" u="sng" dirty="0">
                <a:latin typeface="Algerian" panose="04020705040A02060702" pitchFamily="82" charset="0"/>
              </a:rPr>
              <a:t>ALGORITHM-OPENCV</a:t>
            </a:r>
            <a:endParaRPr lang="en-IN" sz="4400" b="1" u="sng" dirty="0">
              <a:latin typeface="Algerian" panose="04020705040A02060702" pitchFamily="82" charset="0"/>
            </a:endParaRPr>
          </a:p>
        </p:txBody>
      </p:sp>
      <p:pic>
        <p:nvPicPr>
          <p:cNvPr id="4" name="Picture 3">
            <a:extLst>
              <a:ext uri="{FF2B5EF4-FFF2-40B4-BE49-F238E27FC236}">
                <a16:creationId xmlns:a16="http://schemas.microsoft.com/office/drawing/2014/main" id="{0BB3433E-466B-1C8B-1F7F-DA9640255A21}"/>
              </a:ext>
            </a:extLst>
          </p:cNvPr>
          <p:cNvPicPr>
            <a:picLocks noChangeAspect="1"/>
          </p:cNvPicPr>
          <p:nvPr/>
        </p:nvPicPr>
        <p:blipFill rotWithShape="1">
          <a:blip r:embed="rId2"/>
          <a:srcRect l="30436" t="12038" r="37524" b="11327"/>
          <a:stretch/>
        </p:blipFill>
        <p:spPr>
          <a:xfrm>
            <a:off x="1740024" y="1112696"/>
            <a:ext cx="6844683" cy="5745304"/>
          </a:xfrm>
          <a:prstGeom prst="rect">
            <a:avLst/>
          </a:prstGeom>
        </p:spPr>
      </p:pic>
    </p:spTree>
    <p:extLst>
      <p:ext uri="{BB962C8B-B14F-4D97-AF65-F5344CB8AC3E}">
        <p14:creationId xmlns:p14="http://schemas.microsoft.com/office/powerpoint/2010/main" val="3486996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1275DC-B4FB-1A64-64C4-1D47DACFBEB5}"/>
              </a:ext>
            </a:extLst>
          </p:cNvPr>
          <p:cNvSpPr txBox="1"/>
          <p:nvPr/>
        </p:nvSpPr>
        <p:spPr>
          <a:xfrm>
            <a:off x="603682" y="301841"/>
            <a:ext cx="9152877" cy="769441"/>
          </a:xfrm>
          <a:prstGeom prst="rect">
            <a:avLst/>
          </a:prstGeom>
          <a:noFill/>
        </p:spPr>
        <p:txBody>
          <a:bodyPr wrap="square" rtlCol="0">
            <a:spAutoFit/>
          </a:bodyPr>
          <a:lstStyle/>
          <a:p>
            <a:r>
              <a:rPr lang="en-US" sz="4400" b="1" u="sng" dirty="0">
                <a:latin typeface="Algerian" panose="04020705040A02060702" pitchFamily="82" charset="0"/>
              </a:rPr>
              <a:t>TOOLS USED</a:t>
            </a:r>
            <a:endParaRPr lang="en-IN" sz="4400" b="1" u="sng" dirty="0">
              <a:latin typeface="Algerian" panose="04020705040A02060702" pitchFamily="82" charset="0"/>
            </a:endParaRPr>
          </a:p>
        </p:txBody>
      </p:sp>
      <p:sp>
        <p:nvSpPr>
          <p:cNvPr id="3" name="TextBox 2">
            <a:extLst>
              <a:ext uri="{FF2B5EF4-FFF2-40B4-BE49-F238E27FC236}">
                <a16:creationId xmlns:a16="http://schemas.microsoft.com/office/drawing/2014/main" id="{394037FF-5D02-EDFA-0E10-2033BACD2836}"/>
              </a:ext>
            </a:extLst>
          </p:cNvPr>
          <p:cNvSpPr txBox="1"/>
          <p:nvPr/>
        </p:nvSpPr>
        <p:spPr>
          <a:xfrm>
            <a:off x="763480" y="1269507"/>
            <a:ext cx="5592932" cy="2677656"/>
          </a:xfrm>
          <a:prstGeom prst="rect">
            <a:avLst/>
          </a:prstGeom>
          <a:noFill/>
        </p:spPr>
        <p:txBody>
          <a:bodyPr wrap="square" rtlCol="0">
            <a:spAutoFit/>
          </a:bodyPr>
          <a:lstStyle/>
          <a:p>
            <a:r>
              <a:rPr lang="en-US" sz="2400" b="1" u="sng" dirty="0"/>
              <a:t>HARDWARE REQUIREMENT</a:t>
            </a:r>
          </a:p>
          <a:p>
            <a:endParaRPr lang="en-US" sz="2400" b="1" u="sng" dirty="0"/>
          </a:p>
          <a:p>
            <a:pPr marL="342900" lvl="0" indent="-342900">
              <a:buFont typeface="Arial" panose="020B0604020202020204" pitchFamily="34" charset="0"/>
              <a:buChar char="•"/>
            </a:pPr>
            <a:r>
              <a:rPr lang="en-GB" sz="2000" dirty="0">
                <a:latin typeface="Bahnschrift" panose="020B0502040204020203" pitchFamily="34" charset="0"/>
              </a:rPr>
              <a:t>System			: 	Pentium i3 Processor.</a:t>
            </a:r>
            <a:endParaRPr lang="en-IN" sz="2000" dirty="0">
              <a:latin typeface="Bahnschrift" panose="020B0502040204020203" pitchFamily="34" charset="0"/>
            </a:endParaRPr>
          </a:p>
          <a:p>
            <a:pPr marL="342900" lvl="0" indent="-342900">
              <a:buFont typeface="Arial" panose="020B0604020202020204" pitchFamily="34" charset="0"/>
              <a:buChar char="•"/>
            </a:pPr>
            <a:r>
              <a:rPr lang="en-GB" sz="2000" dirty="0">
                <a:latin typeface="Bahnschrift" panose="020B0502040204020203" pitchFamily="34" charset="0"/>
              </a:rPr>
              <a:t>Hard Disk 		: 	500 GB.</a:t>
            </a:r>
            <a:endParaRPr lang="en-IN" sz="2000" dirty="0">
              <a:latin typeface="Bahnschrift" panose="020B0502040204020203" pitchFamily="34" charset="0"/>
            </a:endParaRPr>
          </a:p>
          <a:p>
            <a:pPr marL="342900" lvl="0" indent="-342900">
              <a:buFont typeface="Arial" panose="020B0604020202020204" pitchFamily="34" charset="0"/>
              <a:buChar char="•"/>
            </a:pPr>
            <a:r>
              <a:rPr lang="en-GB" sz="2000" dirty="0">
                <a:latin typeface="Bahnschrift" panose="020B0502040204020203" pitchFamily="34" charset="0"/>
              </a:rPr>
              <a:t>Monitor			: 	15’’ LED</a:t>
            </a:r>
            <a:endParaRPr lang="en-IN" sz="2000" dirty="0">
              <a:latin typeface="Bahnschrift" panose="020B0502040204020203" pitchFamily="34" charset="0"/>
            </a:endParaRPr>
          </a:p>
          <a:p>
            <a:pPr marL="342900" lvl="0" indent="-342900">
              <a:buFont typeface="Arial" panose="020B0604020202020204" pitchFamily="34" charset="0"/>
              <a:buChar char="•"/>
            </a:pPr>
            <a:r>
              <a:rPr lang="en-GB" sz="2000" dirty="0">
                <a:latin typeface="Bahnschrift" panose="020B0502040204020203" pitchFamily="34" charset="0"/>
              </a:rPr>
              <a:t>Input Devices	: 	Keyboard, Mouse</a:t>
            </a:r>
            <a:endParaRPr lang="en-IN" sz="2000" dirty="0">
              <a:latin typeface="Bahnschrift" panose="020B0502040204020203" pitchFamily="34" charset="0"/>
            </a:endParaRPr>
          </a:p>
          <a:p>
            <a:pPr marL="342900" lvl="0" indent="-342900">
              <a:buFont typeface="Arial" panose="020B0604020202020204" pitchFamily="34" charset="0"/>
              <a:buChar char="•"/>
            </a:pPr>
            <a:r>
              <a:rPr lang="en-GB" sz="2000" dirty="0">
                <a:latin typeface="Bahnschrift" panose="020B0502040204020203" pitchFamily="34" charset="0"/>
              </a:rPr>
              <a:t>Ram		       	:	4 GB</a:t>
            </a:r>
            <a:endParaRPr lang="en-IN" sz="2000" dirty="0">
              <a:latin typeface="Bahnschrift" panose="020B0502040204020203" pitchFamily="34" charset="0"/>
            </a:endParaRPr>
          </a:p>
          <a:p>
            <a:endParaRPr lang="en-IN" sz="2000" b="1" dirty="0"/>
          </a:p>
        </p:txBody>
      </p:sp>
      <p:sp>
        <p:nvSpPr>
          <p:cNvPr id="4" name="TextBox 3">
            <a:extLst>
              <a:ext uri="{FF2B5EF4-FFF2-40B4-BE49-F238E27FC236}">
                <a16:creationId xmlns:a16="http://schemas.microsoft.com/office/drawing/2014/main" id="{E45FF874-926D-9BE8-EEB8-B50D50685987}"/>
              </a:ext>
            </a:extLst>
          </p:cNvPr>
          <p:cNvSpPr txBox="1"/>
          <p:nvPr/>
        </p:nvSpPr>
        <p:spPr>
          <a:xfrm>
            <a:off x="763480" y="4012706"/>
            <a:ext cx="6826928" cy="1815882"/>
          </a:xfrm>
          <a:prstGeom prst="rect">
            <a:avLst/>
          </a:prstGeom>
          <a:noFill/>
        </p:spPr>
        <p:txBody>
          <a:bodyPr wrap="square" rtlCol="0">
            <a:spAutoFit/>
          </a:bodyPr>
          <a:lstStyle/>
          <a:p>
            <a:r>
              <a:rPr lang="en-US" sz="2400" b="1" u="sng" dirty="0"/>
              <a:t>SOFTWARE REQUIREMENTS</a:t>
            </a:r>
          </a:p>
          <a:p>
            <a:endParaRPr lang="en-US" sz="2400" b="1" u="sng" dirty="0"/>
          </a:p>
          <a:p>
            <a:pPr marL="342900" lvl="0" indent="-342900">
              <a:buFont typeface="Arial" panose="020B0604020202020204" pitchFamily="34" charset="0"/>
              <a:buChar char="•"/>
            </a:pPr>
            <a:r>
              <a:rPr lang="en-US" sz="2000" dirty="0">
                <a:latin typeface="Bahnschrift" panose="020B0502040204020203" pitchFamily="34" charset="0"/>
              </a:rPr>
              <a:t>Operating system 		: 	Windows 10.</a:t>
            </a:r>
            <a:endParaRPr lang="en-IN" sz="2000" dirty="0">
              <a:latin typeface="Bahnschrift" panose="020B0502040204020203" pitchFamily="34" charset="0"/>
            </a:endParaRPr>
          </a:p>
          <a:p>
            <a:pPr marL="342900" lvl="0" indent="-342900">
              <a:buFont typeface="Arial" panose="020B0604020202020204" pitchFamily="34" charset="0"/>
              <a:buChar char="•"/>
            </a:pPr>
            <a:r>
              <a:rPr lang="en-US" sz="2000" dirty="0">
                <a:latin typeface="Bahnschrift" panose="020B0502040204020203" pitchFamily="34" charset="0"/>
              </a:rPr>
              <a:t>Coding Language		:	Python</a:t>
            </a:r>
            <a:endParaRPr lang="en-IN" sz="2000" dirty="0">
              <a:latin typeface="Bahnschrift" panose="020B0502040204020203" pitchFamily="34" charset="0"/>
            </a:endParaRPr>
          </a:p>
          <a:p>
            <a:endParaRPr lang="en-IN" sz="2400" b="1" u="sng" dirty="0"/>
          </a:p>
        </p:txBody>
      </p:sp>
    </p:spTree>
    <p:extLst>
      <p:ext uri="{BB962C8B-B14F-4D97-AF65-F5344CB8AC3E}">
        <p14:creationId xmlns:p14="http://schemas.microsoft.com/office/powerpoint/2010/main" val="3143761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1FBD1-C558-2C70-5D03-24A0331136AB}"/>
              </a:ext>
            </a:extLst>
          </p:cNvPr>
          <p:cNvSpPr txBox="1"/>
          <p:nvPr/>
        </p:nvSpPr>
        <p:spPr>
          <a:xfrm>
            <a:off x="488272" y="452761"/>
            <a:ext cx="7075503" cy="769441"/>
          </a:xfrm>
          <a:prstGeom prst="rect">
            <a:avLst/>
          </a:prstGeom>
          <a:noFill/>
        </p:spPr>
        <p:txBody>
          <a:bodyPr wrap="square" rtlCol="0">
            <a:spAutoFit/>
          </a:bodyPr>
          <a:lstStyle/>
          <a:p>
            <a:r>
              <a:rPr lang="en-US" sz="4400" b="1" u="sng" dirty="0">
                <a:latin typeface="Algerian" panose="04020705040A02060702" pitchFamily="82" charset="0"/>
              </a:rPr>
              <a:t>EXPECTED OUTCOMES</a:t>
            </a:r>
            <a:endParaRPr lang="en-IN" sz="4400" b="1" u="sng" dirty="0">
              <a:latin typeface="Algerian" panose="04020705040A02060702" pitchFamily="82" charset="0"/>
            </a:endParaRPr>
          </a:p>
        </p:txBody>
      </p:sp>
      <p:pic>
        <p:nvPicPr>
          <p:cNvPr id="1026" name="Picture 2" descr="GitHub - the-vishal/EyeControlledCursor: Controlling mouse cursor from eye.">
            <a:extLst>
              <a:ext uri="{FF2B5EF4-FFF2-40B4-BE49-F238E27FC236}">
                <a16:creationId xmlns:a16="http://schemas.microsoft.com/office/drawing/2014/main" id="{80624F0E-E13E-362F-1E1C-7BC9F9915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38" y="1730499"/>
            <a:ext cx="9501605" cy="477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6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5AF355-3587-AFD6-1EB2-B1EE7F003774}"/>
              </a:ext>
            </a:extLst>
          </p:cNvPr>
          <p:cNvSpPr txBox="1"/>
          <p:nvPr/>
        </p:nvSpPr>
        <p:spPr>
          <a:xfrm>
            <a:off x="701336" y="458658"/>
            <a:ext cx="5394664" cy="769441"/>
          </a:xfrm>
          <a:prstGeom prst="rect">
            <a:avLst/>
          </a:prstGeom>
          <a:noFill/>
        </p:spPr>
        <p:txBody>
          <a:bodyPr wrap="square" rtlCol="0">
            <a:spAutoFit/>
          </a:bodyPr>
          <a:lstStyle/>
          <a:p>
            <a:r>
              <a:rPr lang="en-US" sz="4400" b="1" dirty="0">
                <a:latin typeface="Algerian" panose="04020705040A02060702" pitchFamily="82" charset="0"/>
              </a:rPr>
              <a:t>ABSTRACT</a:t>
            </a:r>
            <a:endParaRPr lang="en-IN" sz="4400" b="1" dirty="0">
              <a:latin typeface="Algerian" panose="04020705040A02060702" pitchFamily="82" charset="0"/>
            </a:endParaRPr>
          </a:p>
        </p:txBody>
      </p:sp>
      <p:sp>
        <p:nvSpPr>
          <p:cNvPr id="3" name="TextBox 2">
            <a:extLst>
              <a:ext uri="{FF2B5EF4-FFF2-40B4-BE49-F238E27FC236}">
                <a16:creationId xmlns:a16="http://schemas.microsoft.com/office/drawing/2014/main" id="{34398F66-2D0F-3F76-8553-7FF5EFA07B6B}"/>
              </a:ext>
            </a:extLst>
          </p:cNvPr>
          <p:cNvSpPr txBox="1"/>
          <p:nvPr/>
        </p:nvSpPr>
        <p:spPr>
          <a:xfrm>
            <a:off x="736846" y="1624614"/>
            <a:ext cx="9108490" cy="4062651"/>
          </a:xfrm>
          <a:prstGeom prst="rect">
            <a:avLst/>
          </a:prstGeom>
          <a:noFill/>
        </p:spPr>
        <p:txBody>
          <a:bodyPr wrap="square" rtlCol="0">
            <a:spAutoFit/>
          </a:bodyPr>
          <a:lstStyle/>
          <a:p>
            <a:pPr algn="l"/>
            <a:r>
              <a:rPr lang="en-IN" sz="2400" b="0" i="0" dirty="0">
                <a:solidFill>
                  <a:srgbClr val="000000"/>
                </a:solidFill>
                <a:effectLst/>
                <a:latin typeface="Bahnschrift" panose="020B0502040204020203" pitchFamily="34" charset="0"/>
              </a:rPr>
              <a:t>This paper presents a novel algorithm for </a:t>
            </a:r>
          </a:p>
          <a:p>
            <a:pPr algn="l"/>
            <a:r>
              <a:rPr lang="en-IN" sz="2400" b="0" i="0" dirty="0">
                <a:solidFill>
                  <a:srgbClr val="000000"/>
                </a:solidFill>
                <a:effectLst/>
                <a:latin typeface="Bahnschrift" panose="020B0502040204020203" pitchFamily="34" charset="0"/>
              </a:rPr>
              <a:t>controlling the movement of a computer screen cursor using the </a:t>
            </a:r>
          </a:p>
          <a:p>
            <a:pPr algn="l"/>
            <a:r>
              <a:rPr lang="en-IN" sz="2400" b="0" i="0" dirty="0">
                <a:solidFill>
                  <a:srgbClr val="000000"/>
                </a:solidFill>
                <a:effectLst/>
                <a:latin typeface="Bahnschrift" panose="020B0502040204020203" pitchFamily="34" charset="0"/>
              </a:rPr>
              <a:t>iris movement. By accurately detecting the position of the iris in </a:t>
            </a:r>
          </a:p>
          <a:p>
            <a:pPr algn="l"/>
            <a:r>
              <a:rPr lang="en-IN" sz="2400" b="0" i="0" dirty="0">
                <a:solidFill>
                  <a:srgbClr val="000000"/>
                </a:solidFill>
                <a:effectLst/>
                <a:latin typeface="Bahnschrift" panose="020B0502040204020203" pitchFamily="34" charset="0"/>
              </a:rPr>
              <a:t>the eye and mapping that to a specific position on the computer </a:t>
            </a:r>
          </a:p>
          <a:p>
            <a:pPr algn="l"/>
            <a:r>
              <a:rPr lang="en-IN" sz="2400" b="0" i="0" dirty="0">
                <a:solidFill>
                  <a:srgbClr val="000000"/>
                </a:solidFill>
                <a:effectLst/>
                <a:latin typeface="Bahnschrift" panose="020B0502040204020203" pitchFamily="34" charset="0"/>
              </a:rPr>
              <a:t>screen, the algorithm enables physically disabled individuals to </a:t>
            </a:r>
          </a:p>
          <a:p>
            <a:pPr algn="l"/>
            <a:r>
              <a:rPr lang="en-IN" sz="2400" b="0" i="0" dirty="0">
                <a:solidFill>
                  <a:srgbClr val="000000"/>
                </a:solidFill>
                <a:effectLst/>
                <a:latin typeface="Bahnschrift" panose="020B0502040204020203" pitchFamily="34" charset="0"/>
              </a:rPr>
              <a:t>control the computer cursor movement to the left, right, up and </a:t>
            </a:r>
          </a:p>
          <a:p>
            <a:pPr algn="l"/>
            <a:r>
              <a:rPr lang="en-IN" sz="2400" b="0" i="0" dirty="0">
                <a:solidFill>
                  <a:srgbClr val="000000"/>
                </a:solidFill>
                <a:effectLst/>
                <a:latin typeface="Bahnschrift" panose="020B0502040204020203" pitchFamily="34" charset="0"/>
              </a:rPr>
              <a:t>down. The algorithm also enables the person to open and close </a:t>
            </a:r>
          </a:p>
          <a:p>
            <a:pPr algn="l"/>
            <a:r>
              <a:rPr lang="en-IN" sz="2400" b="0" i="0" dirty="0">
                <a:solidFill>
                  <a:srgbClr val="000000"/>
                </a:solidFill>
                <a:effectLst/>
                <a:latin typeface="Bahnschrift" panose="020B0502040204020203" pitchFamily="34" charset="0"/>
              </a:rPr>
              <a:t>folders or files or applications through a clicking mechanism. </a:t>
            </a:r>
          </a:p>
          <a:p>
            <a:r>
              <a:rPr lang="en-IN" sz="2400" dirty="0">
                <a:latin typeface="Bahnschrift" panose="020B0502040204020203" pitchFamily="34" charset="0"/>
              </a:rPr>
              <a:t>This </a:t>
            </a:r>
            <a:r>
              <a:rPr lang="en-US" sz="2400" dirty="0">
                <a:latin typeface="Bahnschrift" panose="020B0502040204020203" pitchFamily="34" charset="0"/>
              </a:rPr>
              <a:t>can be used to control the cursor on the screen using webcam and implemented using Python.</a:t>
            </a:r>
            <a:endParaRPr lang="en-IN" sz="2400" dirty="0">
              <a:latin typeface="Bahnschrift" panose="020B0502040204020203" pitchFamily="34" charset="0"/>
            </a:endParaRPr>
          </a:p>
          <a:p>
            <a:endParaRPr lang="en-IN" dirty="0"/>
          </a:p>
        </p:txBody>
      </p:sp>
    </p:spTree>
    <p:extLst>
      <p:ext uri="{BB962C8B-B14F-4D97-AF65-F5344CB8AC3E}">
        <p14:creationId xmlns:p14="http://schemas.microsoft.com/office/powerpoint/2010/main" val="1761164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ye tracking for mouse control in OpenCV - YouTube">
            <a:extLst>
              <a:ext uri="{FF2B5EF4-FFF2-40B4-BE49-F238E27FC236}">
                <a16:creationId xmlns:a16="http://schemas.microsoft.com/office/drawing/2014/main" id="{872100B6-9039-75C4-42DD-8D71D3A2A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030" y="807868"/>
            <a:ext cx="9319580" cy="524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37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C05D01-52B5-8CD7-BBAE-5F7B8F505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 y="857249"/>
            <a:ext cx="9862592" cy="5348241"/>
          </a:xfrm>
          <a:prstGeom prst="rect">
            <a:avLst/>
          </a:prstGeom>
        </p:spPr>
      </p:pic>
    </p:spTree>
    <p:extLst>
      <p:ext uri="{BB962C8B-B14F-4D97-AF65-F5344CB8AC3E}">
        <p14:creationId xmlns:p14="http://schemas.microsoft.com/office/powerpoint/2010/main" val="1224276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7DF9C0-3C29-2689-6468-3B779B71A036}"/>
              </a:ext>
            </a:extLst>
          </p:cNvPr>
          <p:cNvSpPr txBox="1"/>
          <p:nvPr/>
        </p:nvSpPr>
        <p:spPr>
          <a:xfrm>
            <a:off x="719091" y="479394"/>
            <a:ext cx="6507332" cy="769441"/>
          </a:xfrm>
          <a:prstGeom prst="rect">
            <a:avLst/>
          </a:prstGeom>
          <a:noFill/>
        </p:spPr>
        <p:txBody>
          <a:bodyPr wrap="square" rtlCol="0">
            <a:spAutoFit/>
          </a:bodyPr>
          <a:lstStyle/>
          <a:p>
            <a:r>
              <a:rPr lang="en-US" sz="4400" b="1" u="sng" dirty="0">
                <a:latin typeface="Algerian" panose="04020705040A02060702" pitchFamily="82" charset="0"/>
              </a:rPr>
              <a:t>REFERENCES</a:t>
            </a:r>
            <a:endParaRPr lang="en-IN" sz="4400" b="1" u="sng" dirty="0">
              <a:latin typeface="Algerian" panose="04020705040A02060702" pitchFamily="82" charset="0"/>
            </a:endParaRPr>
          </a:p>
        </p:txBody>
      </p:sp>
      <p:sp>
        <p:nvSpPr>
          <p:cNvPr id="3" name="TextBox 2">
            <a:extLst>
              <a:ext uri="{FF2B5EF4-FFF2-40B4-BE49-F238E27FC236}">
                <a16:creationId xmlns:a16="http://schemas.microsoft.com/office/drawing/2014/main" id="{58BF2EE2-51F4-3CF7-AB57-D3EEEFBD9FC1}"/>
              </a:ext>
            </a:extLst>
          </p:cNvPr>
          <p:cNvSpPr txBox="1"/>
          <p:nvPr/>
        </p:nvSpPr>
        <p:spPr>
          <a:xfrm>
            <a:off x="719091" y="1917577"/>
            <a:ext cx="8371643"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tx1">
                    <a:lumMod val="95000"/>
                    <a:lumOff val="5000"/>
                  </a:schemeClr>
                </a:solidFill>
                <a:hlinkClick r:id="rId2">
                  <a:extLst>
                    <a:ext uri="{A12FA001-AC4F-418D-AE19-62706E023703}">
                      <ahyp:hlinkClr xmlns:ahyp="http://schemas.microsoft.com/office/drawing/2018/hyperlinkcolor" val="tx"/>
                    </a:ext>
                  </a:extLst>
                </a:hlinkClick>
              </a:rPr>
              <a:t>(PDF) Eye-controlled mouse cursor for physically disabled individual (researchgate.net)</a:t>
            </a:r>
            <a:endParaRPr lang="en-IN" sz="2000" dirty="0">
              <a:solidFill>
                <a:schemeClr val="tx1">
                  <a:lumMod val="95000"/>
                  <a:lumOff val="5000"/>
                </a:schemeClr>
              </a:solidFill>
            </a:endParaRPr>
          </a:p>
          <a:p>
            <a:pPr marL="285750" indent="-285750">
              <a:buFont typeface="Arial" panose="020B0604020202020204" pitchFamily="34" charset="0"/>
              <a:buChar char="•"/>
            </a:pPr>
            <a:r>
              <a:rPr lang="en-IN" sz="2000" dirty="0">
                <a:solidFill>
                  <a:schemeClr val="tx1">
                    <a:lumMod val="95000"/>
                    <a:lumOff val="5000"/>
                  </a:schemeClr>
                </a:solidFill>
                <a:hlinkClick r:id="rId3">
                  <a:extLst>
                    <a:ext uri="{A12FA001-AC4F-418D-AE19-62706E023703}">
                      <ahyp:hlinkClr xmlns:ahyp="http://schemas.microsoft.com/office/drawing/2018/hyperlinkcolor" val="tx"/>
                    </a:ext>
                  </a:extLst>
                </a:hlinkClick>
              </a:rPr>
              <a:t>cursor-control/</a:t>
            </a:r>
            <a:r>
              <a:rPr lang="en-IN" sz="2000" dirty="0" err="1">
                <a:solidFill>
                  <a:schemeClr val="tx1">
                    <a:lumMod val="95000"/>
                    <a:lumOff val="5000"/>
                  </a:schemeClr>
                </a:solidFill>
                <a:hlinkClick r:id="rId3">
                  <a:extLst>
                    <a:ext uri="{A12FA001-AC4F-418D-AE19-62706E023703}">
                      <ahyp:hlinkClr xmlns:ahyp="http://schemas.microsoft.com/office/drawing/2018/hyperlinkcolor" val="tx"/>
                    </a:ext>
                  </a:extLst>
                </a:hlinkClick>
              </a:rPr>
              <a:t>Cuursor</a:t>
            </a:r>
            <a:r>
              <a:rPr lang="en-IN" sz="2000" dirty="0">
                <a:solidFill>
                  <a:schemeClr val="tx1">
                    <a:lumMod val="95000"/>
                    <a:lumOff val="5000"/>
                  </a:schemeClr>
                </a:solidFill>
                <a:hlinkClick r:id="rId3">
                  <a:extLst>
                    <a:ext uri="{A12FA001-AC4F-418D-AE19-62706E023703}">
                      <ahyp:hlinkClr xmlns:ahyp="http://schemas.microsoft.com/office/drawing/2018/hyperlinkcolor" val="tx"/>
                    </a:ext>
                  </a:extLst>
                </a:hlinkClick>
              </a:rPr>
              <a:t> Movement.doc at master · </a:t>
            </a:r>
            <a:r>
              <a:rPr lang="en-IN" sz="2000" dirty="0" err="1">
                <a:solidFill>
                  <a:schemeClr val="tx1">
                    <a:lumMod val="95000"/>
                    <a:lumOff val="5000"/>
                  </a:schemeClr>
                </a:solidFill>
                <a:hlinkClick r:id="rId3">
                  <a:extLst>
                    <a:ext uri="{A12FA001-AC4F-418D-AE19-62706E023703}">
                      <ahyp:hlinkClr xmlns:ahyp="http://schemas.microsoft.com/office/drawing/2018/hyperlinkcolor" val="tx"/>
                    </a:ext>
                  </a:extLst>
                </a:hlinkClick>
              </a:rPr>
              <a:t>SaquibAnwar</a:t>
            </a:r>
            <a:r>
              <a:rPr lang="en-IN" sz="2000" dirty="0">
                <a:solidFill>
                  <a:schemeClr val="tx1">
                    <a:lumMod val="95000"/>
                    <a:lumOff val="5000"/>
                  </a:schemeClr>
                </a:solidFill>
                <a:hlinkClick r:id="rId3">
                  <a:extLst>
                    <a:ext uri="{A12FA001-AC4F-418D-AE19-62706E023703}">
                      <ahyp:hlinkClr xmlns:ahyp="http://schemas.microsoft.com/office/drawing/2018/hyperlinkcolor" val="tx"/>
                    </a:ext>
                  </a:extLst>
                </a:hlinkClick>
              </a:rPr>
              <a:t>/cursor-control · GitHub</a:t>
            </a:r>
            <a:endParaRPr lang="en-IN" sz="2000" dirty="0">
              <a:solidFill>
                <a:schemeClr val="tx1">
                  <a:lumMod val="95000"/>
                  <a:lumOff val="5000"/>
                </a:schemeClr>
              </a:solidFill>
            </a:endParaRPr>
          </a:p>
          <a:p>
            <a:pPr marL="285750" indent="-285750">
              <a:buFont typeface="Arial" panose="020B0604020202020204" pitchFamily="34" charset="0"/>
              <a:buChar char="•"/>
            </a:pPr>
            <a:r>
              <a:rPr lang="en-IN" sz="2000" dirty="0">
                <a:solidFill>
                  <a:schemeClr val="tx1">
                    <a:lumMod val="95000"/>
                    <a:lumOff val="5000"/>
                  </a:schemeClr>
                </a:solidFill>
                <a:hlinkClick r:id="rId4">
                  <a:extLst>
                    <a:ext uri="{A12FA001-AC4F-418D-AE19-62706E023703}">
                      <ahyp:hlinkClr xmlns:ahyp="http://schemas.microsoft.com/office/drawing/2018/hyperlinkcolor" val="tx"/>
                    </a:ext>
                  </a:extLst>
                </a:hlinkClick>
              </a:rPr>
              <a:t>GitHub - acl21/</a:t>
            </a:r>
            <a:r>
              <a:rPr lang="en-IN" sz="2000" dirty="0" err="1">
                <a:solidFill>
                  <a:schemeClr val="tx1">
                    <a:lumMod val="95000"/>
                    <a:lumOff val="5000"/>
                  </a:schemeClr>
                </a:solidFill>
                <a:hlinkClick r:id="rId4">
                  <a:extLst>
                    <a:ext uri="{A12FA001-AC4F-418D-AE19-62706E023703}">
                      <ahyp:hlinkClr xmlns:ahyp="http://schemas.microsoft.com/office/drawing/2018/hyperlinkcolor" val="tx"/>
                    </a:ext>
                  </a:extLst>
                </a:hlinkClick>
              </a:rPr>
              <a:t>Mouse_Cursor_Control_Handsfree</a:t>
            </a:r>
            <a:r>
              <a:rPr lang="en-IN" sz="2000" dirty="0">
                <a:solidFill>
                  <a:schemeClr val="tx1">
                    <a:lumMod val="95000"/>
                    <a:lumOff val="5000"/>
                  </a:schemeClr>
                </a:solidFill>
                <a:hlinkClick r:id="rId4">
                  <a:extLst>
                    <a:ext uri="{A12FA001-AC4F-418D-AE19-62706E023703}">
                      <ahyp:hlinkClr xmlns:ahyp="http://schemas.microsoft.com/office/drawing/2018/hyperlinkcolor" val="tx"/>
                    </a:ext>
                  </a:extLst>
                </a:hlinkClick>
              </a:rPr>
              <a:t>: This HCI (Human-Computer Interaction) application in Python(3.6) will allow you to control your mouse cursor with your facial movements, works with just your regular webcam. Its hands-free, no wearable hardware or sensors needed.</a:t>
            </a:r>
            <a:endParaRPr lang="en-IN" sz="2000" dirty="0">
              <a:solidFill>
                <a:schemeClr val="tx1">
                  <a:lumMod val="95000"/>
                  <a:lumOff val="5000"/>
                </a:schemeClr>
              </a:solidFill>
            </a:endParaRPr>
          </a:p>
          <a:p>
            <a:pPr marL="285750" indent="-285750">
              <a:buFont typeface="Arial" panose="020B0604020202020204" pitchFamily="34" charset="0"/>
              <a:buChar char="•"/>
            </a:pPr>
            <a:r>
              <a:rPr lang="en-IN" sz="2000" dirty="0">
                <a:solidFill>
                  <a:schemeClr val="tx1">
                    <a:lumMod val="95000"/>
                    <a:lumOff val="5000"/>
                  </a:schemeClr>
                </a:solidFill>
                <a:hlinkClick r:id="rId5">
                  <a:extLst>
                    <a:ext uri="{A12FA001-AC4F-418D-AE19-62706E023703}">
                      <ahyp:hlinkClr xmlns:ahyp="http://schemas.microsoft.com/office/drawing/2018/hyperlinkcolor" val="tx"/>
                    </a:ext>
                  </a:extLst>
                </a:hlinkClick>
              </a:rPr>
              <a:t>Mouse Cursor Control using Eye Movements - JP INFOTECH</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93839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B8D336-F42C-4388-E3DD-BE388AAD90C3}"/>
              </a:ext>
            </a:extLst>
          </p:cNvPr>
          <p:cNvSpPr txBox="1"/>
          <p:nvPr/>
        </p:nvSpPr>
        <p:spPr>
          <a:xfrm>
            <a:off x="1855432" y="2511318"/>
            <a:ext cx="7972148" cy="1569660"/>
          </a:xfrm>
          <a:prstGeom prst="rect">
            <a:avLst/>
          </a:prstGeom>
          <a:noFill/>
        </p:spPr>
        <p:txBody>
          <a:bodyPr wrap="square" rtlCol="0">
            <a:spAutoFit/>
          </a:bodyPr>
          <a:lstStyle/>
          <a:p>
            <a:r>
              <a:rPr lang="en-US" sz="9600" b="1" dirty="0">
                <a:latin typeface="Algerian" panose="04020705040A02060702" pitchFamily="82" charset="0"/>
              </a:rPr>
              <a:t>THANK YOU</a:t>
            </a:r>
            <a:endParaRPr lang="en-IN" sz="9600" b="1" dirty="0">
              <a:latin typeface="Algerian" panose="04020705040A02060702" pitchFamily="82" charset="0"/>
            </a:endParaRPr>
          </a:p>
        </p:txBody>
      </p:sp>
    </p:spTree>
    <p:extLst>
      <p:ext uri="{BB962C8B-B14F-4D97-AF65-F5344CB8AC3E}">
        <p14:creationId xmlns:p14="http://schemas.microsoft.com/office/powerpoint/2010/main" val="412623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978837-BDFC-070D-D188-FB927083BD49}"/>
              </a:ext>
            </a:extLst>
          </p:cNvPr>
          <p:cNvSpPr txBox="1"/>
          <p:nvPr/>
        </p:nvSpPr>
        <p:spPr>
          <a:xfrm>
            <a:off x="781235" y="488272"/>
            <a:ext cx="6720396" cy="769441"/>
          </a:xfrm>
          <a:prstGeom prst="rect">
            <a:avLst/>
          </a:prstGeom>
          <a:noFill/>
        </p:spPr>
        <p:txBody>
          <a:bodyPr wrap="square" rtlCol="0">
            <a:spAutoFit/>
          </a:bodyPr>
          <a:lstStyle/>
          <a:p>
            <a:r>
              <a:rPr lang="en-US" sz="4400" b="1" dirty="0">
                <a:latin typeface="Algerian" panose="04020705040A02060702" pitchFamily="82" charset="0"/>
              </a:rPr>
              <a:t>INTRODUCTION</a:t>
            </a:r>
            <a:endParaRPr lang="en-IN" sz="4400" b="1" dirty="0">
              <a:latin typeface="Algerian" panose="04020705040A02060702" pitchFamily="82" charset="0"/>
            </a:endParaRPr>
          </a:p>
        </p:txBody>
      </p:sp>
      <p:sp>
        <p:nvSpPr>
          <p:cNvPr id="3" name="TextBox 2">
            <a:extLst>
              <a:ext uri="{FF2B5EF4-FFF2-40B4-BE49-F238E27FC236}">
                <a16:creationId xmlns:a16="http://schemas.microsoft.com/office/drawing/2014/main" id="{A14278B0-4FEB-34CB-4C4D-49C67169DC73}"/>
              </a:ext>
            </a:extLst>
          </p:cNvPr>
          <p:cNvSpPr txBox="1"/>
          <p:nvPr/>
        </p:nvSpPr>
        <p:spPr>
          <a:xfrm>
            <a:off x="665824" y="1677879"/>
            <a:ext cx="10111667" cy="4431983"/>
          </a:xfrm>
          <a:prstGeom prst="rect">
            <a:avLst/>
          </a:prstGeom>
          <a:noFill/>
        </p:spPr>
        <p:txBody>
          <a:bodyPr wrap="square" rtlCol="0">
            <a:spAutoFit/>
          </a:bodyPr>
          <a:lstStyle/>
          <a:p>
            <a:pPr algn="l"/>
            <a:r>
              <a:rPr lang="en-IN" sz="2400" b="0" i="0" dirty="0">
                <a:solidFill>
                  <a:srgbClr val="000000"/>
                </a:solidFill>
                <a:effectLst/>
                <a:latin typeface="Bahnschrift" panose="020B0502040204020203" pitchFamily="34" charset="0"/>
              </a:rPr>
              <a:t>Personal computers were initially used for solving </a:t>
            </a:r>
          </a:p>
          <a:p>
            <a:pPr algn="l"/>
            <a:r>
              <a:rPr lang="en-IN" sz="2400" b="0" i="0" dirty="0">
                <a:solidFill>
                  <a:srgbClr val="000000"/>
                </a:solidFill>
                <a:effectLst/>
                <a:latin typeface="Bahnschrift" panose="020B0502040204020203" pitchFamily="34" charset="0"/>
              </a:rPr>
              <a:t>mathematical problems and word processing. In recent years, </a:t>
            </a:r>
          </a:p>
          <a:p>
            <a:pPr algn="l"/>
            <a:r>
              <a:rPr lang="en-IN" sz="2400" b="0" i="0" dirty="0">
                <a:solidFill>
                  <a:srgbClr val="000000"/>
                </a:solidFill>
                <a:effectLst/>
                <a:latin typeface="Bahnschrift" panose="020B0502040204020203" pitchFamily="34" charset="0"/>
              </a:rPr>
              <a:t>however, computers have become necessary for every aspect of </a:t>
            </a:r>
          </a:p>
          <a:p>
            <a:pPr algn="l"/>
            <a:r>
              <a:rPr lang="en-IN" sz="2400" b="0" i="0" dirty="0">
                <a:solidFill>
                  <a:srgbClr val="000000"/>
                </a:solidFill>
                <a:effectLst/>
                <a:latin typeface="Bahnschrift" panose="020B0502040204020203" pitchFamily="34" charset="0"/>
              </a:rPr>
              <a:t>our daily activities. These activities range from professional </a:t>
            </a:r>
          </a:p>
          <a:p>
            <a:pPr algn="l"/>
            <a:r>
              <a:rPr lang="en-IN" sz="2400" b="0" i="0" dirty="0">
                <a:solidFill>
                  <a:srgbClr val="000000"/>
                </a:solidFill>
                <a:effectLst/>
                <a:latin typeface="Bahnschrift" panose="020B0502040204020203" pitchFamily="34" charset="0"/>
              </a:rPr>
              <a:t>applications to personal uses such as internet browsing, </a:t>
            </a:r>
          </a:p>
          <a:p>
            <a:pPr algn="l"/>
            <a:r>
              <a:rPr lang="en-IN" sz="2400" b="0" i="0" dirty="0">
                <a:solidFill>
                  <a:srgbClr val="000000"/>
                </a:solidFill>
                <a:effectLst/>
                <a:latin typeface="Bahnschrift" panose="020B0502040204020203" pitchFamily="34" charset="0"/>
              </a:rPr>
              <a:t>shopping, socializing and entertainment. </a:t>
            </a:r>
          </a:p>
          <a:p>
            <a:pPr algn="l"/>
            <a:r>
              <a:rPr lang="en-IN" sz="2400" b="0" i="0" dirty="0">
                <a:solidFill>
                  <a:srgbClr val="000000"/>
                </a:solidFill>
                <a:effectLst/>
                <a:latin typeface="Bahnschrift" panose="020B0502040204020203" pitchFamily="34" charset="0"/>
              </a:rPr>
              <a:t>The method described in this paper is distinctive because </a:t>
            </a:r>
          </a:p>
          <a:p>
            <a:pPr algn="l"/>
            <a:r>
              <a:rPr lang="en-IN" sz="2400" b="0" i="0" dirty="0">
                <a:solidFill>
                  <a:srgbClr val="000000"/>
                </a:solidFill>
                <a:effectLst/>
                <a:latin typeface="Bahnschrift" panose="020B0502040204020203" pitchFamily="34" charset="0"/>
              </a:rPr>
              <a:t>unlike existing methods we did not use electrodes, infrared, or </a:t>
            </a:r>
          </a:p>
          <a:p>
            <a:pPr algn="l"/>
            <a:r>
              <a:rPr lang="en-IN" sz="2400" b="0" i="0" dirty="0">
                <a:solidFill>
                  <a:srgbClr val="000000"/>
                </a:solidFill>
                <a:effectLst/>
                <a:latin typeface="Bahnschrift" panose="020B0502040204020203" pitchFamily="34" charset="0"/>
              </a:rPr>
              <a:t>any other light source to track the eyes. The only hardware that </a:t>
            </a:r>
          </a:p>
          <a:p>
            <a:pPr algn="l"/>
            <a:r>
              <a:rPr lang="en-IN" sz="2400" b="0" i="0" dirty="0">
                <a:solidFill>
                  <a:srgbClr val="000000"/>
                </a:solidFill>
                <a:effectLst/>
                <a:latin typeface="Bahnschrift" panose="020B0502040204020203" pitchFamily="34" charset="0"/>
              </a:rPr>
              <a:t>is required is a PC or laptop along with a webcam, which </a:t>
            </a:r>
          </a:p>
          <a:p>
            <a:pPr algn="l"/>
            <a:r>
              <a:rPr lang="en-IN" sz="2400" b="0" i="0" dirty="0">
                <a:solidFill>
                  <a:srgbClr val="000000"/>
                </a:solidFill>
                <a:effectLst/>
                <a:latin typeface="Bahnschrift" panose="020B0502040204020203" pitchFamily="34" charset="0"/>
              </a:rPr>
              <a:t>makes it practical and feasible. </a:t>
            </a:r>
          </a:p>
          <a:p>
            <a:endParaRPr lang="en-IN" dirty="0"/>
          </a:p>
        </p:txBody>
      </p:sp>
    </p:spTree>
    <p:extLst>
      <p:ext uri="{BB962C8B-B14F-4D97-AF65-F5344CB8AC3E}">
        <p14:creationId xmlns:p14="http://schemas.microsoft.com/office/powerpoint/2010/main" val="382880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94360-55A1-BF8A-82A0-4AD87F5056F4}"/>
              </a:ext>
            </a:extLst>
          </p:cNvPr>
          <p:cNvSpPr txBox="1"/>
          <p:nvPr/>
        </p:nvSpPr>
        <p:spPr>
          <a:xfrm>
            <a:off x="790112" y="399495"/>
            <a:ext cx="10395752" cy="6155531"/>
          </a:xfrm>
          <a:prstGeom prst="rect">
            <a:avLst/>
          </a:prstGeom>
          <a:noFill/>
        </p:spPr>
        <p:txBody>
          <a:bodyPr wrap="square">
            <a:spAutoFit/>
          </a:bodyPr>
          <a:lstStyle/>
          <a:p>
            <a:pPr algn="ctr"/>
            <a:r>
              <a:rPr lang="en-IN" sz="4000" b="1" i="0" dirty="0">
                <a:solidFill>
                  <a:srgbClr val="333333"/>
                </a:solidFill>
                <a:effectLst/>
                <a:latin typeface="Algerian" panose="04020705040A02060702" pitchFamily="82" charset="0"/>
              </a:rPr>
              <a:t>DOMAIN-DEEP LEARNING</a:t>
            </a:r>
          </a:p>
          <a:p>
            <a:endParaRPr lang="en-IN" dirty="0">
              <a:solidFill>
                <a:srgbClr val="333333"/>
              </a:solidFill>
              <a:latin typeface="Georgia" panose="02040502050405020303" pitchFamily="18" charset="0"/>
            </a:endParaRPr>
          </a:p>
          <a:p>
            <a:r>
              <a:rPr lang="en-IN" sz="2400" b="0" i="0" dirty="0">
                <a:solidFill>
                  <a:srgbClr val="333333"/>
                </a:solidFill>
                <a:effectLst/>
                <a:latin typeface="Bahnschrift" panose="020B0502040204020203" pitchFamily="34" charset="0"/>
              </a:rPr>
              <a:t>Deep learning (DL), a branch of machine learning (ML) and artificial intelligence (AI) is nowadays considered as a core technology of today’s Fourth Industrial Revolution </a:t>
            </a:r>
            <a:r>
              <a:rPr lang="en-IN" sz="2400" dirty="0">
                <a:solidFill>
                  <a:srgbClr val="333333"/>
                </a:solidFill>
                <a:latin typeface="Bahnschrift" panose="020B0502040204020203" pitchFamily="34" charset="0"/>
              </a:rPr>
              <a:t>.</a:t>
            </a:r>
            <a:r>
              <a:rPr lang="en-IN" sz="2400" b="0" i="0" dirty="0">
                <a:solidFill>
                  <a:srgbClr val="333333"/>
                </a:solidFill>
                <a:effectLst/>
                <a:latin typeface="Bahnschrift" panose="020B0502040204020203" pitchFamily="34" charset="0"/>
              </a:rPr>
              <a:t>Due to its learning capabilities from data, DL technology originated from artificial neural network (ANN), has become a hot topic in the context of computing, and is widely applied in various application areas like healthcare, visual recognition, text analytics, cybersecurity, and many more. However, building an appropriate DL model is a </a:t>
            </a:r>
            <a:r>
              <a:rPr lang="en-IN" sz="2400" b="0" i="1" dirty="0">
                <a:solidFill>
                  <a:srgbClr val="333333"/>
                </a:solidFill>
                <a:effectLst/>
                <a:latin typeface="Bahnschrift" panose="020B0502040204020203" pitchFamily="34" charset="0"/>
              </a:rPr>
              <a:t>challenging</a:t>
            </a:r>
            <a:r>
              <a:rPr lang="en-IN" sz="2400" b="0" i="0" dirty="0">
                <a:solidFill>
                  <a:srgbClr val="333333"/>
                </a:solidFill>
                <a:effectLst/>
                <a:latin typeface="Bahnschrift" panose="020B0502040204020203" pitchFamily="34" charset="0"/>
              </a:rPr>
              <a:t> task, due to the dynamic nature and variations in real-world problems and data. Moreover, the lack of core understanding turns DL methods into black-box machines that hamper development at the standard level. This article presents a structured and </a:t>
            </a:r>
            <a:r>
              <a:rPr lang="en-IN" sz="2400" b="0" i="1" dirty="0">
                <a:solidFill>
                  <a:srgbClr val="333333"/>
                </a:solidFill>
                <a:effectLst/>
                <a:latin typeface="Bahnschrift" panose="020B0502040204020203" pitchFamily="34" charset="0"/>
              </a:rPr>
              <a:t>comprehensive view</a:t>
            </a:r>
            <a:r>
              <a:rPr lang="en-IN" sz="2400" b="0" i="0" dirty="0">
                <a:solidFill>
                  <a:srgbClr val="333333"/>
                </a:solidFill>
                <a:effectLst/>
                <a:latin typeface="Bahnschrift" panose="020B0502040204020203" pitchFamily="34" charset="0"/>
              </a:rPr>
              <a:t> on DL techniques including a </a:t>
            </a:r>
            <a:r>
              <a:rPr lang="en-IN" sz="2400" b="0" i="1" dirty="0">
                <a:solidFill>
                  <a:srgbClr val="333333"/>
                </a:solidFill>
                <a:effectLst/>
                <a:latin typeface="Bahnschrift" panose="020B0502040204020203" pitchFamily="34" charset="0"/>
              </a:rPr>
              <a:t>taxonomy</a:t>
            </a:r>
            <a:r>
              <a:rPr lang="en-IN" sz="2400" b="0" i="0" dirty="0">
                <a:solidFill>
                  <a:srgbClr val="333333"/>
                </a:solidFill>
                <a:effectLst/>
                <a:latin typeface="Bahnschrift" panose="020B0502040204020203" pitchFamily="34" charset="0"/>
              </a:rPr>
              <a:t> considering various types of real-world tasks like supervised or unsupervised</a:t>
            </a:r>
            <a:endParaRPr lang="en-IN" sz="2400" dirty="0">
              <a:latin typeface="Bahnschrift" panose="020B0502040204020203" pitchFamily="34" charset="0"/>
            </a:endParaRPr>
          </a:p>
        </p:txBody>
      </p:sp>
    </p:spTree>
    <p:extLst>
      <p:ext uri="{BB962C8B-B14F-4D97-AF65-F5344CB8AC3E}">
        <p14:creationId xmlns:p14="http://schemas.microsoft.com/office/powerpoint/2010/main" val="375214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A108B-3094-2F42-5A77-E92E690C9B92}"/>
              </a:ext>
            </a:extLst>
          </p:cNvPr>
          <p:cNvSpPr txBox="1"/>
          <p:nvPr/>
        </p:nvSpPr>
        <p:spPr>
          <a:xfrm>
            <a:off x="568171" y="625811"/>
            <a:ext cx="10262586" cy="5632311"/>
          </a:xfrm>
          <a:prstGeom prst="rect">
            <a:avLst/>
          </a:prstGeom>
          <a:noFill/>
        </p:spPr>
        <p:txBody>
          <a:bodyPr wrap="square">
            <a:spAutoFit/>
          </a:bodyPr>
          <a:lstStyle/>
          <a:p>
            <a:pPr algn="ctr"/>
            <a:r>
              <a:rPr lang="en-IN" sz="3600" b="1" dirty="0">
                <a:latin typeface="Algerian" panose="04020705040A02060702" pitchFamily="82" charset="0"/>
              </a:rPr>
              <a:t>PROPOSED SYSTEM </a:t>
            </a:r>
          </a:p>
          <a:p>
            <a:endParaRPr lang="en-IN" sz="3600" b="1" dirty="0">
              <a:latin typeface="Algerian" panose="04020705040A02060702" pitchFamily="82" charset="0"/>
            </a:endParaRPr>
          </a:p>
          <a:p>
            <a:r>
              <a:rPr lang="en-IN" sz="2400" dirty="0">
                <a:latin typeface="Bahnschrift" panose="020B0502040204020203" pitchFamily="34" charset="0"/>
              </a:rPr>
              <a:t>In this paper, we have described a system that has facial tracking, detection of face, detection of eye and continuous eye blinks for controlling a nonintrusive human computer interface. </a:t>
            </a:r>
          </a:p>
          <a:p>
            <a:r>
              <a:rPr lang="en-IN" sz="2400" b="0" i="0" dirty="0">
                <a:solidFill>
                  <a:srgbClr val="111111"/>
                </a:solidFill>
                <a:effectLst/>
                <a:latin typeface="Bahnschrift" panose="020B0502040204020203" pitchFamily="34" charset="0"/>
              </a:rPr>
              <a:t>The mouse cursor is controlled by</a:t>
            </a:r>
            <a:r>
              <a:rPr lang="en-IN" sz="2400" b="1" i="0" dirty="0">
                <a:solidFill>
                  <a:srgbClr val="111111"/>
                </a:solidFill>
                <a:effectLst/>
                <a:latin typeface="Bahnschrift" panose="020B0502040204020203" pitchFamily="34" charset="0"/>
              </a:rPr>
              <a:t> head movement</a:t>
            </a:r>
            <a:r>
              <a:rPr lang="en-IN" sz="2400" b="0" i="0" dirty="0">
                <a:solidFill>
                  <a:srgbClr val="111111"/>
                </a:solidFill>
                <a:effectLst/>
                <a:latin typeface="Bahnschrift" panose="020B0502040204020203" pitchFamily="34" charset="0"/>
              </a:rPr>
              <a:t> as moving face up, down, sidewise movements and mouse events such as right and left click are controlled through eye blinks and squinting using OpenCV. </a:t>
            </a:r>
          </a:p>
          <a:p>
            <a:r>
              <a:rPr lang="en-IN" sz="2400" b="0" i="0" dirty="0">
                <a:solidFill>
                  <a:srgbClr val="111111"/>
                </a:solidFill>
                <a:effectLst/>
                <a:latin typeface="Bahnschrift" panose="020B0502040204020203" pitchFamily="34" charset="0"/>
              </a:rPr>
              <a:t>This system is mainly for disabled people to have effective communication with the computer.</a:t>
            </a:r>
            <a:endParaRPr lang="en-IN" sz="2400" dirty="0">
              <a:latin typeface="Bahnschrift" panose="020B0502040204020203" pitchFamily="34" charset="0"/>
            </a:endParaRPr>
          </a:p>
          <a:p>
            <a:r>
              <a:rPr lang="en-IN" sz="2400" dirty="0">
                <a:latin typeface="Bahnschrift" panose="020B0502040204020203" pitchFamily="34" charset="0"/>
              </a:rPr>
              <a:t>Human eye movement has been used in the place of the conventional mouse. </a:t>
            </a:r>
          </a:p>
          <a:p>
            <a:r>
              <a:rPr lang="en-IN" sz="2400" dirty="0">
                <a:latin typeface="Bahnschrift" panose="020B0502040204020203" pitchFamily="34" charset="0"/>
              </a:rPr>
              <a:t>The main aim of this system is to help physically challenged and amputee people especially person who do not have their arms.</a:t>
            </a:r>
          </a:p>
        </p:txBody>
      </p:sp>
    </p:spTree>
    <p:extLst>
      <p:ext uri="{BB962C8B-B14F-4D97-AF65-F5344CB8AC3E}">
        <p14:creationId xmlns:p14="http://schemas.microsoft.com/office/powerpoint/2010/main" val="129644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4F3BA-0C9A-B945-66EE-2B20FEA4B31D}"/>
              </a:ext>
            </a:extLst>
          </p:cNvPr>
          <p:cNvSpPr txBox="1"/>
          <p:nvPr/>
        </p:nvSpPr>
        <p:spPr>
          <a:xfrm>
            <a:off x="532661" y="1210312"/>
            <a:ext cx="9570128" cy="5416868"/>
          </a:xfrm>
          <a:prstGeom prst="rect">
            <a:avLst/>
          </a:prstGeom>
          <a:noFill/>
        </p:spPr>
        <p:txBody>
          <a:bodyPr wrap="square" rtlCol="0">
            <a:spAutoFit/>
          </a:bodyPr>
          <a:lstStyle/>
          <a:p>
            <a:pPr marL="342900" indent="-342900">
              <a:buFont typeface="+mj-lt"/>
              <a:buAutoNum type="arabicPeriod"/>
            </a:pPr>
            <a:r>
              <a:rPr lang="en-IN" sz="2400" b="1" u="sng" kern="0" dirty="0">
                <a:solidFill>
                  <a:srgbClr val="000000"/>
                </a:solidFill>
                <a:effectLst/>
                <a:latin typeface="Times New Roman" panose="02020603050405020304" pitchFamily="18" charset="0"/>
                <a:ea typeface="Times New Roman" panose="02020603050405020304" pitchFamily="18" charset="0"/>
              </a:rPr>
              <a:t>Virtual Mouse with RGB </a:t>
            </a:r>
            <a:r>
              <a:rPr lang="en-IN" sz="2400" b="1" u="sng" kern="0" dirty="0" err="1">
                <a:solidFill>
                  <a:srgbClr val="000000"/>
                </a:solidFill>
                <a:effectLst/>
                <a:latin typeface="Times New Roman" panose="02020603050405020304" pitchFamily="18" charset="0"/>
                <a:ea typeface="Times New Roman" panose="02020603050405020304" pitchFamily="18" charset="0"/>
              </a:rPr>
              <a:t>Colored</a:t>
            </a:r>
            <a:r>
              <a:rPr lang="en-IN" sz="2400" b="1" u="sng" kern="0" dirty="0">
                <a:solidFill>
                  <a:srgbClr val="000000"/>
                </a:solidFill>
                <a:effectLst/>
                <a:latin typeface="Times New Roman" panose="02020603050405020304" pitchFamily="18" charset="0"/>
                <a:ea typeface="Times New Roman" panose="02020603050405020304" pitchFamily="18" charset="0"/>
              </a:rPr>
              <a:t> Tapes</a:t>
            </a:r>
            <a:r>
              <a:rPr lang="en-IN" sz="2400" b="0" u="sng" kern="0" dirty="0">
                <a:solidFill>
                  <a:srgbClr val="000000"/>
                </a:solidFill>
                <a:effectLst/>
                <a:latin typeface="Times New Roman" panose="02020603050405020304" pitchFamily="18" charset="0"/>
                <a:ea typeface="Times New Roman" panose="02020603050405020304" pitchFamily="18" charset="0"/>
              </a:rPr>
              <a:t> </a:t>
            </a:r>
          </a:p>
          <a:p>
            <a:endParaRPr lang="en-IN" sz="2400" b="0" u="sng" kern="0" dirty="0">
              <a:solidFill>
                <a:srgbClr val="000000"/>
              </a:solidFill>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The aim of this research is to investigate a new approach for controlling the mouse movements using a real-time camera. Instead of changing or adding mouse parts, a method where access to the mouse/cursor by hand gestures with </a:t>
            </a:r>
            <a:r>
              <a:rPr lang="en-IN" sz="2000" dirty="0" err="1">
                <a:solidFill>
                  <a:srgbClr val="000000"/>
                </a:solidFill>
                <a:effectLst/>
                <a:latin typeface="Times New Roman" panose="02020603050405020304" pitchFamily="18" charset="0"/>
                <a:ea typeface="Times New Roman" panose="02020603050405020304" pitchFamily="18" charset="0"/>
              </a:rPr>
              <a:t>colored</a:t>
            </a:r>
            <a:r>
              <a:rPr lang="en-IN" sz="2000" dirty="0">
                <a:solidFill>
                  <a:srgbClr val="000000"/>
                </a:solidFill>
                <a:effectLst/>
                <a:latin typeface="Times New Roman" panose="02020603050405020304" pitchFamily="18" charset="0"/>
                <a:ea typeface="Times New Roman" panose="02020603050405020304" pitchFamily="18" charset="0"/>
              </a:rPr>
              <a:t> tapes can be enabled. It tries to use a camera and computer vision technologies such as gesture recognition and image segmentation to control mouse tasks with </a:t>
            </a:r>
            <a:r>
              <a:rPr lang="en-IN" sz="2000" dirty="0" err="1">
                <a:solidFill>
                  <a:srgbClr val="000000"/>
                </a:solidFill>
                <a:effectLst/>
                <a:latin typeface="Times New Roman" panose="02020603050405020304" pitchFamily="18" charset="0"/>
                <a:ea typeface="Times New Roman" panose="02020603050405020304" pitchFamily="18" charset="0"/>
              </a:rPr>
              <a:t>colored</a:t>
            </a:r>
            <a:r>
              <a:rPr lang="en-IN" sz="2000" dirty="0">
                <a:solidFill>
                  <a:srgbClr val="000000"/>
                </a:solidFill>
                <a:effectLst/>
                <a:latin typeface="Times New Roman" panose="02020603050405020304" pitchFamily="18" charset="0"/>
                <a:ea typeface="Times New Roman" panose="02020603050405020304" pitchFamily="18" charset="0"/>
              </a:rPr>
              <a:t> tapes and shows how it can perform all the mouse functions a current mouse device can. In the first phase, hand gestures are acquired using a camera based on colour detection technique using segmentation and image subtraction </a:t>
            </a:r>
            <a:r>
              <a:rPr lang="en-IN" sz="2000" dirty="0" err="1">
                <a:solidFill>
                  <a:srgbClr val="000000"/>
                </a:solidFill>
                <a:effectLst/>
                <a:latin typeface="Times New Roman" panose="02020603050405020304" pitchFamily="18" charset="0"/>
                <a:ea typeface="Times New Roman" panose="02020603050405020304" pitchFamily="18" charset="0"/>
              </a:rPr>
              <a:t>algorithm.In</a:t>
            </a:r>
            <a:r>
              <a:rPr lang="en-IN" sz="2000" dirty="0">
                <a:solidFill>
                  <a:srgbClr val="000000"/>
                </a:solidFill>
                <a:effectLst/>
                <a:latin typeface="Times New Roman" panose="02020603050405020304" pitchFamily="18" charset="0"/>
                <a:ea typeface="Times New Roman" panose="02020603050405020304" pitchFamily="18" charset="0"/>
              </a:rPr>
              <a:t> the second phase, RGB </a:t>
            </a:r>
            <a:r>
              <a:rPr lang="en-IN" sz="2000" dirty="0" err="1">
                <a:solidFill>
                  <a:srgbClr val="000000"/>
                </a:solidFill>
                <a:effectLst/>
                <a:latin typeface="Times New Roman" panose="02020603050405020304" pitchFamily="18" charset="0"/>
                <a:ea typeface="Times New Roman" panose="02020603050405020304" pitchFamily="18" charset="0"/>
              </a:rPr>
              <a:t>colored</a:t>
            </a:r>
            <a:r>
              <a:rPr lang="en-IN" sz="2000" dirty="0">
                <a:solidFill>
                  <a:srgbClr val="000000"/>
                </a:solidFill>
                <a:effectLst/>
                <a:latin typeface="Times New Roman" panose="02020603050405020304" pitchFamily="18" charset="0"/>
                <a:ea typeface="Times New Roman" panose="02020603050405020304" pitchFamily="18" charset="0"/>
              </a:rPr>
              <a:t> tapes are used to control different functions of the mouse and also the combination of these 3 </a:t>
            </a:r>
            <a:r>
              <a:rPr lang="en-IN" sz="2000" dirty="0" err="1">
                <a:solidFill>
                  <a:srgbClr val="000000"/>
                </a:solidFill>
                <a:effectLst/>
                <a:latin typeface="Times New Roman" panose="02020603050405020304" pitchFamily="18" charset="0"/>
                <a:ea typeface="Times New Roman" panose="02020603050405020304" pitchFamily="18" charset="0"/>
              </a:rPr>
              <a:t>colors</a:t>
            </a:r>
            <a:r>
              <a:rPr lang="en-IN" sz="2000" dirty="0">
                <a:solidFill>
                  <a:srgbClr val="000000"/>
                </a:solidFill>
                <a:effectLst/>
                <a:latin typeface="Times New Roman" panose="02020603050405020304" pitchFamily="18" charset="0"/>
                <a:ea typeface="Times New Roman" panose="02020603050405020304" pitchFamily="18" charset="0"/>
              </a:rPr>
              <a:t> by considering the area of each object/</a:t>
            </a:r>
            <a:r>
              <a:rPr lang="en-IN" sz="2000" dirty="0" err="1">
                <a:solidFill>
                  <a:srgbClr val="000000"/>
                </a:solidFill>
                <a:effectLst/>
                <a:latin typeface="Times New Roman" panose="02020603050405020304" pitchFamily="18" charset="0"/>
                <a:ea typeface="Times New Roman" panose="02020603050405020304" pitchFamily="18" charset="0"/>
              </a:rPr>
              <a:t>colored</a:t>
            </a:r>
            <a:r>
              <a:rPr lang="en-IN" sz="2000" dirty="0">
                <a:solidFill>
                  <a:srgbClr val="000000"/>
                </a:solidFill>
                <a:effectLst/>
                <a:latin typeface="Times New Roman" panose="02020603050405020304" pitchFamily="18" charset="0"/>
                <a:ea typeface="Times New Roman" panose="02020603050405020304" pitchFamily="18" charset="0"/>
              </a:rPr>
              <a:t> tape using the blob analysis and the bounding box algorithm. The user must wear the red, green and blue tapes to the fingers such that it is easy to make the movements for each tape and also the combination of the </a:t>
            </a:r>
            <a:r>
              <a:rPr lang="en-IN" sz="2000" dirty="0" err="1">
                <a:solidFill>
                  <a:srgbClr val="000000"/>
                </a:solidFill>
                <a:effectLst/>
                <a:latin typeface="Times New Roman" panose="02020603050405020304" pitchFamily="18" charset="0"/>
                <a:ea typeface="Times New Roman" panose="02020603050405020304" pitchFamily="18" charset="0"/>
              </a:rPr>
              <a:t>colored</a:t>
            </a:r>
            <a:r>
              <a:rPr lang="en-IN" sz="2000" dirty="0">
                <a:solidFill>
                  <a:srgbClr val="000000"/>
                </a:solidFill>
                <a:effectLst/>
                <a:latin typeface="Times New Roman" panose="02020603050405020304" pitchFamily="18" charset="0"/>
                <a:ea typeface="Times New Roman" panose="02020603050405020304" pitchFamily="18" charset="0"/>
              </a:rPr>
              <a:t> tapes to acquire the desired output of the cursor movement in the system. </a:t>
            </a:r>
          </a:p>
          <a:p>
            <a:endParaRPr lang="en-IN" sz="2000" b="1" u="sng" kern="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B2FB0459-9147-4F4D-C417-DD69E8E00A36}"/>
              </a:ext>
            </a:extLst>
          </p:cNvPr>
          <p:cNvSpPr txBox="1"/>
          <p:nvPr/>
        </p:nvSpPr>
        <p:spPr>
          <a:xfrm>
            <a:off x="301840" y="230820"/>
            <a:ext cx="7279689" cy="1046440"/>
          </a:xfrm>
          <a:prstGeom prst="rect">
            <a:avLst/>
          </a:prstGeom>
          <a:noFill/>
        </p:spPr>
        <p:txBody>
          <a:bodyPr wrap="square" rtlCol="0">
            <a:spAutoFit/>
          </a:bodyPr>
          <a:lstStyle/>
          <a:p>
            <a:r>
              <a:rPr lang="en-US" sz="4400" b="1" dirty="0">
                <a:effectLst/>
                <a:latin typeface="Algerian" panose="04020705040A02060702" pitchFamily="82" charset="0"/>
                <a:ea typeface="Times New Roman" panose="02020603050405020304" pitchFamily="18" charset="0"/>
                <a:cs typeface="Times New Roman" panose="02020603050405020304" pitchFamily="18" charset="0"/>
              </a:rPr>
              <a:t>LITERATURE SURVEY</a:t>
            </a:r>
            <a:endParaRPr lang="en-IN" sz="4400" b="1" dirty="0">
              <a:effectLst/>
              <a:latin typeface="Algerian" panose="04020705040A02060702" pitchFamily="82"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302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A7E49-7463-0BA6-FF2C-BD624126DD65}"/>
              </a:ext>
            </a:extLst>
          </p:cNvPr>
          <p:cNvSpPr txBox="1"/>
          <p:nvPr/>
        </p:nvSpPr>
        <p:spPr>
          <a:xfrm>
            <a:off x="532660" y="612559"/>
            <a:ext cx="7732451" cy="2523768"/>
          </a:xfrm>
          <a:prstGeom prst="rect">
            <a:avLst/>
          </a:prstGeom>
          <a:noFill/>
        </p:spPr>
        <p:txBody>
          <a:bodyPr wrap="square" rtlCol="0">
            <a:spAutoFit/>
          </a:bodyPr>
          <a:lstStyle/>
          <a:p>
            <a:r>
              <a:rPr lang="en-US" sz="4000" b="1" dirty="0">
                <a:latin typeface="Algerian" panose="04020705040A02060702" pitchFamily="82" charset="0"/>
              </a:rPr>
              <a:t>ADVANTAGES</a:t>
            </a:r>
          </a:p>
          <a:p>
            <a:pPr marL="285750" indent="-285750">
              <a:buFont typeface="Arial" panose="020B0604020202020204" pitchFamily="34" charset="0"/>
              <a:buChar char="•"/>
            </a:pPr>
            <a:r>
              <a:rPr lang="en-IN" sz="2000" dirty="0">
                <a:solidFill>
                  <a:srgbClr val="000000"/>
                </a:solidFill>
                <a:latin typeface="Bahnschrift" panose="020B0502040204020203" pitchFamily="34" charset="0"/>
              </a:rPr>
              <a:t>S</a:t>
            </a:r>
            <a:r>
              <a:rPr lang="en-IN" sz="2000" b="0" i="0" dirty="0">
                <a:solidFill>
                  <a:srgbClr val="000000"/>
                </a:solidFill>
                <a:effectLst/>
                <a:latin typeface="Bahnschrift" panose="020B0502040204020203" pitchFamily="34" charset="0"/>
              </a:rPr>
              <a:t>ystem will avoid COVID-19 spread by eliminating the human intervention and dependency of devices to control the computer.</a:t>
            </a:r>
            <a:endParaRPr lang="en-US" sz="2000" dirty="0">
              <a:latin typeface="Bahnschrift" panose="020B0502040204020203" pitchFamily="34" charset="0"/>
            </a:endParaRPr>
          </a:p>
          <a:p>
            <a:pPr marL="285750" indent="-285750">
              <a:buFont typeface="Arial" panose="020B0604020202020204" pitchFamily="34" charset="0"/>
              <a:buChar char="•"/>
            </a:pPr>
            <a:r>
              <a:rPr lang="en-IN" sz="2000" b="0" i="0" dirty="0">
                <a:solidFill>
                  <a:srgbClr val="111111"/>
                </a:solidFill>
                <a:effectLst/>
                <a:latin typeface="Bahnschrift" panose="020B0502040204020203" pitchFamily="34" charset="0"/>
              </a:rPr>
              <a:t>RGB </a:t>
            </a:r>
            <a:r>
              <a:rPr lang="en-IN" sz="2000" b="0" i="0" dirty="0" err="1">
                <a:solidFill>
                  <a:srgbClr val="111111"/>
                </a:solidFill>
                <a:effectLst/>
                <a:latin typeface="Bahnschrift" panose="020B0502040204020203" pitchFamily="34" charset="0"/>
              </a:rPr>
              <a:t>colored</a:t>
            </a:r>
            <a:r>
              <a:rPr lang="en-IN" sz="2000" b="0" i="0" dirty="0">
                <a:solidFill>
                  <a:srgbClr val="111111"/>
                </a:solidFill>
                <a:effectLst/>
                <a:latin typeface="Bahnschrift" panose="020B0502040204020203" pitchFamily="34" charset="0"/>
              </a:rPr>
              <a:t> tapes are used to</a:t>
            </a:r>
            <a:r>
              <a:rPr lang="en-IN" sz="2000" b="1" i="0" dirty="0">
                <a:solidFill>
                  <a:srgbClr val="111111"/>
                </a:solidFill>
                <a:effectLst/>
                <a:latin typeface="Bahnschrift" panose="020B0502040204020203" pitchFamily="34" charset="0"/>
              </a:rPr>
              <a:t> control different functions</a:t>
            </a:r>
            <a:r>
              <a:rPr lang="en-IN" sz="2000" b="0" i="0" dirty="0">
                <a:solidFill>
                  <a:srgbClr val="111111"/>
                </a:solidFill>
                <a:effectLst/>
                <a:latin typeface="Bahnschrift" panose="020B0502040204020203" pitchFamily="34" charset="0"/>
              </a:rPr>
              <a:t> of the mouse </a:t>
            </a:r>
            <a:endParaRPr lang="en-US" sz="2000" dirty="0">
              <a:latin typeface="Bahnschrift" panose="020B0502040204020203" pitchFamily="34" charset="0"/>
            </a:endParaRP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296BC59C-B2B2-00B4-208D-DFBC4E6C6B4C}"/>
              </a:ext>
            </a:extLst>
          </p:cNvPr>
          <p:cNvSpPr txBox="1"/>
          <p:nvPr/>
        </p:nvSpPr>
        <p:spPr>
          <a:xfrm>
            <a:off x="594804" y="3586579"/>
            <a:ext cx="7670307" cy="2831544"/>
          </a:xfrm>
          <a:prstGeom prst="rect">
            <a:avLst/>
          </a:prstGeom>
          <a:noFill/>
        </p:spPr>
        <p:txBody>
          <a:bodyPr wrap="square" rtlCol="0">
            <a:spAutoFit/>
          </a:bodyPr>
          <a:lstStyle/>
          <a:p>
            <a:r>
              <a:rPr lang="en-US" sz="4000" b="1" dirty="0">
                <a:latin typeface="Algerian" panose="04020705040A02060702" pitchFamily="82" charset="0"/>
              </a:rPr>
              <a:t>DISADVANTAGE</a:t>
            </a:r>
          </a:p>
          <a:p>
            <a:pPr marL="285750" indent="-285750">
              <a:buFont typeface="Arial" panose="020B0604020202020204" pitchFamily="34" charset="0"/>
              <a:buChar char="•"/>
            </a:pPr>
            <a:r>
              <a:rPr lang="en-IN" sz="2000" dirty="0">
                <a:solidFill>
                  <a:srgbClr val="000000"/>
                </a:solidFill>
                <a:effectLst/>
                <a:latin typeface="Bahnschrift" panose="020B0502040204020203" pitchFamily="34" charset="0"/>
                <a:ea typeface="Times New Roman" panose="02020603050405020304" pitchFamily="18" charset="0"/>
              </a:rPr>
              <a:t>The web camera captures the video at a fixed frame rate </a:t>
            </a:r>
            <a:r>
              <a:rPr lang="en-IN" sz="2000" dirty="0">
                <a:latin typeface="Bahnschrift" panose="020B0502040204020203" pitchFamily="34" charset="0"/>
              </a:rPr>
              <a:t>.</a:t>
            </a:r>
          </a:p>
          <a:p>
            <a:pPr marL="285750" indent="-285750">
              <a:buFont typeface="Arial" panose="020B0604020202020204" pitchFamily="34" charset="0"/>
              <a:buChar char="•"/>
            </a:pPr>
            <a:r>
              <a:rPr lang="en-IN" sz="2000" dirty="0">
                <a:solidFill>
                  <a:srgbClr val="000000"/>
                </a:solidFill>
                <a:latin typeface="Bahnschrift" panose="020B0502040204020203" pitchFamily="34" charset="0"/>
                <a:ea typeface="Times New Roman" panose="02020603050405020304" pitchFamily="18" charset="0"/>
              </a:rPr>
              <a:t>T</a:t>
            </a:r>
            <a:r>
              <a:rPr lang="en-IN" sz="2000" dirty="0">
                <a:solidFill>
                  <a:srgbClr val="000000"/>
                </a:solidFill>
                <a:effectLst/>
                <a:latin typeface="Bahnschrift" panose="020B0502040204020203" pitchFamily="34" charset="0"/>
                <a:ea typeface="Times New Roman" panose="02020603050405020304" pitchFamily="18" charset="0"/>
              </a:rPr>
              <a:t>he camera captures an image, it is an inverted one. </a:t>
            </a:r>
          </a:p>
          <a:p>
            <a:pPr marL="285750" indent="-285750">
              <a:buFont typeface="Arial" panose="020B0604020202020204" pitchFamily="34" charset="0"/>
              <a:buChar char="•"/>
            </a:pPr>
            <a:r>
              <a:rPr lang="en-IN" sz="2000" dirty="0">
                <a:solidFill>
                  <a:srgbClr val="000000"/>
                </a:solidFill>
                <a:latin typeface="Bahnschrift" panose="020B0502040204020203" pitchFamily="34" charset="0"/>
              </a:rPr>
              <a:t>The coordinates get confused if there is any other RGB </a:t>
            </a:r>
            <a:r>
              <a:rPr lang="en-IN" sz="2000" dirty="0" err="1">
                <a:solidFill>
                  <a:srgbClr val="000000"/>
                </a:solidFill>
                <a:latin typeface="Bahnschrift" panose="020B0502040204020203" pitchFamily="34" charset="0"/>
              </a:rPr>
              <a:t>color</a:t>
            </a:r>
            <a:r>
              <a:rPr lang="en-IN" sz="2000" dirty="0">
                <a:solidFill>
                  <a:srgbClr val="000000"/>
                </a:solidFill>
                <a:latin typeface="Bahnschrift" panose="020B0502040204020203" pitchFamily="34" charset="0"/>
              </a:rPr>
              <a:t> present in the camera fixed frame.</a:t>
            </a:r>
          </a:p>
          <a:p>
            <a:pPr marL="285750" indent="-285750">
              <a:buFont typeface="Arial" panose="020B0604020202020204" pitchFamily="34" charset="0"/>
              <a:buChar char="•"/>
            </a:pPr>
            <a:r>
              <a:rPr lang="en-IN" sz="2000" dirty="0">
                <a:solidFill>
                  <a:srgbClr val="000000"/>
                </a:solidFill>
                <a:effectLst/>
                <a:latin typeface="Bahnschrift" panose="020B0502040204020203" pitchFamily="34" charset="0"/>
                <a:ea typeface="Times New Roman" panose="02020603050405020304" pitchFamily="18" charset="0"/>
              </a:rPr>
              <a:t>the presence of other </a:t>
            </a:r>
            <a:r>
              <a:rPr lang="en-IN" sz="2000" dirty="0" err="1">
                <a:solidFill>
                  <a:srgbClr val="000000"/>
                </a:solidFill>
                <a:effectLst/>
                <a:latin typeface="Bahnschrift" panose="020B0502040204020203" pitchFamily="34" charset="0"/>
                <a:ea typeface="Times New Roman" panose="02020603050405020304" pitchFamily="18" charset="0"/>
              </a:rPr>
              <a:t>color</a:t>
            </a:r>
            <a:r>
              <a:rPr lang="en-IN" sz="2000" dirty="0">
                <a:solidFill>
                  <a:srgbClr val="000000"/>
                </a:solidFill>
                <a:effectLst/>
                <a:latin typeface="Bahnschrift" panose="020B0502040204020203" pitchFamily="34" charset="0"/>
                <a:ea typeface="Times New Roman" panose="02020603050405020304" pitchFamily="18" charset="0"/>
              </a:rPr>
              <a:t> objects in the background may cause the system to give faulty response. </a:t>
            </a:r>
            <a:endParaRPr lang="en-IN" sz="2000" dirty="0">
              <a:latin typeface="Bahnschrift" panose="020B0502040204020203"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7591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4EAE65-F7A3-F069-276A-BBD86DA148FB}"/>
              </a:ext>
            </a:extLst>
          </p:cNvPr>
          <p:cNvSpPr txBox="1"/>
          <p:nvPr/>
        </p:nvSpPr>
        <p:spPr>
          <a:xfrm>
            <a:off x="381739" y="607541"/>
            <a:ext cx="9951869" cy="5462329"/>
          </a:xfrm>
          <a:prstGeom prst="rect">
            <a:avLst/>
          </a:prstGeom>
          <a:noFill/>
        </p:spPr>
        <p:txBody>
          <a:bodyPr wrap="square" rtlCol="0">
            <a:spAutoFit/>
          </a:bodyPr>
          <a:lstStyle/>
          <a:p>
            <a:pPr marL="15240" marR="4445" indent="-6350" algn="ctr">
              <a:lnSpc>
                <a:spcPct val="107000"/>
              </a:lnSpc>
              <a:spcAft>
                <a:spcPts val="165"/>
              </a:spcAft>
            </a:pPr>
            <a:r>
              <a:rPr lang="en-US" sz="2800" b="1" u="sng" dirty="0">
                <a:latin typeface="Times New Roman" panose="02020603050405020304" pitchFamily="18" charset="0"/>
                <a:ea typeface="Times New Roman" panose="02020603050405020304" pitchFamily="18" charset="0"/>
                <a:cs typeface="Times New Roman" panose="02020603050405020304" pitchFamily="18" charset="0"/>
              </a:rPr>
              <a:t>2</a:t>
            </a:r>
            <a: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800" b="1" u="sng" dirty="0"/>
              <a:t> AI Virtual Mouse Using Hand Gesture Recognition</a:t>
            </a:r>
            <a:endParaRPr lang="en-IN" sz="2800" b="1" u="sng" dirty="0">
              <a:solidFill>
                <a:srgbClr val="000000"/>
              </a:solidFill>
              <a:effectLst/>
              <a:latin typeface="Times New Roman" panose="02020603050405020304" pitchFamily="18" charset="0"/>
              <a:ea typeface="Times New Roman" panose="02020603050405020304" pitchFamily="18" charset="0"/>
            </a:endParaRPr>
          </a:p>
          <a:p>
            <a:pPr marL="15240" marR="4445" indent="-6350" algn="ctr">
              <a:lnSpc>
                <a:spcPct val="107000"/>
              </a:lnSpc>
              <a:spcAft>
                <a:spcPts val="165"/>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project, the person sitting in front of the webcam can give inputs using hand movement and the keyboard will work based on input gestures. Various functions can be performed such as, to swipe in right direction or left direction, alphabet can be selected using one finger gesture. Similarly, mouse can be controlled by eye movements and can perform right click and left click using eye movement, cursor can be control. This project will have virtual mouse and keyboard without any requirement of actual hardware mouse and keyboard, only webcam will be the hardware aspect. In this project we have done coding in Python using Anaconda framework. The webcam will be able to read the gestures of the user and will perform the operations for virtual mouse and keyboard. The algorithm use in project is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cascade, which helps to detect object in images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78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80D92-65EA-AD5A-2C11-FABAD2BAC907}"/>
              </a:ext>
            </a:extLst>
          </p:cNvPr>
          <p:cNvSpPr txBox="1"/>
          <p:nvPr/>
        </p:nvSpPr>
        <p:spPr>
          <a:xfrm>
            <a:off x="714652" y="601008"/>
            <a:ext cx="6098958" cy="2246769"/>
          </a:xfrm>
          <a:prstGeom prst="rect">
            <a:avLst/>
          </a:prstGeom>
          <a:noFill/>
        </p:spPr>
        <p:txBody>
          <a:bodyPr wrap="square">
            <a:spAutoFit/>
          </a:bodyPr>
          <a:lstStyle/>
          <a:p>
            <a:r>
              <a:rPr lang="en-US" sz="4000" b="1" dirty="0">
                <a:latin typeface="Algerian" panose="04020705040A02060702" pitchFamily="82" charset="0"/>
              </a:rPr>
              <a:t>ADVANTAGES</a:t>
            </a:r>
          </a:p>
          <a:p>
            <a:pPr marL="285750" indent="-285750">
              <a:buFont typeface="Arial" panose="020B0604020202020204" pitchFamily="34" charset="0"/>
              <a:buChar char="•"/>
            </a:pPr>
            <a:r>
              <a:rPr lang="en-IN" sz="2000" b="0" i="0" dirty="0">
                <a:effectLst/>
                <a:latin typeface="Bahnschrift" panose="020B0502040204020203" pitchFamily="34" charset="0"/>
              </a:rPr>
              <a:t>Provides 99% accurate results compared to other techniques.</a:t>
            </a:r>
          </a:p>
          <a:p>
            <a:pPr marL="285750" indent="-285750">
              <a:buFont typeface="Arial" panose="020B0604020202020204" pitchFamily="34" charset="0"/>
              <a:buChar char="•"/>
            </a:pPr>
            <a:r>
              <a:rPr lang="en-IN" sz="2000" dirty="0">
                <a:latin typeface="Bahnschrift" panose="020B0502040204020203" pitchFamily="34" charset="0"/>
              </a:rPr>
              <a:t>Image processing operations such as capturing image, removing noise, background subtraction, and edge detection.</a:t>
            </a:r>
            <a:endParaRPr lang="en-US" sz="2000" b="1" dirty="0">
              <a:latin typeface="Bahnschrift" panose="020B0502040204020203" pitchFamily="34" charset="0"/>
            </a:endParaRPr>
          </a:p>
        </p:txBody>
      </p:sp>
      <p:sp>
        <p:nvSpPr>
          <p:cNvPr id="5" name="TextBox 4">
            <a:extLst>
              <a:ext uri="{FF2B5EF4-FFF2-40B4-BE49-F238E27FC236}">
                <a16:creationId xmlns:a16="http://schemas.microsoft.com/office/drawing/2014/main" id="{5B369865-5F72-02ED-5BC2-8B4E119A2960}"/>
              </a:ext>
            </a:extLst>
          </p:cNvPr>
          <p:cNvSpPr txBox="1"/>
          <p:nvPr/>
        </p:nvSpPr>
        <p:spPr>
          <a:xfrm>
            <a:off x="714652" y="3255430"/>
            <a:ext cx="6098958" cy="2554545"/>
          </a:xfrm>
          <a:prstGeom prst="rect">
            <a:avLst/>
          </a:prstGeom>
          <a:noFill/>
        </p:spPr>
        <p:txBody>
          <a:bodyPr wrap="square">
            <a:spAutoFit/>
          </a:bodyPr>
          <a:lstStyle/>
          <a:p>
            <a:r>
              <a:rPr lang="en-US" sz="4000" b="1" dirty="0">
                <a:latin typeface="Algerian" panose="04020705040A02060702" pitchFamily="82" charset="0"/>
              </a:rPr>
              <a:t>DISADVANTAGE</a:t>
            </a:r>
          </a:p>
          <a:p>
            <a:pPr marL="285750" indent="-285750">
              <a:buFont typeface="Arial" panose="020B0604020202020204" pitchFamily="34" charset="0"/>
              <a:buChar char="•"/>
            </a:pPr>
            <a:r>
              <a:rPr lang="en-IN" sz="2000" dirty="0">
                <a:solidFill>
                  <a:srgbClr val="000000"/>
                </a:solidFill>
                <a:latin typeface="Bahnschrift" panose="020B0502040204020203" pitchFamily="34" charset="0"/>
                <a:ea typeface="Calibri" panose="020F0502020204030204" pitchFamily="34" charset="0"/>
              </a:rPr>
              <a:t>D</a:t>
            </a:r>
            <a:r>
              <a:rPr lang="en-IN" sz="2000" dirty="0">
                <a:solidFill>
                  <a:srgbClr val="000000"/>
                </a:solidFill>
                <a:effectLst/>
                <a:latin typeface="Bahnschrift" panose="020B0502040204020203" pitchFamily="34" charset="0"/>
                <a:ea typeface="Calibri" panose="020F0502020204030204" pitchFamily="34" charset="0"/>
              </a:rPr>
              <a:t>ifficulties in clicking and dragging to select the text. </a:t>
            </a:r>
            <a:endParaRPr lang="en-US" sz="2000" b="1" i="0" dirty="0">
              <a:effectLst/>
              <a:latin typeface="Bahnschrift" panose="020B0502040204020203" pitchFamily="34" charset="0"/>
            </a:endParaRPr>
          </a:p>
          <a:p>
            <a:pPr marL="285750" indent="-285750">
              <a:buFont typeface="Arial" panose="020B0604020202020204" pitchFamily="34" charset="0"/>
              <a:buChar char="•"/>
            </a:pPr>
            <a:r>
              <a:rPr lang="en-IN" sz="2000" dirty="0">
                <a:solidFill>
                  <a:srgbClr val="000000"/>
                </a:solidFill>
                <a:latin typeface="Bahnschrift" panose="020B0502040204020203" pitchFamily="34" charset="0"/>
                <a:ea typeface="Calibri" panose="020F0502020204030204" pitchFamily="34" charset="0"/>
              </a:rPr>
              <a:t>S</a:t>
            </a:r>
            <a:r>
              <a:rPr lang="en-IN" sz="2000" dirty="0">
                <a:solidFill>
                  <a:srgbClr val="000000"/>
                </a:solidFill>
                <a:effectLst/>
                <a:latin typeface="Bahnschrift" panose="020B0502040204020203" pitchFamily="34" charset="0"/>
                <a:ea typeface="Calibri" panose="020F0502020204030204" pitchFamily="34" charset="0"/>
              </a:rPr>
              <a:t>mall decrease in accuracy in right click mouse function </a:t>
            </a:r>
            <a:endParaRPr lang="en-US" sz="2000" b="1" dirty="0">
              <a:latin typeface="Bahnschrift" panose="020B0502040204020203" pitchFamily="34" charset="0"/>
            </a:endParaRPr>
          </a:p>
          <a:p>
            <a:pPr marL="285750" indent="-285750">
              <a:buFont typeface="Arial" panose="020B0604020202020204" pitchFamily="34" charset="0"/>
              <a:buChar char="•"/>
            </a:pPr>
            <a:r>
              <a:rPr lang="en-IN" sz="2000" dirty="0">
                <a:solidFill>
                  <a:srgbClr val="000000"/>
                </a:solidFill>
                <a:latin typeface="Bahnschrift" panose="020B0502040204020203" pitchFamily="34" charset="0"/>
              </a:rPr>
              <a:t>Depend upon l</a:t>
            </a:r>
            <a:r>
              <a:rPr lang="en-IN" sz="2000" b="0" i="0" dirty="0">
                <a:solidFill>
                  <a:srgbClr val="000000"/>
                </a:solidFill>
                <a:effectLst/>
                <a:latin typeface="Bahnschrift" panose="020B0502040204020203" pitchFamily="34" charset="0"/>
              </a:rPr>
              <a:t>ighting condition in the environment </a:t>
            </a:r>
            <a:endParaRPr lang="en-US" sz="2000" b="1" dirty="0">
              <a:latin typeface="Bahnschrift" panose="020B0502040204020203" pitchFamily="34" charset="0"/>
            </a:endParaRPr>
          </a:p>
        </p:txBody>
      </p:sp>
    </p:spTree>
    <p:extLst>
      <p:ext uri="{BB962C8B-B14F-4D97-AF65-F5344CB8AC3E}">
        <p14:creationId xmlns:p14="http://schemas.microsoft.com/office/powerpoint/2010/main" val="385112736"/>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493</TotalTime>
  <Words>1917</Words>
  <Application>Microsoft Office PowerPoint</Application>
  <PresentationFormat>Widescreen</PresentationFormat>
  <Paragraphs>152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Arial Rounded MT Bold</vt:lpstr>
      <vt:lpstr>Bahnschrift</vt:lpstr>
      <vt:lpstr>Georgia</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 COMPARISION</vt:lpstr>
      <vt:lpstr>Literature Survey COMPARISION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kaviya g</dc:creator>
  <cp:lastModifiedBy>kaviya g</cp:lastModifiedBy>
  <cp:revision>15</cp:revision>
  <dcterms:created xsi:type="dcterms:W3CDTF">2023-03-14T06:12:05Z</dcterms:created>
  <dcterms:modified xsi:type="dcterms:W3CDTF">2023-05-12T08:57:53Z</dcterms:modified>
</cp:coreProperties>
</file>