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0058400" cy="7772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82" y="-84"/>
      </p:cViewPr>
      <p:guideLst>
        <p:guide orient="horz" pos="2225"/>
        <p:guide pos="27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6906" y="2843549"/>
            <a:ext cx="7724588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906" y="2560480"/>
            <a:ext cx="5176296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Machine</a:t>
            </a:r>
            <a:r>
              <a:rPr sz="22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Learning</a:t>
            </a:r>
            <a:r>
              <a:rPr sz="22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Case</a:t>
            </a:r>
            <a:r>
              <a:rPr sz="22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Arial"/>
                <a:cs typeface="Arial"/>
              </a:rPr>
              <a:t>Study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6906" y="2843549"/>
            <a:ext cx="597669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Car</a:t>
            </a:r>
            <a:r>
              <a:rPr spc="-35" dirty="0"/>
              <a:t> </a:t>
            </a:r>
            <a:r>
              <a:rPr spc="-5" dirty="0"/>
              <a:t>Prediction</a:t>
            </a:r>
            <a:r>
              <a:rPr spc="-30" dirty="0"/>
              <a:t> </a:t>
            </a:r>
            <a:r>
              <a:rPr spc="-5" dirty="0"/>
              <a:t>Price</a:t>
            </a:r>
            <a:r>
              <a:rPr spc="-12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6498" y="3530602"/>
            <a:ext cx="206016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98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Submitted </a:t>
            </a:r>
            <a:r>
              <a:rPr sz="2000" spc="-55" dirty="0">
                <a:solidFill>
                  <a:srgbClr val="0000FF"/>
                </a:solidFill>
                <a:latin typeface="Arial"/>
                <a:cs typeface="Arial"/>
              </a:rPr>
              <a:t>by, </a:t>
            </a:r>
            <a:r>
              <a:rPr sz="2000" spc="-5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M.Kavitha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3650" y="1413164"/>
            <a:ext cx="2514600" cy="29440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995" y="721302"/>
            <a:ext cx="7087721" cy="37095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995" y="927389"/>
            <a:ext cx="3858185" cy="253191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0858" y="3696683"/>
            <a:ext cx="7638853" cy="25098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994" y="721303"/>
            <a:ext cx="7691718" cy="148663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8933" y="2445444"/>
            <a:ext cx="4499162" cy="21933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7994" y="4925285"/>
            <a:ext cx="7691718" cy="142943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994" y="776024"/>
            <a:ext cx="7691718" cy="199734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1539" y="2984264"/>
            <a:ext cx="7668170" cy="20612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907" y="5617702"/>
            <a:ext cx="722906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0485">
              <a:lnSpc>
                <a:spcPct val="1102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Made all these observations from the exploratory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analysis.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994" y="868507"/>
            <a:ext cx="5842747" cy="198726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7995" y="3056343"/>
            <a:ext cx="4375897" cy="24141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906" y="5150529"/>
            <a:ext cx="701458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Getting Statistical Analysis for the numerical </a:t>
            </a:r>
            <a:r>
              <a:rPr sz="2000" b="1" spc="-5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features: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2210" y="1355142"/>
            <a:ext cx="7575383" cy="175801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9720" y="3240711"/>
            <a:ext cx="7615217" cy="188037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906" y="2428884"/>
            <a:ext cx="7448475" cy="44146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Comments:</a:t>
            </a:r>
            <a:endParaRPr sz="2000">
              <a:latin typeface="Arial"/>
              <a:cs typeface="Arial"/>
            </a:endParaRPr>
          </a:p>
          <a:p>
            <a:pPr marL="12700" marR="75565">
              <a:lnSpc>
                <a:spcPct val="110200"/>
              </a:lnSpc>
            </a:pPr>
            <a:r>
              <a:rPr sz="2000" spc="-5" dirty="0">
                <a:latin typeface="Arial"/>
                <a:cs typeface="Arial"/>
              </a:rPr>
              <a:t>Derived the new column current year ,so that </a:t>
            </a:r>
            <a:r>
              <a:rPr sz="2000" dirty="0">
                <a:latin typeface="Arial"/>
                <a:cs typeface="Arial"/>
              </a:rPr>
              <a:t>i </a:t>
            </a:r>
            <a:r>
              <a:rPr sz="2000" spc="-5" dirty="0">
                <a:latin typeface="Arial"/>
                <a:cs typeface="Arial"/>
              </a:rPr>
              <a:t>can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create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new column number of years the car was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used in accordance with dataset created and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dropped the current year column and the year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column.,I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make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note of</a:t>
            </a:r>
            <a:endParaRPr sz="2000">
              <a:latin typeface="Arial"/>
              <a:cs typeface="Arial"/>
            </a:endParaRPr>
          </a:p>
          <a:p>
            <a:pPr marL="12700" marR="231140">
              <a:lnSpc>
                <a:spcPct val="110200"/>
              </a:lnSpc>
            </a:pPr>
            <a:r>
              <a:rPr sz="2000" spc="-5" dirty="0">
                <a:latin typeface="Arial"/>
                <a:cs typeface="Arial"/>
              </a:rPr>
              <a:t>Derived new variables as and when </a:t>
            </a:r>
            <a:r>
              <a:rPr sz="2000" spc="-20" dirty="0">
                <a:latin typeface="Arial"/>
                <a:cs typeface="Arial"/>
              </a:rPr>
              <a:t>necessary. 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Also converted the mileage column from km to </a:t>
            </a:r>
            <a:r>
              <a:rPr sz="2000" dirty="0">
                <a:latin typeface="Arial"/>
                <a:cs typeface="Arial"/>
              </a:rPr>
              <a:t>m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conversion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as string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type.</a:t>
            </a:r>
            <a:endParaRPr sz="2000">
              <a:latin typeface="Arial"/>
              <a:cs typeface="Arial"/>
            </a:endParaRPr>
          </a:p>
          <a:p>
            <a:pPr marL="12700" marR="89535">
              <a:lnSpc>
                <a:spcPct val="110200"/>
              </a:lnSpc>
            </a:pPr>
            <a:r>
              <a:rPr sz="2000" spc="-5" dirty="0">
                <a:latin typeface="Arial"/>
                <a:cs typeface="Arial"/>
              </a:rPr>
              <a:t>Converted the price column from rupees to float32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 ease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 calculation.</a:t>
            </a:r>
            <a:endParaRPr sz="2000">
              <a:latin typeface="Arial"/>
              <a:cs typeface="Arial"/>
            </a:endParaRPr>
          </a:p>
          <a:p>
            <a:pPr marL="12700" marR="526415">
              <a:lnSpc>
                <a:spcPct val="110200"/>
              </a:lnSpc>
            </a:pPr>
            <a:r>
              <a:rPr sz="2000" spc="-5" dirty="0">
                <a:latin typeface="Arial"/>
                <a:cs typeface="Arial"/>
              </a:rPr>
              <a:t>derive the variables as and when required and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convert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variables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correct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type.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10200"/>
              </a:lnSpc>
            </a:pPr>
            <a:r>
              <a:rPr sz="2000" spc="-5" dirty="0">
                <a:latin typeface="Arial"/>
                <a:cs typeface="Arial"/>
              </a:rPr>
              <a:t>Also checked the company name and model name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 the car which varies according to the price of the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car.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2362" y="778744"/>
            <a:ext cx="7526746" cy="160427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907" y="5082352"/>
            <a:ext cx="7685965" cy="20723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93775">
              <a:lnSpc>
                <a:spcPct val="1102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I </a:t>
            </a:r>
            <a:r>
              <a:rPr sz="2000" spc="-5" dirty="0">
                <a:latin typeface="Arial"/>
                <a:cs typeface="Arial"/>
              </a:rPr>
              <a:t>checked the summary statistics of numeric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variables.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0200"/>
              </a:lnSpc>
            </a:pPr>
            <a:r>
              <a:rPr sz="2000" spc="-5" dirty="0">
                <a:latin typeface="Arial"/>
                <a:cs typeface="Arial"/>
              </a:rPr>
              <a:t>Did the correlation plot of all the numeric variables.to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understand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which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are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positively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correlated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which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variables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negatively correlated.</a:t>
            </a:r>
            <a:endParaRPr sz="2000">
              <a:latin typeface="Arial"/>
              <a:cs typeface="Arial"/>
            </a:endParaRPr>
          </a:p>
          <a:p>
            <a:pPr marL="12700" marR="145415">
              <a:lnSpc>
                <a:spcPts val="2710"/>
              </a:lnSpc>
              <a:spcBef>
                <a:spcPts val="90"/>
              </a:spcBef>
            </a:pPr>
            <a:r>
              <a:rPr sz="2050" spc="-5" dirty="0">
                <a:latin typeface="Arial"/>
                <a:cs typeface="Arial"/>
              </a:rPr>
              <a:t>The price column is highly correlated,and the </a:t>
            </a:r>
            <a:r>
              <a:rPr sz="2050" dirty="0">
                <a:latin typeface="Arial"/>
                <a:cs typeface="Arial"/>
              </a:rPr>
              <a:t> </a:t>
            </a:r>
            <a:r>
              <a:rPr sz="2050" spc="-5" dirty="0">
                <a:latin typeface="Arial"/>
                <a:cs typeface="Arial"/>
              </a:rPr>
              <a:t>features</a:t>
            </a:r>
            <a:r>
              <a:rPr sz="2050" spc="-15" dirty="0">
                <a:latin typeface="Arial"/>
                <a:cs typeface="Arial"/>
              </a:rPr>
              <a:t> </a:t>
            </a:r>
            <a:r>
              <a:rPr sz="2050" spc="-5" dirty="0">
                <a:latin typeface="Arial"/>
                <a:cs typeface="Arial"/>
              </a:rPr>
              <a:t>with</a:t>
            </a:r>
            <a:r>
              <a:rPr sz="2050" spc="-15" dirty="0">
                <a:latin typeface="Arial"/>
                <a:cs typeface="Arial"/>
              </a:rPr>
              <a:t> </a:t>
            </a:r>
            <a:r>
              <a:rPr sz="2050" spc="-5" dirty="0">
                <a:latin typeface="Arial"/>
                <a:cs typeface="Arial"/>
              </a:rPr>
              <a:t>dark</a:t>
            </a:r>
            <a:r>
              <a:rPr sz="2050" spc="-10" dirty="0">
                <a:latin typeface="Arial"/>
                <a:cs typeface="Arial"/>
              </a:rPr>
              <a:t> </a:t>
            </a:r>
            <a:r>
              <a:rPr sz="2050" spc="-5" dirty="0">
                <a:latin typeface="Arial"/>
                <a:cs typeface="Arial"/>
              </a:rPr>
              <a:t>green</a:t>
            </a:r>
            <a:r>
              <a:rPr sz="2050" spc="-15" dirty="0">
                <a:latin typeface="Arial"/>
                <a:cs typeface="Arial"/>
              </a:rPr>
              <a:t> </a:t>
            </a:r>
            <a:r>
              <a:rPr sz="2050" spc="-5" dirty="0">
                <a:latin typeface="Arial"/>
                <a:cs typeface="Arial"/>
              </a:rPr>
              <a:t>color</a:t>
            </a:r>
            <a:r>
              <a:rPr sz="2050" spc="-15" dirty="0">
                <a:latin typeface="Arial"/>
                <a:cs typeface="Arial"/>
              </a:rPr>
              <a:t> </a:t>
            </a:r>
            <a:r>
              <a:rPr sz="2050" spc="-5" dirty="0">
                <a:latin typeface="Arial"/>
                <a:cs typeface="Arial"/>
              </a:rPr>
              <a:t>are</a:t>
            </a:r>
            <a:r>
              <a:rPr sz="2050" spc="-10" dirty="0">
                <a:latin typeface="Arial"/>
                <a:cs typeface="Arial"/>
              </a:rPr>
              <a:t> </a:t>
            </a:r>
            <a:r>
              <a:rPr sz="2050" spc="-5" dirty="0">
                <a:latin typeface="Arial"/>
                <a:cs typeface="Arial"/>
              </a:rPr>
              <a:t>highly</a:t>
            </a:r>
            <a:r>
              <a:rPr sz="2050" spc="-15" dirty="0">
                <a:latin typeface="Arial"/>
                <a:cs typeface="Arial"/>
              </a:rPr>
              <a:t> </a:t>
            </a:r>
            <a:r>
              <a:rPr sz="2050" spc="-5" dirty="0">
                <a:latin typeface="Arial"/>
                <a:cs typeface="Arial"/>
              </a:rPr>
              <a:t>positively</a:t>
            </a:r>
            <a:endParaRPr sz="20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994" y="980846"/>
            <a:ext cx="7691718" cy="20019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7995" y="3072991"/>
            <a:ext cx="7609084" cy="197990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906" y="659676"/>
            <a:ext cx="7386021" cy="1050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sz="2050" spc="-5" dirty="0">
                <a:latin typeface="Arial"/>
                <a:cs typeface="Arial"/>
              </a:rPr>
              <a:t>correlated. The columns with red color are </a:t>
            </a:r>
            <a:r>
              <a:rPr sz="2050" dirty="0">
                <a:latin typeface="Arial"/>
                <a:cs typeface="Arial"/>
              </a:rPr>
              <a:t> </a:t>
            </a:r>
            <a:r>
              <a:rPr sz="2050" spc="-5" dirty="0">
                <a:latin typeface="Arial"/>
                <a:cs typeface="Arial"/>
              </a:rPr>
              <a:t>negatively correlated. The column fuel type petrol </a:t>
            </a:r>
            <a:r>
              <a:rPr sz="2050" spc="-555" dirty="0">
                <a:latin typeface="Arial"/>
                <a:cs typeface="Arial"/>
              </a:rPr>
              <a:t> </a:t>
            </a:r>
            <a:r>
              <a:rPr sz="2050" spc="-5" dirty="0">
                <a:latin typeface="Arial"/>
                <a:cs typeface="Arial"/>
              </a:rPr>
              <a:t>is</a:t>
            </a:r>
            <a:r>
              <a:rPr sz="2050" spc="-10" dirty="0">
                <a:latin typeface="Arial"/>
                <a:cs typeface="Arial"/>
              </a:rPr>
              <a:t> </a:t>
            </a:r>
            <a:r>
              <a:rPr sz="2050" spc="-5" dirty="0">
                <a:latin typeface="Arial"/>
                <a:cs typeface="Arial"/>
              </a:rPr>
              <a:t>negatively correlated.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750" b="1" spc="-5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sz="175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50" b="1" spc="-10" dirty="0">
                <a:solidFill>
                  <a:srgbClr val="0000FF"/>
                </a:solidFill>
                <a:latin typeface="Arial"/>
                <a:cs typeface="Arial"/>
              </a:rPr>
              <a:t>Visualization:</a:t>
            </a:r>
            <a:endParaRPr sz="1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906" y="6148243"/>
            <a:ext cx="556499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Model</a:t>
            </a:r>
            <a:r>
              <a:rPr sz="20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Development</a:t>
            </a:r>
            <a:r>
              <a:rPr sz="20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20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Evaluation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994" y="2006065"/>
            <a:ext cx="7691718" cy="19504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8838" y="4385279"/>
            <a:ext cx="7608338" cy="170950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994" y="721302"/>
            <a:ext cx="7691718" cy="25887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7994" y="3728050"/>
            <a:ext cx="7174006" cy="30029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906" y="684597"/>
            <a:ext cx="7722945" cy="71378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ACKNOWLEDGMENT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10200"/>
              </a:lnSpc>
              <a:tabLst>
                <a:tab pos="5601335" algn="l"/>
              </a:tabLst>
            </a:pPr>
            <a:r>
              <a:rPr sz="2000" spc="-5" dirty="0">
                <a:latin typeface="Arial"/>
                <a:cs typeface="Arial"/>
              </a:rPr>
              <a:t>This presentation includes the Car price prediction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done by myself with reference to the data analysis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prepared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by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me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using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web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scraping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from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website Cars24 .Also referred to Google for some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detaile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learnin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 i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 th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analysi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 repor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5" dirty="0">
                <a:latin typeface="Arial"/>
                <a:cs typeface="Arial"/>
              </a:rPr>
              <a:t> writin</a:t>
            </a:r>
            <a:r>
              <a:rPr sz="2000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 fo</a:t>
            </a:r>
            <a:r>
              <a:rPr sz="2000" dirty="0">
                <a:latin typeface="Arial"/>
                <a:cs typeface="Arial"/>
              </a:rPr>
              <a:t>r	</a:t>
            </a:r>
            <a:r>
              <a:rPr sz="2000" spc="-5" dirty="0">
                <a:latin typeface="Arial"/>
                <a:cs typeface="Arial"/>
              </a:rPr>
              <a:t>th</a:t>
            </a:r>
            <a:r>
              <a:rPr sz="2000" dirty="0">
                <a:latin typeface="Arial"/>
                <a:cs typeface="Arial"/>
              </a:rPr>
              <a:t>e  </a:t>
            </a:r>
            <a:r>
              <a:rPr sz="2000" spc="-5" dirty="0">
                <a:latin typeface="Arial"/>
                <a:cs typeface="Arial"/>
              </a:rPr>
              <a:t>completion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 the project.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Arial"/>
              <a:cs typeface="Arial"/>
            </a:endParaRPr>
          </a:p>
          <a:p>
            <a:pPr marL="170561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INTRODUCTION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Business</a:t>
            </a:r>
            <a:r>
              <a:rPr sz="20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Problem</a:t>
            </a:r>
            <a:r>
              <a:rPr sz="20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Framing</a:t>
            </a:r>
            <a:endParaRPr sz="2000">
              <a:latin typeface="Arial"/>
              <a:cs typeface="Arial"/>
            </a:endParaRPr>
          </a:p>
          <a:p>
            <a:pPr marL="12700" marR="131445" indent="211454">
              <a:lnSpc>
                <a:spcPct val="110200"/>
              </a:lnSpc>
            </a:pPr>
            <a:r>
              <a:rPr sz="2000" spc="-5" dirty="0">
                <a:latin typeface="Arial"/>
                <a:cs typeface="Arial"/>
              </a:rPr>
              <a:t>With the covid 19 impact in the market, we have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seen lot of changes in the car market. Now some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cars are in demand hence making them costly and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some are not in demand hence </a:t>
            </a:r>
            <a:r>
              <a:rPr sz="2000" spc="-20" dirty="0">
                <a:latin typeface="Arial"/>
                <a:cs typeface="Arial"/>
              </a:rPr>
              <a:t>cheaper. </a:t>
            </a:r>
            <a:r>
              <a:rPr sz="2000" spc="-5" dirty="0">
                <a:latin typeface="Arial"/>
                <a:cs typeface="Arial"/>
              </a:rPr>
              <a:t>One of our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clients works with small traders, who sell used cars.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With the change in market due to covid 19 impact,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our client is facing problems with their previous car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price valuation machine learning models. So, they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are looking for new machine learning models from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new data. </a:t>
            </a:r>
            <a:r>
              <a:rPr sz="2000" spc="-20" dirty="0">
                <a:latin typeface="Arial"/>
                <a:cs typeface="Arial"/>
              </a:rPr>
              <a:t>We </a:t>
            </a:r>
            <a:r>
              <a:rPr sz="2000" spc="-5" dirty="0">
                <a:latin typeface="Arial"/>
                <a:cs typeface="Arial"/>
              </a:rPr>
              <a:t>have to make car price valuation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model.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·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Conceptual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Background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Domain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Problem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906" y="684597"/>
            <a:ext cx="543843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Run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Evaluate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selected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models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2199" y="1046800"/>
            <a:ext cx="7647512" cy="26974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994" y="721303"/>
            <a:ext cx="7691718" cy="340778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1600" y="870906"/>
            <a:ext cx="7608111" cy="256463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4856" y="3713091"/>
            <a:ext cx="7664271" cy="197820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4974" y="743383"/>
            <a:ext cx="4979894" cy="241415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7994" y="3461147"/>
            <a:ext cx="7691718" cy="301033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994" y="721302"/>
            <a:ext cx="7691718" cy="197367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7994" y="2852245"/>
            <a:ext cx="7691718" cy="19852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7994" y="4945095"/>
            <a:ext cx="7691718" cy="17490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648" y="743383"/>
            <a:ext cx="5830421" cy="206086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9665" y="2894409"/>
            <a:ext cx="6027644" cy="27527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995" y="721302"/>
            <a:ext cx="6274174" cy="266440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906" y="3917576"/>
            <a:ext cx="224177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CONCLUSIO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6907" y="5980299"/>
            <a:ext cx="7685965" cy="136768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·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Interpretation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Results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Summary: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0200"/>
              </a:lnSpc>
            </a:pPr>
            <a:r>
              <a:rPr sz="2000" spc="-5" dirty="0">
                <a:latin typeface="Arial"/>
                <a:cs typeface="Arial"/>
              </a:rPr>
              <a:t>First the Car data is read and analyzed reading the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features we analyze ,Price is the target column here.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All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features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then analyzed,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missing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994" y="721302"/>
            <a:ext cx="7691718" cy="30752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8579" y="4230213"/>
            <a:ext cx="7595657" cy="165507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906" y="660580"/>
            <a:ext cx="7687609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handling, outlier detection, data cleaning are done.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Trend </a:t>
            </a:r>
            <a:r>
              <a:rPr sz="2000" spc="-5" dirty="0">
                <a:latin typeface="Arial"/>
                <a:cs typeface="Arial"/>
              </a:rPr>
              <a:t>of SalePrice is observed for change in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individual features. New features are extracted,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redundant features dropped and categorical features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encoded </a:t>
            </a:r>
            <a:r>
              <a:rPr sz="2000" spc="-20" dirty="0">
                <a:latin typeface="Arial"/>
                <a:cs typeface="Arial"/>
              </a:rPr>
              <a:t>accordingly.</a:t>
            </a:r>
            <a:endParaRPr sz="2000">
              <a:latin typeface="Arial"/>
              <a:cs typeface="Arial"/>
            </a:endParaRPr>
          </a:p>
          <a:p>
            <a:pPr marL="12700" marR="499745">
              <a:lnSpc>
                <a:spcPct val="110200"/>
              </a:lnSpc>
              <a:tabLst>
                <a:tab pos="3258185" algn="l"/>
                <a:tab pos="4937760" algn="l"/>
              </a:tabLst>
            </a:pPr>
            <a:r>
              <a:rPr sz="2000" dirty="0">
                <a:latin typeface="Arial"/>
                <a:cs typeface="Arial"/>
              </a:rPr>
              <a:t>I </a:t>
            </a:r>
            <a:r>
              <a:rPr sz="2000" spc="-5" dirty="0">
                <a:latin typeface="Arial"/>
                <a:cs typeface="Arial"/>
              </a:rPr>
              <a:t>take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look at the first few rows using the data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dictionary provided.I get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sense of what each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column represents,I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identify	the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predictors	and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response variables.I check if there is any unique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identifier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 each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column.</a:t>
            </a:r>
            <a:endParaRPr sz="2000">
              <a:latin typeface="Arial"/>
              <a:cs typeface="Arial"/>
            </a:endParaRPr>
          </a:p>
          <a:p>
            <a:pPr marL="12700" marR="61594">
              <a:lnSpc>
                <a:spcPct val="110200"/>
              </a:lnSpc>
            </a:pPr>
            <a:r>
              <a:rPr sz="2000" spc="-5" dirty="0">
                <a:latin typeface="Arial"/>
                <a:cs typeface="Arial"/>
              </a:rPr>
              <a:t>made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note of all the observations as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part of data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understanding,in the data there are 5984 variables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out of which price is the responsible variable and all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predictors.</a:t>
            </a:r>
            <a:endParaRPr sz="2000">
              <a:latin typeface="Arial"/>
              <a:cs typeface="Arial"/>
            </a:endParaRPr>
          </a:p>
          <a:p>
            <a:pPr marL="12700" marR="175260">
              <a:lnSpc>
                <a:spcPct val="110200"/>
              </a:lnSpc>
            </a:pPr>
            <a:r>
              <a:rPr sz="2000" spc="-5" dirty="0">
                <a:latin typeface="Arial"/>
                <a:cs typeface="Arial"/>
              </a:rPr>
              <a:t>Name of the car and model is the unique identifier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 each record as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part of data preparation. </a:t>
            </a:r>
            <a:r>
              <a:rPr sz="2000" dirty="0">
                <a:latin typeface="Arial"/>
                <a:cs typeface="Arial"/>
              </a:rPr>
              <a:t>I </a:t>
            </a:r>
            <a:r>
              <a:rPr sz="2000" spc="-5" dirty="0">
                <a:latin typeface="Arial"/>
                <a:cs typeface="Arial"/>
              </a:rPr>
              <a:t>start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with data cleaning,i start with null values and data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types of each column,i bring all the string values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together.</a:t>
            </a:r>
            <a:endParaRPr sz="2000">
              <a:latin typeface="Arial"/>
              <a:cs typeface="Arial"/>
            </a:endParaRPr>
          </a:p>
          <a:p>
            <a:pPr marL="12700" marR="175260">
              <a:lnSpc>
                <a:spcPct val="110200"/>
              </a:lnSpc>
            </a:pPr>
            <a:r>
              <a:rPr sz="2000" spc="-5" dirty="0">
                <a:latin typeface="Arial"/>
                <a:cs typeface="Arial"/>
              </a:rPr>
              <a:t>Creating dummy variables increases the number of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features </a:t>
            </a:r>
            <a:r>
              <a:rPr sz="2000" spc="-25" dirty="0">
                <a:latin typeface="Arial"/>
                <a:cs typeface="Arial"/>
              </a:rPr>
              <a:t>greatly, </a:t>
            </a:r>
            <a:r>
              <a:rPr sz="2000" spc="-5" dirty="0">
                <a:latin typeface="Arial"/>
                <a:cs typeface="Arial"/>
              </a:rPr>
              <a:t>highly imbalanced columns are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dropped.</a:t>
            </a:r>
            <a:endParaRPr sz="2000">
              <a:latin typeface="Arial"/>
              <a:cs typeface="Arial"/>
            </a:endParaRPr>
          </a:p>
          <a:p>
            <a:pPr marL="12700" marR="598805">
              <a:lnSpc>
                <a:spcPct val="110200"/>
              </a:lnSpc>
            </a:pPr>
            <a:r>
              <a:rPr sz="2000" spc="-5" dirty="0">
                <a:latin typeface="Arial"/>
                <a:cs typeface="Arial"/>
              </a:rPr>
              <a:t>created dummy variables to convert categorical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variables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numeric variables.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906" y="660580"/>
            <a:ext cx="7688431" cy="6796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885">
              <a:lnSpc>
                <a:spcPct val="1102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We </a:t>
            </a:r>
            <a:r>
              <a:rPr sz="2000" spc="-5" dirty="0">
                <a:latin typeface="Arial"/>
                <a:cs typeface="Arial"/>
              </a:rPr>
              <a:t>need this because linear regression can only be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done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with numeric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variables.</a:t>
            </a:r>
            <a:endParaRPr sz="2000">
              <a:latin typeface="Arial"/>
              <a:cs typeface="Arial"/>
            </a:endParaRPr>
          </a:p>
          <a:p>
            <a:pPr marL="12700" marR="76835">
              <a:lnSpc>
                <a:spcPct val="110200"/>
              </a:lnSpc>
            </a:pPr>
            <a:r>
              <a:rPr sz="2000" spc="-5" dirty="0">
                <a:latin typeface="Arial"/>
                <a:cs typeface="Arial"/>
              </a:rPr>
              <a:t>Before modelling divided the model into training and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testing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 marL="12700" marR="1136015">
              <a:lnSpc>
                <a:spcPct val="110200"/>
              </a:lnSpc>
            </a:pPr>
            <a:r>
              <a:rPr sz="2000" spc="-5" dirty="0">
                <a:latin typeface="Arial"/>
                <a:cs typeface="Arial"/>
              </a:rPr>
              <a:t>70% random samples for training data and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remaining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30%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 testing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 marL="12700" marR="34925">
              <a:lnSpc>
                <a:spcPct val="110200"/>
              </a:lnSpc>
            </a:pPr>
            <a:r>
              <a:rPr sz="2000" dirty="0">
                <a:latin typeface="Arial"/>
                <a:cs typeface="Arial"/>
              </a:rPr>
              <a:t>I </a:t>
            </a:r>
            <a:r>
              <a:rPr sz="2000" spc="-5" dirty="0">
                <a:latin typeface="Arial"/>
                <a:cs typeface="Arial"/>
              </a:rPr>
              <a:t>began data modelling by creating the first model as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Linear regression with all the variables of training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noted 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results 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 first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model.</a:t>
            </a:r>
            <a:endParaRPr sz="2000">
              <a:latin typeface="Arial"/>
              <a:cs typeface="Arial"/>
            </a:endParaRPr>
          </a:p>
          <a:p>
            <a:pPr marL="12700" marR="429895" indent="70485">
              <a:lnSpc>
                <a:spcPct val="110200"/>
              </a:lnSpc>
            </a:pPr>
            <a:r>
              <a:rPr sz="2000" spc="-5" dirty="0">
                <a:latin typeface="Arial"/>
                <a:cs typeface="Arial"/>
              </a:rPr>
              <a:t>Then calculated the Original price and Predicted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price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from 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values observed.</a:t>
            </a:r>
            <a:endParaRPr sz="2000">
              <a:latin typeface="Arial"/>
              <a:cs typeface="Arial"/>
            </a:endParaRPr>
          </a:p>
          <a:p>
            <a:pPr marL="12700" marR="5080" indent="70485" algn="just">
              <a:lnSpc>
                <a:spcPts val="2780"/>
              </a:lnSpc>
              <a:spcBef>
                <a:spcPts val="115"/>
              </a:spcBef>
            </a:pPr>
            <a:r>
              <a:rPr sz="2000" spc="-5" dirty="0">
                <a:latin typeface="Arial"/>
                <a:cs typeface="Arial"/>
              </a:rPr>
              <a:t>Plotted the </a:t>
            </a:r>
            <a:r>
              <a:rPr sz="2100" dirty="0">
                <a:latin typeface="Arial"/>
                <a:cs typeface="Arial"/>
              </a:rPr>
              <a:t>graph of feature importances for better </a:t>
            </a:r>
            <a:r>
              <a:rPr sz="2100" spc="-57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visualization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and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the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residual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the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final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to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ensure </a:t>
            </a:r>
            <a:r>
              <a:rPr sz="2100" spc="-58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that</a:t>
            </a:r>
            <a:r>
              <a:rPr sz="2100" spc="-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normal distribution.</a:t>
            </a:r>
            <a:endParaRPr sz="2100">
              <a:latin typeface="Arial"/>
              <a:cs typeface="Arial"/>
            </a:endParaRPr>
          </a:p>
          <a:p>
            <a:pPr marL="12700" marR="34925">
              <a:lnSpc>
                <a:spcPts val="264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Using the Regressor models calculated the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KNeighborsRegressor,SVR,DecisionTreeRegressor,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RandomForestRegressor, </a:t>
            </a:r>
            <a:r>
              <a:rPr sz="2000" spc="-5" dirty="0">
                <a:latin typeface="Arial"/>
                <a:cs typeface="Arial"/>
              </a:rPr>
              <a:t>and observed that the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RandomForestRegressor is performing the good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precision and calculated the Hyper parameter tuning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spc="-15" dirty="0">
                <a:latin typeface="Arial"/>
                <a:cs typeface="Arial"/>
              </a:rPr>
              <a:t>RandomizedSearchCV.Finally</a:t>
            </a:r>
            <a:r>
              <a:rPr sz="2000" spc="-5" dirty="0">
                <a:latin typeface="Arial"/>
                <a:cs typeface="Arial"/>
              </a:rPr>
              <a:t> calculated the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rf_random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best score.</a:t>
            </a:r>
            <a:endParaRPr sz="2000">
              <a:latin typeface="Arial"/>
              <a:cs typeface="Arial"/>
            </a:endParaRPr>
          </a:p>
          <a:p>
            <a:pPr marL="12700" marR="961390">
              <a:lnSpc>
                <a:spcPts val="2640"/>
              </a:lnSpc>
              <a:spcBef>
                <a:spcPts val="10"/>
              </a:spcBef>
              <a:tabLst>
                <a:tab pos="4048760" algn="l"/>
              </a:tabLst>
            </a:pPr>
            <a:r>
              <a:rPr sz="2000" spc="-5" dirty="0">
                <a:latin typeface="Arial"/>
                <a:cs typeface="Arial"/>
              </a:rPr>
              <a:t>Plotted the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distplot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scatter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plot	of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test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predictions,and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saved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model.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906" y="920124"/>
            <a:ext cx="7687609" cy="6122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9855" indent="704850">
              <a:lnSpc>
                <a:spcPct val="110200"/>
              </a:lnSpc>
              <a:spcBef>
                <a:spcPts val="100"/>
              </a:spcBef>
              <a:tabLst>
                <a:tab pos="478155" algn="l"/>
              </a:tabLst>
            </a:pPr>
            <a:r>
              <a:rPr sz="2000" b="1" spc="-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n this </a:t>
            </a:r>
            <a:r>
              <a:rPr sz="2000" spc="-10" dirty="0">
                <a:latin typeface="Arial"/>
                <a:cs typeface="Arial"/>
              </a:rPr>
              <a:t>section,We </a:t>
            </a:r>
            <a:r>
              <a:rPr sz="2000" spc="-5" dirty="0">
                <a:latin typeface="Arial"/>
                <a:cs typeface="Arial"/>
              </a:rPr>
              <a:t>scraped the data of used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cars from websites </a:t>
            </a:r>
            <a:r>
              <a:rPr sz="2000" spc="-10" dirty="0">
                <a:latin typeface="Arial"/>
                <a:cs typeface="Arial"/>
              </a:rPr>
              <a:t>(Cars24).We </a:t>
            </a:r>
            <a:r>
              <a:rPr sz="2000" spc="-5" dirty="0">
                <a:latin typeface="Arial"/>
                <a:cs typeface="Arial"/>
              </a:rPr>
              <a:t>used web scraping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for this. </a:t>
            </a:r>
            <a:r>
              <a:rPr sz="2000" spc="-20" dirty="0">
                <a:latin typeface="Arial"/>
                <a:cs typeface="Arial"/>
              </a:rPr>
              <a:t>We </a:t>
            </a:r>
            <a:r>
              <a:rPr sz="2000" spc="-5" dirty="0">
                <a:latin typeface="Arial"/>
                <a:cs typeface="Arial"/>
              </a:rPr>
              <a:t>fetched data for </a:t>
            </a:r>
            <a:r>
              <a:rPr sz="2000" spc="-10" dirty="0">
                <a:latin typeface="Arial"/>
                <a:cs typeface="Arial"/>
              </a:rPr>
              <a:t>different </a:t>
            </a:r>
            <a:r>
              <a:rPr sz="2000" spc="-5" dirty="0">
                <a:latin typeface="Arial"/>
                <a:cs typeface="Arial"/>
              </a:rPr>
              <a:t>locations. The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number of columns for data depends on the proper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scraping we are doing and also the website which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	are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scraping 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17145" indent="775335">
              <a:lnSpc>
                <a:spcPct val="110200"/>
              </a:lnSpc>
            </a:pPr>
            <a:r>
              <a:rPr sz="2000" spc="-5" dirty="0">
                <a:latin typeface="Arial"/>
                <a:cs typeface="Arial"/>
              </a:rPr>
              <a:t>The dataset contains the data of the used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car.On </a:t>
            </a:r>
            <a:r>
              <a:rPr sz="2000" spc="-5" dirty="0">
                <a:latin typeface="Arial"/>
                <a:cs typeface="Arial"/>
              </a:rPr>
              <a:t>the basis of the data we have to predict the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price of the </a:t>
            </a:r>
            <a:r>
              <a:rPr sz="2000" spc="-20" dirty="0">
                <a:latin typeface="Arial"/>
                <a:cs typeface="Arial"/>
              </a:rPr>
              <a:t>car.The </a:t>
            </a:r>
            <a:r>
              <a:rPr sz="2000" spc="-5" dirty="0">
                <a:latin typeface="Arial"/>
                <a:cs typeface="Arial"/>
              </a:rPr>
              <a:t>dataset contains the data like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'name', 'year', 'transmission', 'mileage', 'owner', 'fuel',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'price',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'model',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'location' details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 used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car.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Review</a:t>
            </a:r>
            <a:r>
              <a:rPr sz="20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0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Literature:</a:t>
            </a:r>
            <a:endParaRPr sz="2000">
              <a:latin typeface="Arial"/>
              <a:cs typeface="Arial"/>
            </a:endParaRPr>
          </a:p>
          <a:p>
            <a:pPr marL="12700" marR="5080" indent="846455">
              <a:lnSpc>
                <a:spcPct val="110200"/>
              </a:lnSpc>
            </a:pPr>
            <a:r>
              <a:rPr sz="2000" dirty="0">
                <a:latin typeface="Arial"/>
                <a:cs typeface="Arial"/>
              </a:rPr>
              <a:t>I </a:t>
            </a:r>
            <a:r>
              <a:rPr sz="2000" spc="-5" dirty="0">
                <a:latin typeface="Arial"/>
                <a:cs typeface="Arial"/>
              </a:rPr>
              <a:t>started the Research by first reading and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analyzing the data collected by myself </a:t>
            </a:r>
            <a:r>
              <a:rPr sz="2000" dirty="0">
                <a:latin typeface="Arial"/>
                <a:cs typeface="Arial"/>
              </a:rPr>
              <a:t>. </a:t>
            </a:r>
            <a:r>
              <a:rPr sz="2000" spc="-5" dirty="0">
                <a:latin typeface="Arial"/>
                <a:cs typeface="Arial"/>
              </a:rPr>
              <a:t>SalePrice is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 target column here. All the features are then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analyzed, missing data handling, outlier detection,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 cleaning are done. New features are extracted,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redundant features dropped and categorical features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are encoded </a:t>
            </a:r>
            <a:r>
              <a:rPr sz="2000" spc="-20" dirty="0">
                <a:latin typeface="Arial"/>
                <a:cs typeface="Arial"/>
              </a:rPr>
              <a:t>accordingly. </a:t>
            </a:r>
            <a:r>
              <a:rPr sz="2000" spc="-5" dirty="0">
                <a:latin typeface="Arial"/>
                <a:cs typeface="Arial"/>
              </a:rPr>
              <a:t>Then the data in split into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train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test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feature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scaling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performed.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906" y="660575"/>
            <a:ext cx="7607898" cy="745242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000" dirty="0">
                <a:latin typeface="Arial"/>
                <a:cs typeface="Arial"/>
              </a:rPr>
              <a:t>·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Motivation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Problem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Undertaken</a:t>
            </a:r>
            <a:endParaRPr sz="2000">
              <a:latin typeface="Arial"/>
              <a:cs typeface="Arial"/>
            </a:endParaRPr>
          </a:p>
          <a:p>
            <a:pPr marL="12700" marR="5080" indent="352425">
              <a:lnSpc>
                <a:spcPct val="110200"/>
              </a:lnSpc>
            </a:pPr>
            <a:r>
              <a:rPr sz="2000" spc="-5" dirty="0">
                <a:latin typeface="Arial"/>
                <a:cs typeface="Arial"/>
              </a:rPr>
              <a:t>The main Objective behind the project is to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perform the given task successfully and analyze the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dataset </a:t>
            </a:r>
            <a:r>
              <a:rPr sz="2000" spc="-20" dirty="0">
                <a:latin typeface="Arial"/>
                <a:cs typeface="Arial"/>
              </a:rPr>
              <a:t>thoroughly, </a:t>
            </a:r>
            <a:r>
              <a:rPr sz="2000" spc="-5" dirty="0">
                <a:latin typeface="Arial"/>
                <a:cs typeface="Arial"/>
              </a:rPr>
              <a:t>learn the objective concepts and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perform the prediction according to the provided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dataset.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Analytical</a:t>
            </a:r>
            <a:r>
              <a:rPr sz="21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Problem</a:t>
            </a:r>
            <a:r>
              <a:rPr sz="21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Framing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Arial"/>
              <a:cs typeface="Arial"/>
            </a:endParaRPr>
          </a:p>
          <a:p>
            <a:pPr marL="12700" marR="562610">
              <a:lnSpc>
                <a:spcPct val="110200"/>
              </a:lnSpc>
            </a:pP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·</a:t>
            </a:r>
            <a:r>
              <a:rPr sz="21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Mathematical/</a:t>
            </a:r>
            <a:r>
              <a:rPr sz="2100" b="1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Analytical</a:t>
            </a:r>
            <a:r>
              <a:rPr sz="21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Modeling</a:t>
            </a:r>
            <a:r>
              <a:rPr sz="21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21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2100" b="1" spc="-5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Problem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"/>
              <a:cs typeface="Arial"/>
            </a:endParaRPr>
          </a:p>
          <a:p>
            <a:pPr marL="12700" marR="1261745">
              <a:lnSpc>
                <a:spcPct val="110200"/>
              </a:lnSpc>
            </a:pPr>
            <a:r>
              <a:rPr sz="2100" dirty="0">
                <a:latin typeface="Arial"/>
                <a:cs typeface="Arial"/>
              </a:rPr>
              <a:t>1.Importing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modules,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Reading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the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data </a:t>
            </a:r>
            <a:r>
              <a:rPr sz="2100" spc="-57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2.Analyzing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Numerical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Features</a:t>
            </a:r>
            <a:endParaRPr sz="2100">
              <a:latin typeface="Arial"/>
              <a:cs typeface="Arial"/>
            </a:endParaRPr>
          </a:p>
          <a:p>
            <a:pPr marL="530860">
              <a:lnSpc>
                <a:spcPct val="100000"/>
              </a:lnSpc>
              <a:spcBef>
                <a:spcPts val="254"/>
              </a:spcBef>
            </a:pPr>
            <a:r>
              <a:rPr sz="2100" dirty="0">
                <a:latin typeface="Arial"/>
                <a:cs typeface="Arial"/>
              </a:rPr>
              <a:t>Checking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Statistical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summary</a:t>
            </a:r>
            <a:endParaRPr sz="2100">
              <a:latin typeface="Arial"/>
              <a:cs typeface="Arial"/>
            </a:endParaRPr>
          </a:p>
          <a:p>
            <a:pPr marL="457200" marR="180340">
              <a:lnSpc>
                <a:spcPct val="110200"/>
              </a:lnSpc>
            </a:pPr>
            <a:r>
              <a:rPr sz="2100" dirty="0">
                <a:latin typeface="Arial"/>
                <a:cs typeface="Arial"/>
              </a:rPr>
              <a:t>Checking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Distribution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numerical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features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. </a:t>
            </a:r>
            <a:r>
              <a:rPr sz="2100" spc="-57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Inspecting</a:t>
            </a:r>
            <a:r>
              <a:rPr sz="2100" spc="-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Correlation</a:t>
            </a:r>
            <a:endParaRPr sz="2100">
              <a:latin typeface="Arial"/>
              <a:cs typeface="Arial"/>
            </a:endParaRPr>
          </a:p>
          <a:p>
            <a:pPr marL="382905">
              <a:lnSpc>
                <a:spcPct val="100000"/>
              </a:lnSpc>
              <a:spcBef>
                <a:spcPts val="259"/>
              </a:spcBef>
            </a:pPr>
            <a:r>
              <a:rPr sz="2100" dirty="0">
                <a:latin typeface="Arial"/>
                <a:cs typeface="Arial"/>
              </a:rPr>
              <a:t>Missing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35" dirty="0">
                <a:latin typeface="Arial"/>
                <a:cs typeface="Arial"/>
              </a:rPr>
              <a:t>Value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Handling</a:t>
            </a:r>
            <a:endParaRPr sz="2100">
              <a:latin typeface="Arial"/>
              <a:cs typeface="Arial"/>
            </a:endParaRPr>
          </a:p>
          <a:p>
            <a:pPr marL="469900" marR="1825625" indent="-86995">
              <a:lnSpc>
                <a:spcPct val="110200"/>
              </a:lnSpc>
            </a:pPr>
            <a:r>
              <a:rPr sz="2100" dirty="0">
                <a:latin typeface="Arial"/>
                <a:cs typeface="Arial"/>
              </a:rPr>
              <a:t>Encoding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Categorical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Features </a:t>
            </a:r>
            <a:r>
              <a:rPr sz="2100" spc="-57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Correcting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data</a:t>
            </a:r>
            <a:r>
              <a:rPr sz="2100" spc="-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type</a:t>
            </a:r>
            <a:endParaRPr sz="2100">
              <a:latin typeface="Arial"/>
              <a:cs typeface="Arial"/>
            </a:endParaRPr>
          </a:p>
          <a:p>
            <a:pPr marL="308610" marR="1617980">
              <a:lnSpc>
                <a:spcPct val="110200"/>
              </a:lnSpc>
            </a:pPr>
            <a:r>
              <a:rPr sz="2100" dirty="0">
                <a:latin typeface="Arial"/>
                <a:cs typeface="Arial"/>
              </a:rPr>
              <a:t>Univariate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and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Bivariate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analysis, </a:t>
            </a:r>
            <a:r>
              <a:rPr sz="2100" spc="-57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DataVisualization.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100" dirty="0">
                <a:latin typeface="Arial"/>
                <a:cs typeface="Arial"/>
              </a:rPr>
              <a:t>3.Analyzing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Categorical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Features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906" y="658767"/>
            <a:ext cx="7594749" cy="6592446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2100" dirty="0">
                <a:latin typeface="Arial"/>
                <a:cs typeface="Arial"/>
              </a:rPr>
              <a:t>Missing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35" dirty="0">
                <a:latin typeface="Arial"/>
                <a:cs typeface="Arial"/>
              </a:rPr>
              <a:t>Value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Handling</a:t>
            </a:r>
            <a:endParaRPr sz="2100">
              <a:latin typeface="Arial"/>
              <a:cs typeface="Arial"/>
            </a:endParaRPr>
          </a:p>
          <a:p>
            <a:pPr marL="12700" marR="2185670">
              <a:lnSpc>
                <a:spcPct val="110200"/>
              </a:lnSpc>
            </a:pPr>
            <a:r>
              <a:rPr sz="2100" dirty="0">
                <a:latin typeface="Arial"/>
                <a:cs typeface="Arial"/>
              </a:rPr>
              <a:t>Encoding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Categorical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Features </a:t>
            </a:r>
            <a:r>
              <a:rPr sz="2100" spc="-57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Data</a:t>
            </a:r>
            <a:r>
              <a:rPr sz="2100" spc="-5" dirty="0">
                <a:latin typeface="Arial"/>
                <a:cs typeface="Arial"/>
              </a:rPr>
              <a:t> Visualization</a:t>
            </a:r>
            <a:endParaRPr sz="2100">
              <a:latin typeface="Arial"/>
              <a:cs typeface="Arial"/>
            </a:endParaRPr>
          </a:p>
          <a:p>
            <a:pPr marL="12700" marR="1241425">
              <a:lnSpc>
                <a:spcPct val="110200"/>
              </a:lnSpc>
            </a:pPr>
            <a:r>
              <a:rPr sz="2100" dirty="0">
                <a:latin typeface="Arial"/>
                <a:cs typeface="Arial"/>
              </a:rPr>
              <a:t>Dropping Redundant Features </a:t>
            </a:r>
            <a:r>
              <a:rPr sz="2100" spc="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4.Splitting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data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into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20" dirty="0">
                <a:latin typeface="Arial"/>
                <a:cs typeface="Arial"/>
              </a:rPr>
              <a:t>Train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and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60" dirty="0">
                <a:latin typeface="Arial"/>
                <a:cs typeface="Arial"/>
              </a:rPr>
              <a:t>Test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data </a:t>
            </a:r>
            <a:r>
              <a:rPr sz="2100" spc="-57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5.Comparing model </a:t>
            </a:r>
            <a:r>
              <a:rPr sz="2100" spc="-5" dirty="0">
                <a:latin typeface="Arial"/>
                <a:cs typeface="Arial"/>
              </a:rPr>
              <a:t>coefficients </a:t>
            </a:r>
            <a:r>
              <a:rPr sz="2100" dirty="0">
                <a:latin typeface="Arial"/>
                <a:cs typeface="Arial"/>
              </a:rPr>
              <a:t> 6.Model</a:t>
            </a:r>
            <a:r>
              <a:rPr sz="2100" spc="-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Evaluation</a:t>
            </a:r>
            <a:endParaRPr sz="2100">
              <a:latin typeface="Arial"/>
              <a:cs typeface="Arial"/>
            </a:endParaRPr>
          </a:p>
          <a:p>
            <a:pPr marL="12700" marR="258445">
              <a:lnSpc>
                <a:spcPct val="110200"/>
              </a:lnSpc>
              <a:buSzPct val="95238"/>
              <a:buAutoNum type="arabicPeriod" startAt="7"/>
              <a:tabLst>
                <a:tab pos="236220" algn="l"/>
              </a:tabLst>
            </a:pPr>
            <a:r>
              <a:rPr sz="2100" dirty="0">
                <a:latin typeface="Arial"/>
                <a:cs typeface="Arial"/>
              </a:rPr>
              <a:t>Choosing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the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final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model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and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most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significant </a:t>
            </a:r>
            <a:r>
              <a:rPr sz="2100" spc="-57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features.</a:t>
            </a:r>
            <a:endParaRPr sz="2100">
              <a:latin typeface="Arial"/>
              <a:cs typeface="Arial"/>
            </a:endParaRPr>
          </a:p>
          <a:p>
            <a:pPr marL="235585" indent="-223520">
              <a:lnSpc>
                <a:spcPct val="100000"/>
              </a:lnSpc>
              <a:spcBef>
                <a:spcPts val="254"/>
              </a:spcBef>
              <a:buSzPct val="95238"/>
              <a:buAutoNum type="arabicPeriod" startAt="7"/>
              <a:tabLst>
                <a:tab pos="236220" algn="l"/>
              </a:tabLst>
            </a:pPr>
            <a:r>
              <a:rPr sz="2100" dirty="0">
                <a:latin typeface="Arial"/>
                <a:cs typeface="Arial"/>
              </a:rPr>
              <a:t>Evaluation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Regressor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Models</a:t>
            </a:r>
            <a:endParaRPr sz="2100">
              <a:latin typeface="Arial"/>
              <a:cs typeface="Arial"/>
            </a:endParaRPr>
          </a:p>
          <a:p>
            <a:pPr marL="12700" marR="2869565">
              <a:lnSpc>
                <a:spcPct val="110200"/>
              </a:lnSpc>
              <a:spcBef>
                <a:spcPts val="20"/>
              </a:spcBef>
              <a:buSzPct val="95000"/>
              <a:buAutoNum type="arabicPeriod" startAt="7"/>
              <a:tabLst>
                <a:tab pos="225425" algn="l"/>
              </a:tabLst>
            </a:pPr>
            <a:r>
              <a:rPr sz="2000" spc="-5" dirty="0">
                <a:latin typeface="Arial"/>
                <a:cs typeface="Arial"/>
              </a:rPr>
              <a:t>HyperParameter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Tuning.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10.Conclusion.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Sources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their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formats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000" spc="-5" dirty="0">
                <a:latin typeface="Arial"/>
                <a:cs typeface="Arial"/>
              </a:rPr>
              <a:t>Data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contains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5984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entries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each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having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9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variables.</a:t>
            </a:r>
            <a:endParaRPr sz="2000">
              <a:latin typeface="Arial"/>
              <a:cs typeface="Arial"/>
            </a:endParaRPr>
          </a:p>
          <a:p>
            <a:pPr marL="172085" indent="-160020">
              <a:lnSpc>
                <a:spcPct val="100000"/>
              </a:lnSpc>
              <a:spcBef>
                <a:spcPts val="245"/>
              </a:spcBef>
              <a:buChar char="•"/>
              <a:tabLst>
                <a:tab pos="172720" algn="l"/>
              </a:tabLst>
            </a:pPr>
            <a:r>
              <a:rPr sz="2000" spc="-5" dirty="0">
                <a:latin typeface="Arial"/>
                <a:cs typeface="Arial"/>
              </a:rPr>
              <a:t>Data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have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Null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values.</a:t>
            </a:r>
            <a:endParaRPr sz="2000">
              <a:latin typeface="Arial"/>
              <a:cs typeface="Arial"/>
            </a:endParaRPr>
          </a:p>
          <a:p>
            <a:pPr marL="12700" marR="198120">
              <a:lnSpc>
                <a:spcPct val="110200"/>
              </a:lnSpc>
              <a:buChar char="•"/>
              <a:tabLst>
                <a:tab pos="172720" algn="l"/>
              </a:tabLst>
            </a:pPr>
            <a:r>
              <a:rPr sz="2000" spc="-5" dirty="0">
                <a:latin typeface="Arial"/>
                <a:cs typeface="Arial"/>
              </a:rPr>
              <a:t>Extensive EDA is performed to gain relationships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important variables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and price.</a:t>
            </a:r>
            <a:endParaRPr sz="2000">
              <a:latin typeface="Arial"/>
              <a:cs typeface="Arial"/>
            </a:endParaRPr>
          </a:p>
          <a:p>
            <a:pPr marL="12700" marR="410209" lvl="1" indent="70485">
              <a:lnSpc>
                <a:spcPct val="110200"/>
              </a:lnSpc>
              <a:buChar char="•"/>
              <a:tabLst>
                <a:tab pos="243204" algn="l"/>
              </a:tabLst>
            </a:pPr>
            <a:r>
              <a:rPr sz="2000" spc="-5" dirty="0">
                <a:latin typeface="Arial"/>
                <a:cs typeface="Arial"/>
              </a:rPr>
              <a:t>Data contains numerical as well as categorical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variables.</a:t>
            </a:r>
            <a:endParaRPr sz="2000">
              <a:latin typeface="Arial"/>
              <a:cs typeface="Arial"/>
            </a:endParaRPr>
          </a:p>
          <a:p>
            <a:pPr marL="12700" marR="5080" lvl="1" indent="70485">
              <a:lnSpc>
                <a:spcPct val="110200"/>
              </a:lnSpc>
              <a:buChar char="•"/>
              <a:tabLst>
                <a:tab pos="243204" algn="l"/>
              </a:tabLst>
            </a:pPr>
            <a:r>
              <a:rPr sz="2000" spc="-20" dirty="0">
                <a:latin typeface="Arial"/>
                <a:cs typeface="Arial"/>
              </a:rPr>
              <a:t>We </a:t>
            </a:r>
            <a:r>
              <a:rPr sz="2000" spc="-5" dirty="0">
                <a:latin typeface="Arial"/>
                <a:cs typeface="Arial"/>
              </a:rPr>
              <a:t>have to build Machine Learning models, apply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Regressor model </a:t>
            </a:r>
            <a:r>
              <a:rPr sz="2000" spc="-10" dirty="0">
                <a:latin typeface="Arial"/>
                <a:cs typeface="Arial"/>
              </a:rPr>
              <a:t>coefficients </a:t>
            </a:r>
            <a:r>
              <a:rPr sz="2000" spc="-5" dirty="0">
                <a:latin typeface="Arial"/>
                <a:cs typeface="Arial"/>
              </a:rPr>
              <a:t>and determine the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optimal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values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 Hyper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Parameters.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906" y="660575"/>
            <a:ext cx="7643234" cy="2428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  <a:buChar char="•"/>
              <a:tabLst>
                <a:tab pos="172720" algn="l"/>
              </a:tabLst>
            </a:pPr>
            <a:r>
              <a:rPr sz="2000" spc="-20" dirty="0">
                <a:latin typeface="Arial"/>
                <a:cs typeface="Arial"/>
              </a:rPr>
              <a:t>We </a:t>
            </a:r>
            <a:r>
              <a:rPr sz="2000" spc="-5" dirty="0">
                <a:latin typeface="Arial"/>
                <a:cs typeface="Arial"/>
              </a:rPr>
              <a:t>need to find important features which </a:t>
            </a:r>
            <a:r>
              <a:rPr sz="2000" spc="-10" dirty="0">
                <a:latin typeface="Arial"/>
                <a:cs typeface="Arial"/>
              </a:rPr>
              <a:t>affect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price.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sz="20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Description: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First,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will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import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required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libraries: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Importing</a:t>
            </a:r>
            <a:r>
              <a:rPr sz="20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Dataset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995" y="2952256"/>
            <a:ext cx="6076950" cy="31060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906" y="3431806"/>
            <a:ext cx="7667065" cy="341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Once the data is collected ,we perform several steps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 explore the data.The Aim of this step is to get the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better understanding of the data structure,do initial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preprocessing,clean the data,check for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skewness,outliers,missing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values,do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encoding</a:t>
            </a:r>
            <a:endParaRPr sz="2000">
              <a:latin typeface="Arial"/>
              <a:cs typeface="Arial"/>
            </a:endParaRPr>
          </a:p>
          <a:p>
            <a:pPr marL="12700" marR="610870">
              <a:lnSpc>
                <a:spcPct val="110200"/>
              </a:lnSpc>
            </a:pPr>
            <a:r>
              <a:rPr sz="2000" spc="-5" dirty="0">
                <a:latin typeface="Arial"/>
                <a:cs typeface="Arial"/>
              </a:rPr>
              <a:t>,standard scale the dataset and finally build the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model.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Understanding</a:t>
            </a:r>
            <a:r>
              <a:rPr sz="20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0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data:</a:t>
            </a:r>
            <a:endParaRPr sz="2000">
              <a:latin typeface="Arial"/>
              <a:cs typeface="Arial"/>
            </a:endParaRPr>
          </a:p>
          <a:p>
            <a:pPr marL="12700" marR="215900" indent="281940" algn="just">
              <a:lnSpc>
                <a:spcPct val="110200"/>
              </a:lnSpc>
            </a:pPr>
            <a:r>
              <a:rPr sz="2000" spc="-5" dirty="0">
                <a:latin typeface="Arial"/>
                <a:cs typeface="Arial"/>
              </a:rPr>
              <a:t>In the first part of the dataframe is evaluated for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structure,columns,data types.we use basic pandas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functions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 perform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these steps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995" y="752281"/>
            <a:ext cx="7691716" cy="23543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6906" y="660576"/>
            <a:ext cx="7612828" cy="238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We </a:t>
            </a:r>
            <a:r>
              <a:rPr sz="2000" spc="-5" dirty="0">
                <a:latin typeface="Arial"/>
                <a:cs typeface="Arial"/>
              </a:rPr>
              <a:t>start by analyzing the pricing of the car and find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out which variable is important in selecting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used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car for the best driving and significant in predicting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price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 new </a:t>
            </a:r>
            <a:r>
              <a:rPr sz="2000" spc="-35" dirty="0">
                <a:latin typeface="Arial"/>
                <a:cs typeface="Arial"/>
              </a:rPr>
              <a:t>car.</a:t>
            </a:r>
            <a:endParaRPr sz="2000">
              <a:latin typeface="Arial"/>
              <a:cs typeface="Arial"/>
            </a:endParaRPr>
          </a:p>
          <a:p>
            <a:pPr marL="12700" marR="117475">
              <a:lnSpc>
                <a:spcPct val="110200"/>
              </a:lnSpc>
            </a:pPr>
            <a:r>
              <a:rPr sz="2000" spc="-5" dirty="0">
                <a:latin typeface="Arial"/>
                <a:cs typeface="Arial"/>
              </a:rPr>
              <a:t>The data provided consists of car model ,types and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price,Also it tells about the fuel type whether it is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petrol,diesel.</a:t>
            </a:r>
            <a:endParaRPr sz="2000">
              <a:latin typeface="Arial"/>
              <a:cs typeface="Arial"/>
            </a:endParaRPr>
          </a:p>
          <a:p>
            <a:pPr marL="12700" marR="357505">
              <a:lnSpc>
                <a:spcPct val="110200"/>
              </a:lnSpc>
            </a:pPr>
            <a:r>
              <a:rPr sz="2000" spc="-5" dirty="0">
                <a:latin typeface="Arial"/>
                <a:cs typeface="Arial"/>
              </a:rPr>
              <a:t>In the collected dataset there were no null values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duplicate records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994" y="3576338"/>
            <a:ext cx="6557682" cy="32164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994" y="789367"/>
            <a:ext cx="7691718" cy="26408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7995" y="3630442"/>
            <a:ext cx="6890497" cy="30839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</TotalTime>
  <Words>918</Words>
  <Application>Microsoft Office PowerPoint</Application>
  <PresentationFormat>Custom</PresentationFormat>
  <Paragraphs>91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Car Prediction Price Analysis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Prediction Analysis</dc:title>
  <cp:lastModifiedBy>Kavitha</cp:lastModifiedBy>
  <cp:revision>1</cp:revision>
  <dcterms:created xsi:type="dcterms:W3CDTF">2021-10-03T17:05:15Z</dcterms:created>
  <dcterms:modified xsi:type="dcterms:W3CDTF">2021-10-04T06:02:13Z</dcterms:modified>
</cp:coreProperties>
</file>