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6" r:id="rId4"/>
  </p:sldMasterIdLst>
  <p:notesMasterIdLst>
    <p:notesMasterId r:id="rId88"/>
  </p:notesMasterIdLst>
  <p:sldIdLst>
    <p:sldId id="278"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 id="321" r:id="rId47"/>
    <p:sldId id="322" r:id="rId48"/>
    <p:sldId id="323" r:id="rId49"/>
    <p:sldId id="324" r:id="rId50"/>
    <p:sldId id="325" r:id="rId51"/>
    <p:sldId id="326" r:id="rId52"/>
    <p:sldId id="327" r:id="rId53"/>
    <p:sldId id="328" r:id="rId54"/>
    <p:sldId id="329" r:id="rId55"/>
    <p:sldId id="330" r:id="rId56"/>
    <p:sldId id="331" r:id="rId57"/>
    <p:sldId id="332" r:id="rId58"/>
    <p:sldId id="333" r:id="rId59"/>
    <p:sldId id="334" r:id="rId60"/>
    <p:sldId id="335" r:id="rId61"/>
    <p:sldId id="336" r:id="rId62"/>
    <p:sldId id="337" r:id="rId63"/>
    <p:sldId id="338" r:id="rId64"/>
    <p:sldId id="339" r:id="rId65"/>
    <p:sldId id="340" r:id="rId66"/>
    <p:sldId id="341" r:id="rId67"/>
    <p:sldId id="342" r:id="rId68"/>
    <p:sldId id="343" r:id="rId69"/>
    <p:sldId id="344" r:id="rId70"/>
    <p:sldId id="345" r:id="rId71"/>
    <p:sldId id="346" r:id="rId72"/>
    <p:sldId id="347" r:id="rId73"/>
    <p:sldId id="348" r:id="rId74"/>
    <p:sldId id="349" r:id="rId75"/>
    <p:sldId id="350" r:id="rId76"/>
    <p:sldId id="351" r:id="rId77"/>
    <p:sldId id="352" r:id="rId78"/>
    <p:sldId id="353" r:id="rId79"/>
    <p:sldId id="354" r:id="rId80"/>
    <p:sldId id="355" r:id="rId81"/>
    <p:sldId id="356" r:id="rId82"/>
    <p:sldId id="357" r:id="rId83"/>
    <p:sldId id="358" r:id="rId84"/>
    <p:sldId id="359" r:id="rId85"/>
    <p:sldId id="360" r:id="rId86"/>
    <p:sldId id="361" r:id="rId8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viewProps" Target="viewProps.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ableStyles" Target="tableStyle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22-Oct-21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22-Oct-21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709100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22-Oct-21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87767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22-Oct-21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18788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22-Oct-21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15911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22-Oct-21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474508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22-Oct-21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61899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22-Oct-21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59109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22-Oct-21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199632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22-Oct-21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761710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22-Oct-21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819055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22-Oct-21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46438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22-Oct-21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435632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22-Oct-21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91692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22-Oct-21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25303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22-Oct-21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949775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22-Oct-21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634596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3ED0CC-082F-4160-86E5-0D6041F12778}" type="datetime1">
              <a:rPr lang="en-US" smtClean="0"/>
              <a:t>22-Oct-21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2415698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             </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1673524"/>
            <a:ext cx="3485072" cy="3510953"/>
          </a:xfrm>
        </p:spPr>
        <p:txBody>
          <a:bodyPr>
            <a:normAutofit fontScale="92500"/>
          </a:bodyPr>
          <a:lstStyle/>
          <a:p>
            <a:pPr algn="l"/>
            <a:r>
              <a:rPr lang="en-US" sz="3600" dirty="0"/>
              <a:t>Machine</a:t>
            </a:r>
            <a:r>
              <a:rPr lang="en-US" sz="4000" dirty="0"/>
              <a:t> </a:t>
            </a:r>
            <a:r>
              <a:rPr lang="en-US" sz="3600" dirty="0"/>
              <a:t>learning</a:t>
            </a:r>
          </a:p>
          <a:p>
            <a:pPr algn="l"/>
            <a:r>
              <a:rPr lang="en-US" sz="3600" dirty="0"/>
              <a:t>      Case study</a:t>
            </a:r>
          </a:p>
          <a:p>
            <a:pPr algn="l"/>
            <a:r>
              <a:rPr lang="en-US" sz="3600" dirty="0"/>
              <a:t> </a:t>
            </a:r>
            <a:r>
              <a:rPr lang="en-US" sz="2800" dirty="0"/>
              <a:t>Flight Price Analysis</a:t>
            </a:r>
          </a:p>
          <a:p>
            <a:pPr algn="l"/>
            <a:r>
              <a:rPr lang="en-US" sz="2800" dirty="0"/>
              <a:t> Submitted By ,</a:t>
            </a:r>
          </a:p>
          <a:p>
            <a:pPr algn="l"/>
            <a:r>
              <a:rPr lang="en-US" sz="2800" dirty="0"/>
              <a:t>         </a:t>
            </a:r>
            <a:r>
              <a:rPr lang="en-US" sz="2800" dirty="0" err="1"/>
              <a:t>M.kavitha</a:t>
            </a:r>
            <a:endParaRPr lang="en-US" sz="2800" dirty="0"/>
          </a:p>
          <a:p>
            <a:pPr algn="l"/>
            <a:r>
              <a:rPr lang="en-US" sz="2800" dirty="0"/>
              <a:t>                     </a:t>
            </a:r>
          </a:p>
        </p:txBody>
      </p:sp>
      <p:pic>
        <p:nvPicPr>
          <p:cNvPr id="6" name="Picture 5">
            <a:extLst>
              <a:ext uri="{FF2B5EF4-FFF2-40B4-BE49-F238E27FC236}">
                <a16:creationId xmlns:a16="http://schemas.microsoft.com/office/drawing/2014/main" id="{B2298C6A-CE6E-4F7A-8967-0DAAF864F2EA}"/>
              </a:ext>
            </a:extLst>
          </p:cNvPr>
          <p:cNvPicPr>
            <a:picLocks noChangeAspect="1"/>
          </p:cNvPicPr>
          <p:nvPr/>
        </p:nvPicPr>
        <p:blipFill>
          <a:blip r:embed="rId4"/>
          <a:stretch>
            <a:fillRect/>
          </a:stretch>
        </p:blipFill>
        <p:spPr>
          <a:xfrm>
            <a:off x="0" y="1673"/>
            <a:ext cx="12192000" cy="6854653"/>
          </a:xfrm>
          <a:prstGeom prst="rect">
            <a:avLst/>
          </a:prstGeom>
        </p:spPr>
      </p:pic>
      <p:pic>
        <p:nvPicPr>
          <p:cNvPr id="8" name="image14.png">
            <a:extLst>
              <a:ext uri="{FF2B5EF4-FFF2-40B4-BE49-F238E27FC236}">
                <a16:creationId xmlns:a16="http://schemas.microsoft.com/office/drawing/2014/main" id="{761C131F-C160-490E-91E2-D9681010C01F}"/>
              </a:ext>
            </a:extLst>
          </p:cNvPr>
          <p:cNvPicPr/>
          <p:nvPr/>
        </p:nvPicPr>
        <p:blipFill>
          <a:blip r:embed="rId5"/>
          <a:srcRect/>
          <a:stretch>
            <a:fillRect/>
          </a:stretch>
        </p:blipFill>
        <p:spPr>
          <a:xfrm>
            <a:off x="271227" y="1792138"/>
            <a:ext cx="6481482" cy="3392339"/>
          </a:xfrm>
          <a:prstGeom prst="rect">
            <a:avLst/>
          </a:prstGeom>
          <a:ln/>
        </p:spPr>
      </p:pic>
    </p:spTree>
    <p:extLst>
      <p:ext uri="{BB962C8B-B14F-4D97-AF65-F5344CB8AC3E}">
        <p14:creationId xmlns:p14="http://schemas.microsoft.com/office/powerpoint/2010/main" val="41678842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12FBB-0622-49EA-9CCE-33BFB61B7570}"/>
              </a:ext>
            </a:extLst>
          </p:cNvPr>
          <p:cNvSpPr>
            <a:spLocks noGrp="1"/>
          </p:cNvSpPr>
          <p:nvPr>
            <p:ph type="title"/>
          </p:nvPr>
        </p:nvSpPr>
        <p:spPr/>
        <p:txBody>
          <a:bodyPr>
            <a:normAutofit/>
          </a:bodyPr>
          <a:lstStyle/>
          <a:p>
            <a:r>
              <a:rPr lang="en-US" sz="2900" b="1" dirty="0">
                <a:solidFill>
                  <a:srgbClr val="0000FF"/>
                </a:solidFill>
                <a:effectLst/>
                <a:latin typeface="Arial" panose="020B0604020202020204" pitchFamily="34" charset="0"/>
                <a:ea typeface="Arial" panose="020B0604020202020204" pitchFamily="34" charset="0"/>
              </a:rPr>
              <a:t>Data Description: </a:t>
            </a:r>
            <a:endParaRPr lang="en-US" sz="2900" dirty="0"/>
          </a:p>
        </p:txBody>
      </p:sp>
      <p:sp>
        <p:nvSpPr>
          <p:cNvPr id="3" name="Content Placeholder 2">
            <a:extLst>
              <a:ext uri="{FF2B5EF4-FFF2-40B4-BE49-F238E27FC236}">
                <a16:creationId xmlns:a16="http://schemas.microsoft.com/office/drawing/2014/main" id="{9DB725CD-D90A-46F6-A7A8-77F0265CFC42}"/>
              </a:ext>
            </a:extLst>
          </p:cNvPr>
          <p:cNvSpPr>
            <a:spLocks noGrp="1"/>
          </p:cNvSpPr>
          <p:nvPr>
            <p:ph idx="1"/>
          </p:nvPr>
        </p:nvSpPr>
        <p:spPr/>
        <p:txBody>
          <a:bodyPr>
            <a:normAutofit/>
          </a:bodyPr>
          <a:lstStyle/>
          <a:p>
            <a:pPr rtl="0">
              <a:spcBef>
                <a:spcPts val="0"/>
              </a:spcBef>
              <a:spcAft>
                <a:spcPts val="0"/>
              </a:spcAft>
            </a:pPr>
            <a:endParaRPr lang="en-US" sz="2400" dirty="0"/>
          </a:p>
          <a:p>
            <a:pPr rtl="0">
              <a:spcBef>
                <a:spcPts val="0"/>
              </a:spcBef>
              <a:spcAft>
                <a:spcPts val="0"/>
              </a:spcAft>
            </a:pPr>
            <a:endParaRPr lang="en-US" sz="2400" dirty="0"/>
          </a:p>
          <a:p>
            <a:pPr rtl="0">
              <a:spcBef>
                <a:spcPts val="0"/>
              </a:spcBef>
              <a:spcAft>
                <a:spcPts val="0"/>
              </a:spcAft>
            </a:pPr>
            <a:endParaRPr lang="en-US" sz="2400" dirty="0"/>
          </a:p>
          <a:p>
            <a:pPr rtl="0">
              <a:spcBef>
                <a:spcPts val="0"/>
              </a:spcBef>
              <a:spcAft>
                <a:spcPts val="0"/>
              </a:spcAft>
            </a:pPr>
            <a:r>
              <a:rPr lang="en-US" sz="2400" b="0" i="0" u="none" strike="noStrike" dirty="0">
                <a:solidFill>
                  <a:srgbClr val="000000"/>
                </a:solidFill>
                <a:effectLst/>
                <a:latin typeface="Arial" panose="020B0604020202020204" pitchFamily="34" charset="0"/>
              </a:rPr>
              <a:t>The procedure of extracting information from given raw data is called data analysis. Here we will use EDA module of the data-prep library to do this step.</a:t>
            </a:r>
            <a:endParaRPr lang="en-US" sz="2400" b="0" dirty="0">
              <a:effectLst/>
            </a:endParaRPr>
          </a:p>
          <a:p>
            <a:pPr marL="0" indent="0" rtl="0">
              <a:spcBef>
                <a:spcPts val="0"/>
              </a:spcBef>
              <a:spcAft>
                <a:spcPts val="0"/>
              </a:spcAft>
              <a:buNone/>
            </a:pPr>
            <a:r>
              <a:rPr lang="en-US" sz="2400" b="0" i="0" u="none" strike="noStrike" dirty="0">
                <a:solidFill>
                  <a:srgbClr val="000000"/>
                </a:solidFill>
                <a:effectLst/>
                <a:latin typeface="Arial" panose="020B0604020202020204" pitchFamily="34" charset="0"/>
              </a:rPr>
              <a:t>    First, we will import the required libraries</a:t>
            </a:r>
            <a:endParaRPr lang="en-US" sz="2400" b="0" dirty="0">
              <a:effectLst/>
            </a:endParaRPr>
          </a:p>
          <a:p>
            <a:pPr marL="0" indent="0">
              <a:buNone/>
            </a:pPr>
            <a:br>
              <a:rPr lang="en-US" sz="2400" dirty="0"/>
            </a:br>
            <a:endParaRPr lang="en-US" sz="2400" dirty="0"/>
          </a:p>
          <a:p>
            <a:pPr rtl="0">
              <a:spcBef>
                <a:spcPts val="0"/>
              </a:spcBef>
              <a:spcAft>
                <a:spcPts val="0"/>
              </a:spcAft>
            </a:pPr>
            <a:endParaRPr lang="en-US" sz="2400" dirty="0"/>
          </a:p>
        </p:txBody>
      </p:sp>
    </p:spTree>
    <p:extLst>
      <p:ext uri="{BB962C8B-B14F-4D97-AF65-F5344CB8AC3E}">
        <p14:creationId xmlns:p14="http://schemas.microsoft.com/office/powerpoint/2010/main" val="22900942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46C02-B9CD-4533-BD4F-867686EC0E2B}"/>
              </a:ext>
            </a:extLst>
          </p:cNvPr>
          <p:cNvSpPr>
            <a:spLocks noGrp="1"/>
          </p:cNvSpPr>
          <p:nvPr>
            <p:ph type="title"/>
          </p:nvPr>
        </p:nvSpPr>
        <p:spPr/>
        <p:txBody>
          <a:bodyPr>
            <a:normAutofit/>
          </a:bodyPr>
          <a:lstStyle/>
          <a:p>
            <a:r>
              <a:rPr lang="en-US" sz="2900" b="1" i="0" u="none" strike="noStrike" dirty="0">
                <a:solidFill>
                  <a:srgbClr val="0000FF"/>
                </a:solidFill>
                <a:effectLst/>
                <a:latin typeface="Arial" panose="020B0604020202020204" pitchFamily="34" charset="0"/>
              </a:rPr>
              <a:t>Importing Dataset</a:t>
            </a:r>
            <a:endParaRPr lang="en-US" sz="2900" dirty="0"/>
          </a:p>
        </p:txBody>
      </p:sp>
      <p:pic>
        <p:nvPicPr>
          <p:cNvPr id="1026" name="Picture 2">
            <a:extLst>
              <a:ext uri="{FF2B5EF4-FFF2-40B4-BE49-F238E27FC236}">
                <a16:creationId xmlns:a16="http://schemas.microsoft.com/office/drawing/2014/main" id="{1E44073D-3902-4D94-8A92-723751DC67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5450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551AF-5073-417A-9733-68E5AFE310D0}"/>
              </a:ext>
            </a:extLst>
          </p:cNvPr>
          <p:cNvSpPr>
            <a:spLocks noGrp="1"/>
          </p:cNvSpPr>
          <p:nvPr>
            <p:ph type="title"/>
          </p:nvPr>
        </p:nvSpPr>
        <p:spPr/>
        <p:txBody>
          <a:bodyPr>
            <a:normAutofit/>
          </a:bodyPr>
          <a:lstStyle/>
          <a:p>
            <a:r>
              <a:rPr lang="en-US" sz="2900" b="0" i="0" u="none" strike="noStrike" dirty="0">
                <a:solidFill>
                  <a:srgbClr val="0000FF"/>
                </a:solidFill>
                <a:effectLst/>
                <a:latin typeface="Arial" panose="020B0604020202020204" pitchFamily="34" charset="0"/>
              </a:rPr>
              <a:t>Airline: </a:t>
            </a:r>
            <a:r>
              <a:rPr lang="en-US" sz="2900" b="0" i="0" u="none" strike="noStrike" dirty="0">
                <a:solidFill>
                  <a:srgbClr val="000000"/>
                </a:solidFill>
                <a:effectLst/>
                <a:latin typeface="Arial" panose="020B0604020202020204" pitchFamily="34" charset="0"/>
              </a:rPr>
              <a:t>Name of the airline used for traveling</a:t>
            </a:r>
            <a:endParaRPr lang="en-US" sz="2900" dirty="0"/>
          </a:p>
        </p:txBody>
      </p:sp>
      <p:sp>
        <p:nvSpPr>
          <p:cNvPr id="3" name="Content Placeholder 2">
            <a:extLst>
              <a:ext uri="{FF2B5EF4-FFF2-40B4-BE49-F238E27FC236}">
                <a16:creationId xmlns:a16="http://schemas.microsoft.com/office/drawing/2014/main" id="{0DD78862-220A-466C-A6BF-005D62F8CD9E}"/>
              </a:ext>
            </a:extLst>
          </p:cNvPr>
          <p:cNvSpPr>
            <a:spLocks noGrp="1"/>
          </p:cNvSpPr>
          <p:nvPr>
            <p:ph idx="1"/>
          </p:nvPr>
        </p:nvSpPr>
        <p:spPr/>
        <p:txBody>
          <a:bodyPr>
            <a:normAutofit lnSpcReduction="10000"/>
          </a:bodyPr>
          <a:lstStyle/>
          <a:p>
            <a:pPr rtl="0">
              <a:spcBef>
                <a:spcPts val="0"/>
              </a:spcBef>
              <a:spcAft>
                <a:spcPts val="0"/>
              </a:spcAft>
            </a:pPr>
            <a:r>
              <a:rPr lang="en-US" sz="2500" b="0" i="0" u="none" strike="noStrike" dirty="0" err="1">
                <a:solidFill>
                  <a:srgbClr val="0000FF"/>
                </a:solidFill>
                <a:effectLst/>
                <a:latin typeface="Arial" panose="020B0604020202020204" pitchFamily="34" charset="0"/>
              </a:rPr>
              <a:t>Date_of_Journey</a:t>
            </a:r>
            <a:r>
              <a:rPr lang="en-US" sz="2500" b="0" i="0" u="none" strike="noStrike" dirty="0">
                <a:solidFill>
                  <a:srgbClr val="0000FF"/>
                </a:solidFill>
                <a:effectLst/>
                <a:latin typeface="Arial" panose="020B0604020202020204" pitchFamily="34" charset="0"/>
              </a:rPr>
              <a:t>:</a:t>
            </a:r>
            <a:r>
              <a:rPr lang="en-US" sz="2500" b="0" i="0" u="none" strike="noStrike" dirty="0">
                <a:solidFill>
                  <a:srgbClr val="000000"/>
                </a:solidFill>
                <a:effectLst/>
                <a:latin typeface="Arial" panose="020B0604020202020204" pitchFamily="34" charset="0"/>
              </a:rPr>
              <a:t> Date at which a person travelled</a:t>
            </a:r>
            <a:endParaRPr lang="en-US" sz="2500" b="0" dirty="0">
              <a:effectLst/>
            </a:endParaRPr>
          </a:p>
          <a:p>
            <a:pPr rtl="0">
              <a:spcBef>
                <a:spcPts val="0"/>
              </a:spcBef>
              <a:spcAft>
                <a:spcPts val="0"/>
              </a:spcAft>
            </a:pPr>
            <a:r>
              <a:rPr lang="en-US" sz="2500" b="0" i="0" u="none" strike="noStrike" dirty="0">
                <a:solidFill>
                  <a:srgbClr val="0000FF"/>
                </a:solidFill>
                <a:effectLst/>
                <a:latin typeface="Arial" panose="020B0604020202020204" pitchFamily="34" charset="0"/>
              </a:rPr>
              <a:t>Source</a:t>
            </a:r>
            <a:r>
              <a:rPr lang="en-US" sz="2500" b="0" i="0" u="none" strike="noStrike" dirty="0">
                <a:solidFill>
                  <a:srgbClr val="000000"/>
                </a:solidFill>
                <a:effectLst/>
                <a:latin typeface="Arial" panose="020B0604020202020204" pitchFamily="34" charset="0"/>
              </a:rPr>
              <a:t>: Starting location of flight</a:t>
            </a:r>
            <a:endParaRPr lang="en-US" sz="2500" b="0" dirty="0">
              <a:effectLst/>
            </a:endParaRPr>
          </a:p>
          <a:p>
            <a:pPr rtl="0">
              <a:spcBef>
                <a:spcPts val="0"/>
              </a:spcBef>
              <a:spcAft>
                <a:spcPts val="0"/>
              </a:spcAft>
            </a:pPr>
            <a:r>
              <a:rPr lang="en-US" sz="2500" b="0" i="0" u="none" strike="noStrike" dirty="0">
                <a:solidFill>
                  <a:srgbClr val="0000FF"/>
                </a:solidFill>
                <a:effectLst/>
                <a:latin typeface="Arial" panose="020B0604020202020204" pitchFamily="34" charset="0"/>
              </a:rPr>
              <a:t>Destination</a:t>
            </a:r>
            <a:r>
              <a:rPr lang="en-US" sz="2500" b="0" i="0" u="none" strike="noStrike" dirty="0">
                <a:solidFill>
                  <a:srgbClr val="000000"/>
                </a:solidFill>
                <a:effectLst/>
                <a:latin typeface="Arial" panose="020B0604020202020204" pitchFamily="34" charset="0"/>
              </a:rPr>
              <a:t>: Ending location of flight</a:t>
            </a:r>
            <a:endParaRPr lang="en-US" sz="2500" b="0" dirty="0">
              <a:effectLst/>
            </a:endParaRPr>
          </a:p>
          <a:p>
            <a:pPr rtl="0">
              <a:spcBef>
                <a:spcPts val="0"/>
              </a:spcBef>
              <a:spcAft>
                <a:spcPts val="0"/>
              </a:spcAft>
            </a:pPr>
            <a:r>
              <a:rPr lang="en-US" sz="2500" b="0" i="0" u="none" strike="noStrike" dirty="0" err="1">
                <a:solidFill>
                  <a:srgbClr val="0000FF"/>
                </a:solidFill>
                <a:effectLst/>
                <a:latin typeface="Arial" panose="020B0604020202020204" pitchFamily="34" charset="0"/>
              </a:rPr>
              <a:t>Dep_Time</a:t>
            </a:r>
            <a:r>
              <a:rPr lang="en-US" sz="2500" b="0" i="0" u="none" strike="noStrike" dirty="0">
                <a:solidFill>
                  <a:srgbClr val="0000FF"/>
                </a:solidFill>
                <a:effectLst/>
                <a:latin typeface="Arial" panose="020B0604020202020204" pitchFamily="34" charset="0"/>
              </a:rPr>
              <a:t>:</a:t>
            </a:r>
            <a:r>
              <a:rPr lang="en-US" sz="2500" b="0" i="0" u="none" strike="noStrike" dirty="0">
                <a:solidFill>
                  <a:srgbClr val="000000"/>
                </a:solidFill>
                <a:effectLst/>
                <a:latin typeface="Arial" panose="020B0604020202020204" pitchFamily="34" charset="0"/>
              </a:rPr>
              <a:t> Departure time of flight from starting location</a:t>
            </a:r>
            <a:endParaRPr lang="en-US" sz="2500" b="0" dirty="0">
              <a:effectLst/>
            </a:endParaRPr>
          </a:p>
          <a:p>
            <a:pPr rtl="0">
              <a:spcBef>
                <a:spcPts val="0"/>
              </a:spcBef>
              <a:spcAft>
                <a:spcPts val="0"/>
              </a:spcAft>
            </a:pPr>
            <a:r>
              <a:rPr lang="en-US" sz="2500" b="0" i="0" u="none" strike="noStrike" dirty="0" err="1">
                <a:solidFill>
                  <a:srgbClr val="0000FF"/>
                </a:solidFill>
                <a:effectLst/>
                <a:latin typeface="Arial" panose="020B0604020202020204" pitchFamily="34" charset="0"/>
              </a:rPr>
              <a:t>Arrival_Time</a:t>
            </a:r>
            <a:r>
              <a:rPr lang="en-US" sz="2500" b="0" i="0" u="none" strike="noStrike" dirty="0">
                <a:solidFill>
                  <a:srgbClr val="000000"/>
                </a:solidFill>
                <a:effectLst/>
                <a:latin typeface="Arial" panose="020B0604020202020204" pitchFamily="34" charset="0"/>
              </a:rPr>
              <a:t>: Arrival time of flight at destination</a:t>
            </a:r>
            <a:endParaRPr lang="en-US" sz="2500" b="0" dirty="0">
              <a:effectLst/>
            </a:endParaRPr>
          </a:p>
          <a:p>
            <a:pPr rtl="0">
              <a:spcBef>
                <a:spcPts val="0"/>
              </a:spcBef>
              <a:spcAft>
                <a:spcPts val="0"/>
              </a:spcAft>
            </a:pPr>
            <a:r>
              <a:rPr lang="en-US" sz="2500" b="0" i="0" u="none" strike="noStrike" dirty="0">
                <a:solidFill>
                  <a:srgbClr val="0000FF"/>
                </a:solidFill>
                <a:effectLst/>
                <a:latin typeface="Arial" panose="020B0604020202020204" pitchFamily="34" charset="0"/>
              </a:rPr>
              <a:t>Duration:</a:t>
            </a:r>
            <a:r>
              <a:rPr lang="en-US" sz="2500" b="0" i="0" u="none" strike="noStrike" dirty="0">
                <a:solidFill>
                  <a:srgbClr val="000000"/>
                </a:solidFill>
                <a:effectLst/>
                <a:latin typeface="Arial" panose="020B0604020202020204" pitchFamily="34" charset="0"/>
              </a:rPr>
              <a:t> Duration of flight in hours/minutes</a:t>
            </a:r>
            <a:endParaRPr lang="en-US" sz="2500" b="0" dirty="0">
              <a:effectLst/>
            </a:endParaRPr>
          </a:p>
          <a:p>
            <a:pPr rtl="0">
              <a:spcBef>
                <a:spcPts val="0"/>
              </a:spcBef>
              <a:spcAft>
                <a:spcPts val="0"/>
              </a:spcAft>
            </a:pPr>
            <a:r>
              <a:rPr lang="en-US" sz="2500" b="0" i="0" u="none" strike="noStrike" dirty="0" err="1">
                <a:solidFill>
                  <a:srgbClr val="0000FF"/>
                </a:solidFill>
                <a:effectLst/>
                <a:latin typeface="Arial" panose="020B0604020202020204" pitchFamily="34" charset="0"/>
              </a:rPr>
              <a:t>Total_Stops</a:t>
            </a:r>
            <a:r>
              <a:rPr lang="en-US" sz="2500" b="0" i="0" u="none" strike="noStrike" dirty="0">
                <a:solidFill>
                  <a:srgbClr val="0000FF"/>
                </a:solidFill>
                <a:effectLst/>
                <a:latin typeface="Arial" panose="020B0604020202020204" pitchFamily="34" charset="0"/>
              </a:rPr>
              <a:t>:</a:t>
            </a:r>
            <a:r>
              <a:rPr lang="en-US" sz="2500" b="0" i="0" u="none" strike="noStrike" dirty="0">
                <a:solidFill>
                  <a:srgbClr val="000000"/>
                </a:solidFill>
                <a:effectLst/>
                <a:latin typeface="Arial" panose="020B0604020202020204" pitchFamily="34" charset="0"/>
              </a:rPr>
              <a:t> Number of total stops flight took before landing at the destination.</a:t>
            </a:r>
            <a:endParaRPr lang="en-US" sz="2500" b="0" dirty="0">
              <a:effectLst/>
            </a:endParaRPr>
          </a:p>
          <a:p>
            <a:pPr rtl="0">
              <a:spcBef>
                <a:spcPts val="0"/>
              </a:spcBef>
              <a:spcAft>
                <a:spcPts val="0"/>
              </a:spcAft>
            </a:pPr>
            <a:r>
              <a:rPr lang="en-US" sz="2500" b="0" i="0" u="none" strike="noStrike" dirty="0">
                <a:solidFill>
                  <a:srgbClr val="0000FF"/>
                </a:solidFill>
                <a:effectLst/>
                <a:latin typeface="Arial" panose="020B0604020202020204" pitchFamily="34" charset="0"/>
              </a:rPr>
              <a:t>Price:</a:t>
            </a:r>
            <a:r>
              <a:rPr lang="en-US" sz="2500" b="0" i="0" u="none" strike="noStrike" dirty="0">
                <a:solidFill>
                  <a:srgbClr val="000000"/>
                </a:solidFill>
                <a:effectLst/>
                <a:latin typeface="Arial" panose="020B0604020202020204" pitchFamily="34" charset="0"/>
              </a:rPr>
              <a:t> Price of the flight</a:t>
            </a:r>
            <a:endParaRPr lang="en-US" sz="2500" b="0" dirty="0">
              <a:effectLst/>
            </a:endParaRPr>
          </a:p>
          <a:p>
            <a:pPr marL="0" indent="0">
              <a:buNone/>
            </a:pPr>
            <a:br>
              <a:rPr lang="en-US" dirty="0"/>
            </a:br>
            <a:endParaRPr lang="en-US" dirty="0"/>
          </a:p>
        </p:txBody>
      </p:sp>
    </p:spTree>
    <p:extLst>
      <p:ext uri="{BB962C8B-B14F-4D97-AF65-F5344CB8AC3E}">
        <p14:creationId xmlns:p14="http://schemas.microsoft.com/office/powerpoint/2010/main" val="37212203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19072-5BE0-4296-97E8-9D17E97758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82EB41-8A44-4B21-A905-7DC559875D6B}"/>
              </a:ext>
            </a:extLst>
          </p:cNvPr>
          <p:cNvSpPr>
            <a:spLocks noGrp="1"/>
          </p:cNvSpPr>
          <p:nvPr>
            <p:ph idx="1"/>
          </p:nvPr>
        </p:nvSpPr>
        <p:spPr>
          <a:xfrm>
            <a:off x="677334" y="2265529"/>
            <a:ext cx="8596668" cy="3803129"/>
          </a:xfrm>
        </p:spPr>
        <p:txBody>
          <a:bodyPr>
            <a:noAutofit/>
          </a:bodyPr>
          <a:lstStyle/>
          <a:p>
            <a:pPr rtl="0">
              <a:spcBef>
                <a:spcPts val="0"/>
              </a:spcBef>
              <a:spcAft>
                <a:spcPts val="0"/>
              </a:spcAft>
            </a:pPr>
            <a:r>
              <a:rPr lang="en-US" sz="2900" b="0" i="0" u="none" strike="noStrike" dirty="0">
                <a:solidFill>
                  <a:srgbClr val="000000"/>
                </a:solidFill>
                <a:effectLst/>
                <a:latin typeface="Arial" panose="020B0604020202020204" pitchFamily="34" charset="0"/>
              </a:rPr>
              <a:t>Few observations about some of the variables:</a:t>
            </a:r>
            <a:endParaRPr lang="en-US" sz="2900" b="0" dirty="0">
              <a:effectLst/>
            </a:endParaRPr>
          </a:p>
          <a:p>
            <a:pPr rtl="0">
              <a:spcBef>
                <a:spcPts val="0"/>
              </a:spcBef>
              <a:spcAft>
                <a:spcPts val="0"/>
              </a:spcAft>
            </a:pPr>
            <a:endParaRPr lang="en-US" sz="2900" b="0" dirty="0">
              <a:effectLst/>
            </a:endParaRPr>
          </a:p>
          <a:p>
            <a:pPr>
              <a:spcBef>
                <a:spcPts val="0"/>
              </a:spcBef>
            </a:pPr>
            <a:r>
              <a:rPr lang="en-US" sz="2900" b="0" i="0" u="none" strike="noStrike" dirty="0">
                <a:solidFill>
                  <a:srgbClr val="000000"/>
                </a:solidFill>
                <a:effectLst/>
                <a:latin typeface="Arial" panose="020B0604020202020204" pitchFamily="34" charset="0"/>
              </a:rPr>
              <a:t>1. ‘Price‘ will be our dependent variable and all remaining variables can be used as independent variables.</a:t>
            </a:r>
            <a:endParaRPr lang="en-US" sz="2900" b="0" dirty="0">
              <a:effectLst/>
            </a:endParaRPr>
          </a:p>
          <a:p>
            <a:pPr>
              <a:spcBef>
                <a:spcPts val="0"/>
              </a:spcBef>
            </a:pPr>
            <a:r>
              <a:rPr lang="en-US" sz="2900" b="0" i="0" u="none" strike="noStrike" dirty="0">
                <a:solidFill>
                  <a:srgbClr val="000000"/>
                </a:solidFill>
                <a:effectLst/>
                <a:latin typeface="Arial" panose="020B0604020202020204" pitchFamily="34" charset="0"/>
              </a:rPr>
              <a:t>2. ‘</a:t>
            </a:r>
            <a:r>
              <a:rPr lang="en-US" sz="2900" b="0" i="0" u="none" strike="noStrike" dirty="0" err="1">
                <a:solidFill>
                  <a:srgbClr val="000000"/>
                </a:solidFill>
                <a:effectLst/>
                <a:latin typeface="Arial" panose="020B0604020202020204" pitchFamily="34" charset="0"/>
              </a:rPr>
              <a:t>Total_Stops</a:t>
            </a:r>
            <a:r>
              <a:rPr lang="en-US" sz="2900" b="0" i="0" u="none" strike="noStrike" dirty="0">
                <a:solidFill>
                  <a:srgbClr val="000000"/>
                </a:solidFill>
                <a:effectLst/>
                <a:latin typeface="Arial" panose="020B0604020202020204" pitchFamily="34" charset="0"/>
              </a:rPr>
              <a:t>‘ can be used to determine if the flight was direct or connecting.</a:t>
            </a:r>
            <a:endParaRPr lang="en-US" sz="2900" b="0" dirty="0">
              <a:effectLst/>
            </a:endParaRPr>
          </a:p>
          <a:p>
            <a:pPr marL="0" indent="0" rtl="0">
              <a:spcBef>
                <a:spcPts val="0"/>
              </a:spcBef>
              <a:spcAft>
                <a:spcPts val="0"/>
              </a:spcAft>
              <a:buNone/>
            </a:pPr>
            <a:br>
              <a:rPr lang="en-US" sz="2900" b="0" dirty="0">
                <a:effectLst/>
              </a:rPr>
            </a:br>
            <a:br>
              <a:rPr lang="en-US" sz="2900" b="0" dirty="0">
                <a:effectLst/>
              </a:rPr>
            </a:br>
            <a:br>
              <a:rPr lang="en-US" sz="2900" dirty="0"/>
            </a:br>
            <a:endParaRPr lang="en-US" sz="2900" dirty="0"/>
          </a:p>
        </p:txBody>
      </p:sp>
    </p:spTree>
    <p:extLst>
      <p:ext uri="{BB962C8B-B14F-4D97-AF65-F5344CB8AC3E}">
        <p14:creationId xmlns:p14="http://schemas.microsoft.com/office/powerpoint/2010/main" val="443370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72D18-D8ED-4A91-ABDF-003E107E33B5}"/>
              </a:ext>
            </a:extLst>
          </p:cNvPr>
          <p:cNvSpPr>
            <a:spLocks noGrp="1"/>
          </p:cNvSpPr>
          <p:nvPr>
            <p:ph type="title"/>
          </p:nvPr>
        </p:nvSpPr>
        <p:spPr/>
        <p:txBody>
          <a:bodyPr/>
          <a:lstStyle/>
          <a:p>
            <a:endParaRPr lang="en-US"/>
          </a:p>
        </p:txBody>
      </p:sp>
      <p:pic>
        <p:nvPicPr>
          <p:cNvPr id="2050" name="Picture 2">
            <a:extLst>
              <a:ext uri="{FF2B5EF4-FFF2-40B4-BE49-F238E27FC236}">
                <a16:creationId xmlns:a16="http://schemas.microsoft.com/office/drawing/2014/main" id="{1AF9F5D6-F701-41EC-80FA-C2298D280F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35236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5E63F-4603-4526-ADEC-B23D6ACB8D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53D48A-F6CC-452F-9657-0F87B2B30038}"/>
              </a:ext>
            </a:extLst>
          </p:cNvPr>
          <p:cNvSpPr>
            <a:spLocks noGrp="1"/>
          </p:cNvSpPr>
          <p:nvPr>
            <p:ph idx="1"/>
          </p:nvPr>
        </p:nvSpPr>
        <p:spPr/>
        <p:txBody>
          <a:bodyPr/>
          <a:lstStyle/>
          <a:p>
            <a:endParaRPr lang="en-US"/>
          </a:p>
        </p:txBody>
      </p:sp>
      <p:pic>
        <p:nvPicPr>
          <p:cNvPr id="3074" name="Picture 2">
            <a:extLst>
              <a:ext uri="{FF2B5EF4-FFF2-40B4-BE49-F238E27FC236}">
                <a16:creationId xmlns:a16="http://schemas.microsoft.com/office/drawing/2014/main" id="{A7850E0C-527D-4F50-A273-E984910218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4874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0ADCB-9E97-457A-8A9A-BB4E42F67C0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BF2591-3D59-4AE2-98E5-98619358C05F}"/>
              </a:ext>
            </a:extLst>
          </p:cNvPr>
          <p:cNvSpPr>
            <a:spLocks noGrp="1"/>
          </p:cNvSpPr>
          <p:nvPr>
            <p:ph idx="1"/>
          </p:nvPr>
        </p:nvSpPr>
        <p:spPr/>
        <p:txBody>
          <a:bodyPr/>
          <a:lstStyle/>
          <a:p>
            <a:endParaRPr lang="en-US"/>
          </a:p>
        </p:txBody>
      </p:sp>
      <p:pic>
        <p:nvPicPr>
          <p:cNvPr id="4098" name="Picture 2">
            <a:extLst>
              <a:ext uri="{FF2B5EF4-FFF2-40B4-BE49-F238E27FC236}">
                <a16:creationId xmlns:a16="http://schemas.microsoft.com/office/drawing/2014/main" id="{8E5C0209-A849-43AC-9BCC-52ED8709E6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2538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EFDFC-84CA-48C3-BDF6-E71DED9789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A27339-3DEB-487C-A118-2B145F41B7AE}"/>
              </a:ext>
            </a:extLst>
          </p:cNvPr>
          <p:cNvSpPr>
            <a:spLocks noGrp="1"/>
          </p:cNvSpPr>
          <p:nvPr>
            <p:ph idx="1"/>
          </p:nvPr>
        </p:nvSpPr>
        <p:spPr/>
        <p:txBody>
          <a:bodyPr/>
          <a:lstStyle/>
          <a:p>
            <a:endParaRPr lang="en-US"/>
          </a:p>
        </p:txBody>
      </p:sp>
      <p:pic>
        <p:nvPicPr>
          <p:cNvPr id="5122" name="Picture 2">
            <a:extLst>
              <a:ext uri="{FF2B5EF4-FFF2-40B4-BE49-F238E27FC236}">
                <a16:creationId xmlns:a16="http://schemas.microsoft.com/office/drawing/2014/main" id="{CC1DE780-4BDC-4604-AFBF-E5F4A887C8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2525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3483-0F89-4230-8FF0-070E05D581FF}"/>
              </a:ext>
            </a:extLst>
          </p:cNvPr>
          <p:cNvSpPr>
            <a:spLocks noGrp="1"/>
          </p:cNvSpPr>
          <p:nvPr>
            <p:ph type="title"/>
          </p:nvPr>
        </p:nvSpPr>
        <p:spPr/>
        <p:txBody>
          <a:bodyPr/>
          <a:lstStyle/>
          <a:p>
            <a:endParaRPr lang="en-US"/>
          </a:p>
        </p:txBody>
      </p:sp>
      <p:pic>
        <p:nvPicPr>
          <p:cNvPr id="6146" name="Picture 2">
            <a:extLst>
              <a:ext uri="{FF2B5EF4-FFF2-40B4-BE49-F238E27FC236}">
                <a16:creationId xmlns:a16="http://schemas.microsoft.com/office/drawing/2014/main" id="{B76AE8C3-A3CB-42BD-AD4F-E8FE53EDD9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4814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BF364-085B-4628-8CFD-EF7C1D8E3632}"/>
              </a:ext>
            </a:extLst>
          </p:cNvPr>
          <p:cNvSpPr>
            <a:spLocks noGrp="1"/>
          </p:cNvSpPr>
          <p:nvPr>
            <p:ph type="title"/>
          </p:nvPr>
        </p:nvSpPr>
        <p:spPr/>
        <p:txBody>
          <a:bodyPr>
            <a:normAutofit/>
          </a:bodyPr>
          <a:lstStyle/>
          <a:p>
            <a:r>
              <a:rPr lang="en-US" sz="1900" b="1" i="0" u="none" strike="noStrike" dirty="0">
                <a:solidFill>
                  <a:srgbClr val="0000FF"/>
                </a:solidFill>
                <a:effectLst/>
                <a:latin typeface="Arial" panose="020B0604020202020204" pitchFamily="34" charset="0"/>
              </a:rPr>
              <a:t> </a:t>
            </a:r>
            <a:r>
              <a:rPr lang="en-US" sz="2900" b="1" i="0" u="none" strike="noStrike" dirty="0">
                <a:solidFill>
                  <a:srgbClr val="0000FF"/>
                </a:solidFill>
                <a:effectLst/>
                <a:latin typeface="Arial" panose="020B0604020202020204" pitchFamily="34" charset="0"/>
              </a:rPr>
              <a:t>Handling Date and Time Variables:</a:t>
            </a:r>
            <a:endParaRPr lang="en-US" sz="2900" dirty="0"/>
          </a:p>
        </p:txBody>
      </p:sp>
      <p:sp>
        <p:nvSpPr>
          <p:cNvPr id="3" name="Content Placeholder 2">
            <a:extLst>
              <a:ext uri="{FF2B5EF4-FFF2-40B4-BE49-F238E27FC236}">
                <a16:creationId xmlns:a16="http://schemas.microsoft.com/office/drawing/2014/main" id="{628F6DEF-EB78-4A2C-A1C7-21F8D5CE0E80}"/>
              </a:ext>
            </a:extLst>
          </p:cNvPr>
          <p:cNvSpPr>
            <a:spLocks noGrp="1"/>
          </p:cNvSpPr>
          <p:nvPr>
            <p:ph idx="1"/>
          </p:nvPr>
        </p:nvSpPr>
        <p:spPr/>
        <p:txBody>
          <a:bodyPr/>
          <a:lstStyle/>
          <a:p>
            <a:pPr rtl="0">
              <a:spcBef>
                <a:spcPts val="0"/>
              </a:spcBef>
              <a:spcAft>
                <a:spcPts val="0"/>
              </a:spcAft>
            </a:pPr>
            <a:r>
              <a:rPr lang="en-US" sz="2900" b="0" i="0" u="none" strike="noStrike" dirty="0">
                <a:solidFill>
                  <a:srgbClr val="000000"/>
                </a:solidFill>
                <a:effectLst/>
                <a:latin typeface="Arial" panose="020B0604020202020204" pitchFamily="34" charset="0"/>
              </a:rPr>
              <a:t>We have ‘</a:t>
            </a:r>
            <a:r>
              <a:rPr lang="en-US" sz="2900" b="0" i="0" u="none" strike="noStrike" dirty="0" err="1">
                <a:solidFill>
                  <a:srgbClr val="000000"/>
                </a:solidFill>
                <a:effectLst/>
                <a:latin typeface="Arial" panose="020B0604020202020204" pitchFamily="34" charset="0"/>
              </a:rPr>
              <a:t>Date_of_Journey</a:t>
            </a:r>
            <a:r>
              <a:rPr lang="en-US" sz="2900" b="0" i="0" u="none" strike="noStrike" dirty="0">
                <a:solidFill>
                  <a:srgbClr val="000000"/>
                </a:solidFill>
                <a:effectLst/>
                <a:latin typeface="Arial" panose="020B0604020202020204" pitchFamily="34" charset="0"/>
              </a:rPr>
              <a:t>’, a ‘date type variable and ‘</a:t>
            </a:r>
            <a:r>
              <a:rPr lang="en-US" sz="2900" b="0" i="0" u="none" strike="noStrike" dirty="0" err="1">
                <a:solidFill>
                  <a:srgbClr val="000000"/>
                </a:solidFill>
                <a:effectLst/>
                <a:latin typeface="Arial" panose="020B0604020202020204" pitchFamily="34" charset="0"/>
              </a:rPr>
              <a:t>Dep_Time</a:t>
            </a:r>
            <a:r>
              <a:rPr lang="en-US" sz="2900" b="0" i="0" u="none" strike="noStrike" dirty="0">
                <a:solidFill>
                  <a:srgbClr val="000000"/>
                </a:solidFill>
                <a:effectLst/>
                <a:latin typeface="Arial" panose="020B0604020202020204" pitchFamily="34" charset="0"/>
              </a:rPr>
              <a:t>’, ‘</a:t>
            </a:r>
            <a:r>
              <a:rPr lang="en-US" sz="2900" b="0" i="0" u="none" strike="noStrike" dirty="0" err="1">
                <a:solidFill>
                  <a:srgbClr val="000000"/>
                </a:solidFill>
                <a:effectLst/>
                <a:latin typeface="Arial" panose="020B0604020202020204" pitchFamily="34" charset="0"/>
              </a:rPr>
              <a:t>Arrival_Time</a:t>
            </a:r>
            <a:r>
              <a:rPr lang="en-US" sz="2900" b="0" i="0" u="none" strike="noStrike" dirty="0">
                <a:solidFill>
                  <a:srgbClr val="000000"/>
                </a:solidFill>
                <a:effectLst/>
                <a:latin typeface="Arial" panose="020B0604020202020204" pitchFamily="34" charset="0"/>
              </a:rPr>
              <a:t>’ that captures time information.</a:t>
            </a:r>
            <a:endParaRPr lang="en-US" sz="2900" b="0" dirty="0">
              <a:effectLst/>
            </a:endParaRPr>
          </a:p>
          <a:p>
            <a:pPr rtl="0">
              <a:spcBef>
                <a:spcPts val="0"/>
              </a:spcBef>
              <a:spcAft>
                <a:spcPts val="0"/>
              </a:spcAft>
            </a:pPr>
            <a:br>
              <a:rPr lang="en-US" sz="2900" b="0" dirty="0">
                <a:effectLst/>
              </a:rPr>
            </a:br>
            <a:r>
              <a:rPr lang="en-US" sz="2900" b="0" i="0" u="none" strike="noStrike" dirty="0">
                <a:solidFill>
                  <a:srgbClr val="000000"/>
                </a:solidFill>
                <a:effectLst/>
                <a:latin typeface="Arial" panose="020B0604020202020204" pitchFamily="34" charset="0"/>
              </a:rPr>
              <a:t>We can extract ‘</a:t>
            </a:r>
            <a:r>
              <a:rPr lang="en-US" sz="2900" b="0" i="0" u="none" strike="noStrike" dirty="0" err="1">
                <a:solidFill>
                  <a:srgbClr val="000000"/>
                </a:solidFill>
                <a:effectLst/>
                <a:latin typeface="Arial" panose="020B0604020202020204" pitchFamily="34" charset="0"/>
              </a:rPr>
              <a:t>Journey_day</a:t>
            </a:r>
            <a:r>
              <a:rPr lang="en-US" sz="2900" b="0" i="0" u="none" strike="noStrike" dirty="0">
                <a:solidFill>
                  <a:srgbClr val="000000"/>
                </a:solidFill>
                <a:effectLst/>
                <a:latin typeface="Arial" panose="020B0604020202020204" pitchFamily="34" charset="0"/>
              </a:rPr>
              <a:t>’ and ‘</a:t>
            </a:r>
            <a:r>
              <a:rPr lang="en-US" sz="2900" b="0" i="0" u="none" strike="noStrike" dirty="0" err="1">
                <a:solidFill>
                  <a:srgbClr val="000000"/>
                </a:solidFill>
                <a:effectLst/>
                <a:latin typeface="Arial" panose="020B0604020202020204" pitchFamily="34" charset="0"/>
              </a:rPr>
              <a:t>Journey_Month</a:t>
            </a:r>
            <a:r>
              <a:rPr lang="en-US" sz="2900" b="0" i="0" u="none" strike="noStrike" dirty="0">
                <a:solidFill>
                  <a:srgbClr val="000000"/>
                </a:solidFill>
                <a:effectLst/>
                <a:latin typeface="Arial" panose="020B0604020202020204" pitchFamily="34" charset="0"/>
              </a:rPr>
              <a:t>’ from the ‘</a:t>
            </a:r>
            <a:r>
              <a:rPr lang="en-US" sz="2900" b="0" i="0" u="none" strike="noStrike" dirty="0" err="1">
                <a:solidFill>
                  <a:srgbClr val="000000"/>
                </a:solidFill>
                <a:effectLst/>
                <a:latin typeface="Arial" panose="020B0604020202020204" pitchFamily="34" charset="0"/>
              </a:rPr>
              <a:t>Date_of_Journey</a:t>
            </a:r>
            <a:r>
              <a:rPr lang="en-US" sz="2900" b="0" i="0" u="none" strike="noStrike" dirty="0">
                <a:solidFill>
                  <a:srgbClr val="000000"/>
                </a:solidFill>
                <a:effectLst/>
                <a:latin typeface="Arial" panose="020B0604020202020204" pitchFamily="34" charset="0"/>
              </a:rPr>
              <a:t>’ variable. ‘Journey day’ shows the day of the month on which the journey was started.</a:t>
            </a:r>
            <a:endParaRPr lang="en-US" sz="2900" b="0" dirty="0">
              <a:effectLst/>
            </a:endParaRPr>
          </a:p>
          <a:p>
            <a:pPr marL="0" indent="0">
              <a:buNone/>
            </a:pPr>
            <a:endParaRPr lang="en-US" dirty="0"/>
          </a:p>
        </p:txBody>
      </p:sp>
    </p:spTree>
    <p:extLst>
      <p:ext uri="{BB962C8B-B14F-4D97-AF65-F5344CB8AC3E}">
        <p14:creationId xmlns:p14="http://schemas.microsoft.com/office/powerpoint/2010/main" val="16782932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E9C31-C68B-4A47-95CD-028E32AD2D2C}"/>
              </a:ext>
            </a:extLst>
          </p:cNvPr>
          <p:cNvSpPr>
            <a:spLocks noGrp="1"/>
          </p:cNvSpPr>
          <p:nvPr>
            <p:ph type="title"/>
          </p:nvPr>
        </p:nvSpPr>
        <p:spPr>
          <a:xfrm>
            <a:off x="838200" y="1385046"/>
            <a:ext cx="10515600" cy="147919"/>
          </a:xfrm>
        </p:spPr>
        <p:txBody>
          <a:bodyPr>
            <a:normAutofit fontScale="90000"/>
          </a:bodyPr>
          <a:lstStyle/>
          <a:p>
            <a:br>
              <a:rPr lang="en-US" b="1" dirty="0">
                <a:solidFill>
                  <a:srgbClr val="0000FF"/>
                </a:solidFill>
                <a:latin typeface="Arial" panose="020B0604020202020204" pitchFamily="34" charset="0"/>
              </a:rPr>
            </a:br>
            <a:r>
              <a:rPr lang="en-US" sz="4400" b="1" i="0" u="none" strike="noStrike" dirty="0">
                <a:solidFill>
                  <a:srgbClr val="0000FF"/>
                </a:solidFill>
                <a:effectLst/>
                <a:latin typeface="Arial" panose="020B0604020202020204" pitchFamily="34" charset="0"/>
              </a:rPr>
              <a:t>ACKNOWLEDGMENT</a:t>
            </a:r>
            <a:br>
              <a:rPr lang="en-US" sz="4400" b="0" dirty="0">
                <a:effectLst/>
              </a:rPr>
            </a:br>
            <a:br>
              <a:rPr lang="en-US" sz="4400" b="0" dirty="0">
                <a:effectLst/>
              </a:rPr>
            </a:br>
            <a:endParaRPr lang="en-US" dirty="0"/>
          </a:p>
        </p:txBody>
      </p:sp>
      <p:sp>
        <p:nvSpPr>
          <p:cNvPr id="3" name="Content Placeholder 2">
            <a:extLst>
              <a:ext uri="{FF2B5EF4-FFF2-40B4-BE49-F238E27FC236}">
                <a16:creationId xmlns:a16="http://schemas.microsoft.com/office/drawing/2014/main" id="{840712FE-7BF8-42E3-BC4A-A5E2800B4076}"/>
              </a:ext>
            </a:extLst>
          </p:cNvPr>
          <p:cNvSpPr>
            <a:spLocks noGrp="1"/>
          </p:cNvSpPr>
          <p:nvPr>
            <p:ph idx="1"/>
          </p:nvPr>
        </p:nvSpPr>
        <p:spPr/>
        <p:txBody>
          <a:bodyPr>
            <a:normAutofit lnSpcReduction="10000"/>
          </a:bodyPr>
          <a:lstStyle/>
          <a:p>
            <a:pPr marL="0" indent="0" rtl="0">
              <a:spcBef>
                <a:spcPts val="0"/>
              </a:spcBef>
              <a:spcAft>
                <a:spcPts val="0"/>
              </a:spcAft>
              <a:buNone/>
            </a:pPr>
            <a:br>
              <a:rPr lang="en-US" b="0" dirty="0">
                <a:effectLst/>
              </a:rPr>
            </a:br>
            <a:r>
              <a:rPr lang="en-US" sz="3200" b="1" i="0" u="none" strike="noStrike" dirty="0">
                <a:solidFill>
                  <a:srgbClr val="0000FF"/>
                </a:solidFill>
                <a:effectLst/>
                <a:latin typeface="Arial" panose="020B0604020202020204" pitchFamily="34" charset="0"/>
              </a:rPr>
              <a:t>       </a:t>
            </a:r>
            <a:r>
              <a:rPr lang="en-US" sz="3200" b="0" i="0" u="none" strike="noStrike" dirty="0">
                <a:solidFill>
                  <a:srgbClr val="000000"/>
                </a:solidFill>
                <a:effectLst/>
                <a:latin typeface="Arial" panose="020B0604020202020204" pitchFamily="34" charset="0"/>
              </a:rPr>
              <a:t>This presentation includes the flight price prediction done by myself with reference to the data analysis prepared by me using web scraping from the website Yatra .Also referred to Google for some detailed learning in the </a:t>
            </a:r>
            <a:r>
              <a:rPr lang="en-US" sz="3200" dirty="0">
                <a:effectLst/>
              </a:rPr>
              <a:t>analysis</a:t>
            </a:r>
            <a:r>
              <a:rPr lang="en-US" sz="3200" b="0" i="0" u="none" strike="noStrike" dirty="0">
                <a:solidFill>
                  <a:srgbClr val="000000"/>
                </a:solidFill>
                <a:effectLst/>
                <a:latin typeface="Arial" panose="020B0604020202020204" pitchFamily="34" charset="0"/>
              </a:rPr>
              <a:t> report writing for  the completion of the project</a:t>
            </a:r>
            <a:r>
              <a:rPr lang="en-US" sz="1800" b="0" i="0" u="none" strike="noStrike" dirty="0">
                <a:solidFill>
                  <a:srgbClr val="000000"/>
                </a:solidFill>
                <a:effectLst/>
                <a:latin typeface="Arial" panose="020B0604020202020204" pitchFamily="34" charset="0"/>
              </a:rPr>
              <a:t>.</a:t>
            </a:r>
            <a:br>
              <a:rPr lang="en-US" b="0" dirty="0">
                <a:effectLst/>
              </a:rPr>
            </a:br>
            <a:endParaRPr lang="en-US" dirty="0"/>
          </a:p>
        </p:txBody>
      </p:sp>
    </p:spTree>
    <p:extLst>
      <p:ext uri="{BB962C8B-B14F-4D97-AF65-F5344CB8AC3E}">
        <p14:creationId xmlns:p14="http://schemas.microsoft.com/office/powerpoint/2010/main" val="30107495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85259-4ED8-41F6-A743-20FDB1C3A7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C34953-EF4F-4C7A-A5EB-ABF97E92A363}"/>
              </a:ext>
            </a:extLst>
          </p:cNvPr>
          <p:cNvSpPr>
            <a:spLocks noGrp="1"/>
          </p:cNvSpPr>
          <p:nvPr>
            <p:ph idx="1"/>
          </p:nvPr>
        </p:nvSpPr>
        <p:spPr/>
        <p:txBody>
          <a:bodyPr/>
          <a:lstStyle/>
          <a:p>
            <a:endParaRPr lang="en-US"/>
          </a:p>
        </p:txBody>
      </p:sp>
      <p:pic>
        <p:nvPicPr>
          <p:cNvPr id="7170" name="Picture 2">
            <a:extLst>
              <a:ext uri="{FF2B5EF4-FFF2-40B4-BE49-F238E27FC236}">
                <a16:creationId xmlns:a16="http://schemas.microsoft.com/office/drawing/2014/main" id="{79724A09-FAA1-408B-9ACB-4D1C1622E9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3460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0846E-AD15-462B-A386-1DE2974D76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5536B1-BB12-4138-B536-D2E1F5C2F11A}"/>
              </a:ext>
            </a:extLst>
          </p:cNvPr>
          <p:cNvSpPr>
            <a:spLocks noGrp="1"/>
          </p:cNvSpPr>
          <p:nvPr>
            <p:ph idx="1"/>
          </p:nvPr>
        </p:nvSpPr>
        <p:spPr/>
        <p:txBody>
          <a:bodyPr/>
          <a:lstStyle/>
          <a:p>
            <a:pPr rtl="0">
              <a:spcBef>
                <a:spcPts val="0"/>
              </a:spcBef>
              <a:spcAft>
                <a:spcPts val="0"/>
              </a:spcAft>
            </a:pPr>
            <a:r>
              <a:rPr lang="en-US" sz="2900" b="0" i="0" u="none" strike="noStrike" dirty="0">
                <a:solidFill>
                  <a:srgbClr val="000000"/>
                </a:solidFill>
                <a:effectLst/>
                <a:latin typeface="Arial" panose="020B0604020202020204" pitchFamily="34" charset="0"/>
              </a:rPr>
              <a:t>Similarly, we can extract ‘</a:t>
            </a:r>
            <a:r>
              <a:rPr lang="en-US" sz="2900" b="0" i="0" u="none" strike="noStrike" dirty="0" err="1">
                <a:solidFill>
                  <a:srgbClr val="000000"/>
                </a:solidFill>
                <a:effectLst/>
                <a:latin typeface="Arial" panose="020B0604020202020204" pitchFamily="34" charset="0"/>
              </a:rPr>
              <a:t>Departure_Hour</a:t>
            </a:r>
            <a:r>
              <a:rPr lang="en-US" sz="2900" b="0" i="0" u="none" strike="noStrike" dirty="0">
                <a:solidFill>
                  <a:srgbClr val="000000"/>
                </a:solidFill>
                <a:effectLst/>
                <a:latin typeface="Arial" panose="020B0604020202020204" pitchFamily="34" charset="0"/>
              </a:rPr>
              <a:t>’ and ‘</a:t>
            </a:r>
            <a:r>
              <a:rPr lang="en-US" sz="2900" b="0" i="0" u="none" strike="noStrike" dirty="0" err="1">
                <a:solidFill>
                  <a:srgbClr val="000000"/>
                </a:solidFill>
                <a:effectLst/>
                <a:latin typeface="Arial" panose="020B0604020202020204" pitchFamily="34" charset="0"/>
              </a:rPr>
              <a:t>Departure_Minute</a:t>
            </a:r>
            <a:r>
              <a:rPr lang="en-US" sz="2900" b="0" i="0" u="none" strike="noStrike" dirty="0">
                <a:solidFill>
                  <a:srgbClr val="000000"/>
                </a:solidFill>
                <a:effectLst/>
                <a:latin typeface="Arial" panose="020B0604020202020204" pitchFamily="34" charset="0"/>
              </a:rPr>
              <a:t>’ as well as ‘</a:t>
            </a:r>
            <a:r>
              <a:rPr lang="en-US" sz="2900" b="0" i="0" u="none" strike="noStrike" dirty="0" err="1">
                <a:solidFill>
                  <a:srgbClr val="000000"/>
                </a:solidFill>
                <a:effectLst/>
                <a:latin typeface="Arial" panose="020B0604020202020204" pitchFamily="34" charset="0"/>
              </a:rPr>
              <a:t>Arrival_Hour</a:t>
            </a:r>
            <a:r>
              <a:rPr lang="en-US" sz="2900" b="0" i="0" u="none" strike="noStrike" dirty="0">
                <a:solidFill>
                  <a:srgbClr val="000000"/>
                </a:solidFill>
                <a:effectLst/>
                <a:latin typeface="Arial" panose="020B0604020202020204" pitchFamily="34" charset="0"/>
              </a:rPr>
              <a:t> and ‘</a:t>
            </a:r>
            <a:r>
              <a:rPr lang="en-US" sz="2900" b="0" i="0" u="none" strike="noStrike" dirty="0" err="1">
                <a:solidFill>
                  <a:srgbClr val="000000"/>
                </a:solidFill>
                <a:effectLst/>
                <a:latin typeface="Arial" panose="020B0604020202020204" pitchFamily="34" charset="0"/>
              </a:rPr>
              <a:t>Arrival_Minute</a:t>
            </a:r>
            <a:r>
              <a:rPr lang="en-US" sz="2900" b="0" i="0" u="none" strike="noStrike" dirty="0">
                <a:solidFill>
                  <a:srgbClr val="000000"/>
                </a:solidFill>
                <a:effectLst/>
                <a:latin typeface="Arial" panose="020B0604020202020204" pitchFamily="34" charset="0"/>
              </a:rPr>
              <a:t>’ from ‘</a:t>
            </a:r>
            <a:r>
              <a:rPr lang="en-US" sz="2900" b="0" i="0" u="none" strike="noStrike" dirty="0" err="1">
                <a:solidFill>
                  <a:srgbClr val="000000"/>
                </a:solidFill>
                <a:effectLst/>
                <a:latin typeface="Arial" panose="020B0604020202020204" pitchFamily="34" charset="0"/>
              </a:rPr>
              <a:t>Dep_Time</a:t>
            </a:r>
            <a:r>
              <a:rPr lang="en-US" sz="2900" b="0" i="0" u="none" strike="noStrike" dirty="0">
                <a:solidFill>
                  <a:srgbClr val="000000"/>
                </a:solidFill>
                <a:effectLst/>
                <a:latin typeface="Arial" panose="020B0604020202020204" pitchFamily="34" charset="0"/>
              </a:rPr>
              <a:t>’ and ‘</a:t>
            </a:r>
            <a:r>
              <a:rPr lang="en-US" sz="2900" b="0" i="0" u="none" strike="noStrike" dirty="0" err="1">
                <a:solidFill>
                  <a:srgbClr val="000000"/>
                </a:solidFill>
                <a:effectLst/>
                <a:latin typeface="Arial" panose="020B0604020202020204" pitchFamily="34" charset="0"/>
              </a:rPr>
              <a:t>Arrival_Time</a:t>
            </a:r>
            <a:r>
              <a:rPr lang="en-US" sz="2900" b="0" i="0" u="none" strike="noStrike" dirty="0">
                <a:solidFill>
                  <a:srgbClr val="000000"/>
                </a:solidFill>
                <a:effectLst/>
                <a:latin typeface="Arial" panose="020B0604020202020204" pitchFamily="34" charset="0"/>
              </a:rPr>
              <a:t>’ variables respectively.</a:t>
            </a:r>
            <a:endParaRPr lang="en-US" sz="2900" b="0" dirty="0">
              <a:effectLst/>
            </a:endParaRPr>
          </a:p>
          <a:p>
            <a:pPr marL="0" indent="0">
              <a:buNone/>
            </a:pPr>
            <a:endParaRPr lang="en-US" dirty="0"/>
          </a:p>
        </p:txBody>
      </p:sp>
    </p:spTree>
    <p:extLst>
      <p:ext uri="{BB962C8B-B14F-4D97-AF65-F5344CB8AC3E}">
        <p14:creationId xmlns:p14="http://schemas.microsoft.com/office/powerpoint/2010/main" val="923172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79CD4-E935-479D-A9F1-F11E769DAC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F289D2-08F4-45E2-AD47-436F5E1A8FE9}"/>
              </a:ext>
            </a:extLst>
          </p:cNvPr>
          <p:cNvSpPr>
            <a:spLocks noGrp="1"/>
          </p:cNvSpPr>
          <p:nvPr>
            <p:ph idx="1"/>
          </p:nvPr>
        </p:nvSpPr>
        <p:spPr/>
        <p:txBody>
          <a:bodyPr/>
          <a:lstStyle/>
          <a:p>
            <a:endParaRPr lang="en-US"/>
          </a:p>
        </p:txBody>
      </p:sp>
      <p:pic>
        <p:nvPicPr>
          <p:cNvPr id="8194" name="Picture 2">
            <a:extLst>
              <a:ext uri="{FF2B5EF4-FFF2-40B4-BE49-F238E27FC236}">
                <a16:creationId xmlns:a16="http://schemas.microsoft.com/office/drawing/2014/main" id="{073BBF67-573E-46EC-A21E-90D85E0CCA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986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C582B-9A46-454B-B638-19B6B926C9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11F72DB-D6A7-4D68-A5D8-62E379B4E3B8}"/>
              </a:ext>
            </a:extLst>
          </p:cNvPr>
          <p:cNvSpPr>
            <a:spLocks noGrp="1"/>
          </p:cNvSpPr>
          <p:nvPr>
            <p:ph idx="1"/>
          </p:nvPr>
        </p:nvSpPr>
        <p:spPr/>
        <p:txBody>
          <a:bodyPr/>
          <a:lstStyle/>
          <a:p>
            <a:endParaRPr lang="en-US"/>
          </a:p>
        </p:txBody>
      </p:sp>
      <p:pic>
        <p:nvPicPr>
          <p:cNvPr id="9218" name="Picture 2">
            <a:extLst>
              <a:ext uri="{FF2B5EF4-FFF2-40B4-BE49-F238E27FC236}">
                <a16:creationId xmlns:a16="http://schemas.microsoft.com/office/drawing/2014/main" id="{08179E45-748B-459E-8B7A-A65E819F0A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00662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86DE4-1C67-4848-94C9-908300EBAD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8F0BD2-9C57-4483-9DF5-D438E0DA415E}"/>
              </a:ext>
            </a:extLst>
          </p:cNvPr>
          <p:cNvSpPr>
            <a:spLocks noGrp="1"/>
          </p:cNvSpPr>
          <p:nvPr>
            <p:ph idx="1"/>
          </p:nvPr>
        </p:nvSpPr>
        <p:spPr/>
        <p:txBody>
          <a:bodyPr/>
          <a:lstStyle/>
          <a:p>
            <a:endParaRPr lang="en-US"/>
          </a:p>
        </p:txBody>
      </p:sp>
      <p:pic>
        <p:nvPicPr>
          <p:cNvPr id="10242" name="Picture 2">
            <a:extLst>
              <a:ext uri="{FF2B5EF4-FFF2-40B4-BE49-F238E27FC236}">
                <a16:creationId xmlns:a16="http://schemas.microsoft.com/office/drawing/2014/main" id="{1DFE48B4-F9F9-4EAA-A9DE-C7AFDEA61A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2306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29BFB-8446-47BD-A4E2-84B64DB6EB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97737C0-4432-4815-A004-43E4B38C6965}"/>
              </a:ext>
            </a:extLst>
          </p:cNvPr>
          <p:cNvSpPr>
            <a:spLocks noGrp="1"/>
          </p:cNvSpPr>
          <p:nvPr>
            <p:ph idx="1"/>
          </p:nvPr>
        </p:nvSpPr>
        <p:spPr>
          <a:xfrm>
            <a:off x="1168654" y="2692852"/>
            <a:ext cx="8596668" cy="3880773"/>
          </a:xfrm>
        </p:spPr>
        <p:txBody>
          <a:bodyPr>
            <a:normAutofit fontScale="92500" lnSpcReduction="20000"/>
          </a:bodyPr>
          <a:lstStyle/>
          <a:p>
            <a:endParaRPr lang="en-US" dirty="0"/>
          </a:p>
          <a:p>
            <a:endParaRPr lang="en-US" dirty="0"/>
          </a:p>
          <a:p>
            <a:endParaRPr lang="en-US" dirty="0"/>
          </a:p>
          <a:p>
            <a:pPr rtl="0">
              <a:spcBef>
                <a:spcPts val="0"/>
              </a:spcBef>
              <a:spcAft>
                <a:spcPts val="0"/>
              </a:spcAft>
            </a:pPr>
            <a:r>
              <a:rPr lang="en-US" sz="2900" b="0" i="0" u="none" strike="noStrike" dirty="0">
                <a:solidFill>
                  <a:srgbClr val="000000"/>
                </a:solidFill>
                <a:effectLst/>
                <a:latin typeface="Arial" panose="020B0604020202020204" pitchFamily="34" charset="0"/>
              </a:rPr>
              <a:t>We also have duration information on the ‘Duration’ variable. This variable contains both duration hours and minutes information combined.</a:t>
            </a:r>
            <a:endParaRPr lang="en-US" sz="2900" b="0" dirty="0">
              <a:effectLst/>
            </a:endParaRPr>
          </a:p>
          <a:p>
            <a:pPr rtl="0">
              <a:spcBef>
                <a:spcPts val="0"/>
              </a:spcBef>
              <a:spcAft>
                <a:spcPts val="0"/>
              </a:spcAft>
            </a:pPr>
            <a:br>
              <a:rPr lang="en-US" sz="2900" b="0" dirty="0">
                <a:effectLst/>
              </a:rPr>
            </a:br>
            <a:r>
              <a:rPr lang="en-US" sz="2900" b="0" i="0" u="none" strike="noStrike" dirty="0">
                <a:solidFill>
                  <a:srgbClr val="000000"/>
                </a:solidFill>
                <a:effectLst/>
                <a:latin typeface="Arial" panose="020B0604020202020204" pitchFamily="34" charset="0"/>
              </a:rPr>
              <a:t>We can extract ‘</a:t>
            </a:r>
            <a:r>
              <a:rPr lang="en-US" sz="2900" b="0" i="0" u="none" strike="noStrike" dirty="0" err="1">
                <a:solidFill>
                  <a:srgbClr val="000000"/>
                </a:solidFill>
                <a:effectLst/>
                <a:latin typeface="Arial" panose="020B0604020202020204" pitchFamily="34" charset="0"/>
              </a:rPr>
              <a:t>Duration_hours</a:t>
            </a:r>
            <a:r>
              <a:rPr lang="en-US" sz="2900" b="0" i="0" u="none" strike="noStrike" dirty="0">
                <a:solidFill>
                  <a:srgbClr val="000000"/>
                </a:solidFill>
                <a:effectLst/>
                <a:latin typeface="Arial" panose="020B0604020202020204" pitchFamily="34" charset="0"/>
              </a:rPr>
              <a:t>’ and ‘</a:t>
            </a:r>
            <a:r>
              <a:rPr lang="en-US" sz="2900" b="0" i="0" u="none" strike="noStrike" dirty="0" err="1">
                <a:solidFill>
                  <a:srgbClr val="000000"/>
                </a:solidFill>
                <a:effectLst/>
                <a:latin typeface="Arial" panose="020B0604020202020204" pitchFamily="34" charset="0"/>
              </a:rPr>
              <a:t>Duration_minutes</a:t>
            </a:r>
            <a:r>
              <a:rPr lang="en-US" sz="2900" b="0" i="0" u="none" strike="noStrike" dirty="0">
                <a:solidFill>
                  <a:srgbClr val="000000"/>
                </a:solidFill>
                <a:effectLst/>
                <a:latin typeface="Arial" panose="020B0604020202020204" pitchFamily="34" charset="0"/>
              </a:rPr>
              <a:t>’ separately from the ‘Duration’ variable.</a:t>
            </a:r>
            <a:endParaRPr lang="en-US" sz="2900" b="0" dirty="0">
              <a:effectLst/>
            </a:endParaRPr>
          </a:p>
          <a:p>
            <a:pPr marL="0" indent="0">
              <a:buNone/>
            </a:pPr>
            <a:br>
              <a:rPr lang="en-US" dirty="0"/>
            </a:br>
            <a:endParaRPr lang="en-US" dirty="0"/>
          </a:p>
        </p:txBody>
      </p:sp>
      <p:pic>
        <p:nvPicPr>
          <p:cNvPr id="11268" name="Picture 4">
            <a:extLst>
              <a:ext uri="{FF2B5EF4-FFF2-40B4-BE49-F238E27FC236}">
                <a16:creationId xmlns:a16="http://schemas.microsoft.com/office/drawing/2014/main" id="{4F79C61B-469A-40B2-9E52-2BD38553AD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35" y="0"/>
            <a:ext cx="12192000" cy="3347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561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74FAA-CE30-44F3-8DFA-767B3356A7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339B04-2D91-4983-845E-6BA9DC6B7551}"/>
              </a:ext>
            </a:extLst>
          </p:cNvPr>
          <p:cNvSpPr>
            <a:spLocks noGrp="1"/>
          </p:cNvSpPr>
          <p:nvPr>
            <p:ph idx="1"/>
          </p:nvPr>
        </p:nvSpPr>
        <p:spPr/>
        <p:txBody>
          <a:bodyPr/>
          <a:lstStyle/>
          <a:p>
            <a:endParaRPr lang="en-US"/>
          </a:p>
        </p:txBody>
      </p:sp>
      <p:pic>
        <p:nvPicPr>
          <p:cNvPr id="12290" name="Picture 2">
            <a:extLst>
              <a:ext uri="{FF2B5EF4-FFF2-40B4-BE49-F238E27FC236}">
                <a16:creationId xmlns:a16="http://schemas.microsoft.com/office/drawing/2014/main" id="{C6FEC3F7-0874-4994-BA9B-5C43A638DF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02094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ABA51-67E3-4642-892A-3FF6CC66EC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0D0945-516F-44B5-9784-EFDA13792F39}"/>
              </a:ext>
            </a:extLst>
          </p:cNvPr>
          <p:cNvSpPr>
            <a:spLocks noGrp="1"/>
          </p:cNvSpPr>
          <p:nvPr>
            <p:ph idx="1"/>
          </p:nvPr>
        </p:nvSpPr>
        <p:spPr/>
        <p:txBody>
          <a:bodyPr/>
          <a:lstStyle/>
          <a:p>
            <a:endParaRPr lang="en-US"/>
          </a:p>
        </p:txBody>
      </p:sp>
      <p:pic>
        <p:nvPicPr>
          <p:cNvPr id="13314" name="Picture 2">
            <a:extLst>
              <a:ext uri="{FF2B5EF4-FFF2-40B4-BE49-F238E27FC236}">
                <a16:creationId xmlns:a16="http://schemas.microsoft.com/office/drawing/2014/main" id="{873CEFC0-0496-4128-B1AE-8D27AEFC77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8576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F6921-4FB3-4F34-9D42-282D0E3343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3FF454-0225-4EEA-9992-B791FEE43B84}"/>
              </a:ext>
            </a:extLst>
          </p:cNvPr>
          <p:cNvSpPr>
            <a:spLocks noGrp="1"/>
          </p:cNvSpPr>
          <p:nvPr>
            <p:ph idx="1"/>
          </p:nvPr>
        </p:nvSpPr>
        <p:spPr/>
        <p:txBody>
          <a:bodyPr/>
          <a:lstStyle/>
          <a:p>
            <a:endParaRPr lang="en-US"/>
          </a:p>
        </p:txBody>
      </p:sp>
      <p:pic>
        <p:nvPicPr>
          <p:cNvPr id="14338" name="Picture 2">
            <a:extLst>
              <a:ext uri="{FF2B5EF4-FFF2-40B4-BE49-F238E27FC236}">
                <a16:creationId xmlns:a16="http://schemas.microsoft.com/office/drawing/2014/main" id="{E76BE322-29F1-4EE9-B4C0-8B5FC94FF8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35892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AF125-0618-4505-98BD-1D537E158EEA}"/>
              </a:ext>
            </a:extLst>
          </p:cNvPr>
          <p:cNvSpPr>
            <a:spLocks noGrp="1"/>
          </p:cNvSpPr>
          <p:nvPr>
            <p:ph type="title"/>
          </p:nvPr>
        </p:nvSpPr>
        <p:spPr/>
        <p:txBody>
          <a:bodyPr>
            <a:normAutofit/>
          </a:bodyPr>
          <a:lstStyle/>
          <a:p>
            <a:r>
              <a:rPr lang="en-US" sz="2900" b="1" i="0" u="none" strike="noStrike" dirty="0">
                <a:solidFill>
                  <a:srgbClr val="0000FF"/>
                </a:solidFill>
                <a:effectLst/>
                <a:latin typeface="Arial" panose="020B0604020202020204" pitchFamily="34" charset="0"/>
              </a:rPr>
              <a:t>Handling Categorical Data</a:t>
            </a:r>
            <a:endParaRPr lang="en-US" sz="2900" dirty="0"/>
          </a:p>
        </p:txBody>
      </p:sp>
      <p:sp>
        <p:nvSpPr>
          <p:cNvPr id="3" name="Content Placeholder 2">
            <a:extLst>
              <a:ext uri="{FF2B5EF4-FFF2-40B4-BE49-F238E27FC236}">
                <a16:creationId xmlns:a16="http://schemas.microsoft.com/office/drawing/2014/main" id="{8602BA9A-1C9B-4F60-934C-CDDF0E292747}"/>
              </a:ext>
            </a:extLst>
          </p:cNvPr>
          <p:cNvSpPr>
            <a:spLocks noGrp="1"/>
          </p:cNvSpPr>
          <p:nvPr>
            <p:ph idx="1"/>
          </p:nvPr>
        </p:nvSpPr>
        <p:spPr/>
        <p:txBody>
          <a:bodyPr>
            <a:normAutofit/>
          </a:bodyPr>
          <a:lstStyle/>
          <a:p>
            <a:r>
              <a:rPr lang="en-US" sz="2900" b="0" i="0" u="none" strike="noStrike" dirty="0">
                <a:solidFill>
                  <a:srgbClr val="222222"/>
                </a:solidFill>
                <a:effectLst/>
                <a:latin typeface="Roboto" panose="02000000000000000000" pitchFamily="2" charset="0"/>
              </a:rPr>
              <a:t>Airline, Source, Destination, </a:t>
            </a:r>
            <a:r>
              <a:rPr lang="en-US" sz="2900" b="0" i="0" u="none" strike="noStrike" dirty="0" err="1">
                <a:solidFill>
                  <a:srgbClr val="222222"/>
                </a:solidFill>
                <a:effectLst/>
                <a:latin typeface="Roboto" panose="02000000000000000000" pitchFamily="2" charset="0"/>
              </a:rPr>
              <a:t>Total_Stops</a:t>
            </a:r>
            <a:r>
              <a:rPr lang="en-US" sz="2900" b="0" i="0" u="none" strike="noStrike" dirty="0">
                <a:solidFill>
                  <a:srgbClr val="222222"/>
                </a:solidFill>
                <a:effectLst/>
                <a:latin typeface="Roboto" panose="02000000000000000000" pitchFamily="2" charset="0"/>
              </a:rPr>
              <a:t> are the categorical variables we have in our data. Let’s handle each one by one.</a:t>
            </a:r>
            <a:endParaRPr lang="en-US" sz="2900" dirty="0"/>
          </a:p>
        </p:txBody>
      </p:sp>
    </p:spTree>
    <p:extLst>
      <p:ext uri="{BB962C8B-B14F-4D97-AF65-F5344CB8AC3E}">
        <p14:creationId xmlns:p14="http://schemas.microsoft.com/office/powerpoint/2010/main" val="35697267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245C-1351-4097-8790-9F10CD08F84A}"/>
              </a:ext>
            </a:extLst>
          </p:cNvPr>
          <p:cNvSpPr>
            <a:spLocks noGrp="1"/>
          </p:cNvSpPr>
          <p:nvPr>
            <p:ph type="title"/>
          </p:nvPr>
        </p:nvSpPr>
        <p:spPr/>
        <p:txBody>
          <a:bodyPr>
            <a:normAutofit/>
          </a:bodyPr>
          <a:lstStyle/>
          <a:p>
            <a:pPr marL="0" marR="0">
              <a:lnSpc>
                <a:spcPct val="115000"/>
              </a:lnSpc>
              <a:spcBef>
                <a:spcPts val="0"/>
              </a:spcBef>
              <a:spcAft>
                <a:spcPts val="0"/>
              </a:spcAft>
            </a:pPr>
            <a:r>
              <a:rPr lang="en-US" sz="3200" b="1" dirty="0">
                <a:solidFill>
                  <a:srgbClr val="0000FF"/>
                </a:solidFill>
                <a:effectLst/>
                <a:latin typeface="Arial" panose="020B0604020202020204" pitchFamily="34" charset="0"/>
                <a:ea typeface="Arial" panose="020B0604020202020204" pitchFamily="34" charset="0"/>
              </a:rPr>
              <a:t>INTRODUCTION</a:t>
            </a:r>
            <a:br>
              <a:rPr lang="en-US" sz="3200" dirty="0">
                <a:effectLst/>
                <a:latin typeface="Arial" panose="020B0604020202020204" pitchFamily="34" charset="0"/>
                <a:ea typeface="Arial" panose="020B0604020202020204" pitchFamily="34" charset="0"/>
              </a:rPr>
            </a:br>
            <a:r>
              <a:rPr lang="en-US" sz="3200" b="1" dirty="0">
                <a:solidFill>
                  <a:srgbClr val="0000FF"/>
                </a:solidFill>
                <a:effectLst/>
                <a:latin typeface="Arial" panose="020B0604020202020204" pitchFamily="34" charset="0"/>
                <a:ea typeface="Arial" panose="020B0604020202020204" pitchFamily="34" charset="0"/>
              </a:rPr>
              <a:t>Business Problem Framing</a:t>
            </a:r>
            <a:endParaRPr lang="en-US" sz="3200" dirty="0"/>
          </a:p>
        </p:txBody>
      </p:sp>
      <p:sp>
        <p:nvSpPr>
          <p:cNvPr id="3" name="Content Placeholder 2">
            <a:extLst>
              <a:ext uri="{FF2B5EF4-FFF2-40B4-BE49-F238E27FC236}">
                <a16:creationId xmlns:a16="http://schemas.microsoft.com/office/drawing/2014/main" id="{D5824AC4-7CE8-452D-8678-4B7B77B7E4E1}"/>
              </a:ext>
            </a:extLst>
          </p:cNvPr>
          <p:cNvSpPr>
            <a:spLocks noGrp="1"/>
          </p:cNvSpPr>
          <p:nvPr>
            <p:ph idx="1"/>
          </p:nvPr>
        </p:nvSpPr>
        <p:spPr>
          <a:xfrm>
            <a:off x="677334" y="1775013"/>
            <a:ext cx="8596668" cy="4666128"/>
          </a:xfrm>
        </p:spPr>
        <p:txBody>
          <a:bodyPr>
            <a:normAutofit/>
          </a:bodyPr>
          <a:lstStyle/>
          <a:p>
            <a:r>
              <a:rPr lang="en-US" sz="2000" dirty="0">
                <a:effectLst/>
                <a:latin typeface="Arial" panose="020B0604020202020204" pitchFamily="34" charset="0"/>
                <a:ea typeface="Arial" panose="020B0604020202020204" pitchFamily="34" charset="0"/>
              </a:rPr>
              <a:t>With the covid 19 impact in the market, we have seen lot of changes in the Economics </a:t>
            </a:r>
            <a:r>
              <a:rPr lang="en-US" sz="2000" dirty="0" err="1">
                <a:effectLst/>
                <a:latin typeface="Arial" panose="020B0604020202020204" pitchFamily="34" charset="0"/>
                <a:ea typeface="Arial" panose="020B0604020202020204" pitchFamily="34" charset="0"/>
              </a:rPr>
              <a:t>market.People</a:t>
            </a:r>
            <a:r>
              <a:rPr lang="en-US" sz="2000" dirty="0">
                <a:effectLst/>
                <a:latin typeface="Arial" panose="020B0604020202020204" pitchFamily="34" charset="0"/>
                <a:ea typeface="Arial" panose="020B0604020202020204" pitchFamily="34" charset="0"/>
              </a:rPr>
              <a:t> travel for Business around the Country to explore the business .They are in the situation to make their business fast and so they prefer making their trips in short so they avail booking flight for maximum less </a:t>
            </a:r>
            <a:r>
              <a:rPr lang="en-US" sz="2000" dirty="0" err="1">
                <a:effectLst/>
                <a:latin typeface="Arial" panose="020B0604020202020204" pitchFamily="34" charset="0"/>
                <a:ea typeface="Arial" panose="020B0604020202020204" pitchFamily="34" charset="0"/>
              </a:rPr>
              <a:t>price.They</a:t>
            </a:r>
            <a:r>
              <a:rPr lang="en-US" sz="2000" dirty="0">
                <a:effectLst/>
                <a:latin typeface="Arial" panose="020B0604020202020204" pitchFamily="34" charset="0"/>
                <a:ea typeface="Arial" panose="020B0604020202020204" pitchFamily="34" charset="0"/>
              </a:rPr>
              <a:t> will be ahead in booking the flight in advance according to their </a:t>
            </a:r>
            <a:r>
              <a:rPr lang="en-US" sz="2000" dirty="0" err="1">
                <a:effectLst/>
                <a:latin typeface="Arial" panose="020B0604020202020204" pitchFamily="34" charset="0"/>
                <a:ea typeface="Arial" panose="020B0604020202020204" pitchFamily="34" charset="0"/>
              </a:rPr>
              <a:t>plan.We</a:t>
            </a:r>
            <a:r>
              <a:rPr lang="en-US" sz="2000" dirty="0">
                <a:effectLst/>
                <a:latin typeface="Arial" panose="020B0604020202020204" pitchFamily="34" charset="0"/>
                <a:ea typeface="Arial" panose="020B0604020202020204" pitchFamily="34" charset="0"/>
              </a:rPr>
              <a:t> are going to scrape and find out in the social website how far we can reduce our travel charges by booking in </a:t>
            </a:r>
            <a:r>
              <a:rPr lang="en-US" sz="2000" dirty="0" err="1">
                <a:effectLst/>
                <a:latin typeface="Arial" panose="020B0604020202020204" pitchFamily="34" charset="0"/>
                <a:ea typeface="Arial" panose="020B0604020202020204" pitchFamily="34" charset="0"/>
              </a:rPr>
              <a:t>advance.Here</a:t>
            </a:r>
            <a:r>
              <a:rPr lang="en-US" sz="2000" dirty="0">
                <a:effectLst/>
                <a:latin typeface="Arial" panose="020B0604020202020204" pitchFamily="34" charset="0"/>
                <a:ea typeface="Arial" panose="020B0604020202020204" pitchFamily="34" charset="0"/>
              </a:rPr>
              <a:t> we have collected the data in Yatra.com ,finding the flight availability for some source and Destination at less </a:t>
            </a:r>
            <a:r>
              <a:rPr lang="en-US" sz="2000" dirty="0" err="1">
                <a:effectLst/>
                <a:latin typeface="Arial" panose="020B0604020202020204" pitchFamily="34" charset="0"/>
                <a:ea typeface="Arial" panose="020B0604020202020204" pitchFamily="34" charset="0"/>
              </a:rPr>
              <a:t>price.With</a:t>
            </a:r>
            <a:r>
              <a:rPr lang="en-US" sz="2000" dirty="0">
                <a:effectLst/>
                <a:latin typeface="Arial" panose="020B0604020202020204" pitchFamily="34" charset="0"/>
                <a:ea typeface="Arial" panose="020B0604020202020204" pitchFamily="34" charset="0"/>
              </a:rPr>
              <a:t> the change in market due to covid 19 impact, our client is facing problems with their previous booked flight changes and cancellation charges. So, they are looking for new machine learning models from new data. We have to make Flight charges according to the collected data and analyze the model and predict the price charges.</a:t>
            </a:r>
          </a:p>
          <a:p>
            <a:endParaRPr lang="en-US" dirty="0"/>
          </a:p>
        </p:txBody>
      </p:sp>
    </p:spTree>
    <p:extLst>
      <p:ext uri="{BB962C8B-B14F-4D97-AF65-F5344CB8AC3E}">
        <p14:creationId xmlns:p14="http://schemas.microsoft.com/office/powerpoint/2010/main" val="16416861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9C94A-A60E-4FFE-8699-AC17ACD4EB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39F24D-3EDC-451C-86F3-D37D6A598BBE}"/>
              </a:ext>
            </a:extLst>
          </p:cNvPr>
          <p:cNvSpPr>
            <a:spLocks noGrp="1"/>
          </p:cNvSpPr>
          <p:nvPr>
            <p:ph idx="1"/>
          </p:nvPr>
        </p:nvSpPr>
        <p:spPr/>
        <p:txBody>
          <a:bodyPr>
            <a:normAutofit/>
          </a:bodyPr>
          <a:lstStyle/>
          <a:p>
            <a:endParaRPr lang="en-US" sz="2900" dirty="0"/>
          </a:p>
        </p:txBody>
      </p:sp>
      <p:pic>
        <p:nvPicPr>
          <p:cNvPr id="15362" name="Picture 2">
            <a:extLst>
              <a:ext uri="{FF2B5EF4-FFF2-40B4-BE49-F238E27FC236}">
                <a16:creationId xmlns:a16="http://schemas.microsoft.com/office/drawing/2014/main" id="{7DF70434-80F1-42F3-929F-E0DDDC2598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4446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14AD1-7C46-4F53-84C4-AC7F423FAEB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8A34BD-620B-41B7-9C5B-F4BA598D53B3}"/>
              </a:ext>
            </a:extLst>
          </p:cNvPr>
          <p:cNvSpPr>
            <a:spLocks noGrp="1"/>
          </p:cNvSpPr>
          <p:nvPr>
            <p:ph idx="1"/>
          </p:nvPr>
        </p:nvSpPr>
        <p:spPr/>
        <p:txBody>
          <a:bodyPr/>
          <a:lstStyle/>
          <a:p>
            <a:endParaRPr lang="en-US"/>
          </a:p>
        </p:txBody>
      </p:sp>
      <p:pic>
        <p:nvPicPr>
          <p:cNvPr id="16386" name="Picture 2">
            <a:extLst>
              <a:ext uri="{FF2B5EF4-FFF2-40B4-BE49-F238E27FC236}">
                <a16:creationId xmlns:a16="http://schemas.microsoft.com/office/drawing/2014/main" id="{8FB96B94-D811-43EF-AA92-9D879851FF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1198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C66C9-2747-4B61-BEA1-BBC07A7161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97F0DB-AC02-431D-A04D-57920EE841A5}"/>
              </a:ext>
            </a:extLst>
          </p:cNvPr>
          <p:cNvSpPr>
            <a:spLocks noGrp="1"/>
          </p:cNvSpPr>
          <p:nvPr>
            <p:ph idx="1"/>
          </p:nvPr>
        </p:nvSpPr>
        <p:spPr/>
        <p:txBody>
          <a:bodyPr/>
          <a:lstStyle/>
          <a:p>
            <a:endParaRPr lang="en-US"/>
          </a:p>
        </p:txBody>
      </p:sp>
      <p:pic>
        <p:nvPicPr>
          <p:cNvPr id="17410" name="Picture 2">
            <a:extLst>
              <a:ext uri="{FF2B5EF4-FFF2-40B4-BE49-F238E27FC236}">
                <a16:creationId xmlns:a16="http://schemas.microsoft.com/office/drawing/2014/main" id="{6878737A-6035-438E-8689-714D583FF6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128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AFBD1-737E-444D-89D6-73B0B6210DE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C7E4AF-C5F3-4928-9D71-0692E70B60AB}"/>
              </a:ext>
            </a:extLst>
          </p:cNvPr>
          <p:cNvSpPr>
            <a:spLocks noGrp="1"/>
          </p:cNvSpPr>
          <p:nvPr>
            <p:ph idx="1"/>
          </p:nvPr>
        </p:nvSpPr>
        <p:spPr/>
        <p:txBody>
          <a:bodyPr>
            <a:noAutofit/>
          </a:bodyPr>
          <a:lstStyle/>
          <a:p>
            <a:pPr rtl="0">
              <a:spcBef>
                <a:spcPts val="0"/>
              </a:spcBef>
              <a:spcAft>
                <a:spcPts val="0"/>
              </a:spcAft>
            </a:pPr>
            <a:r>
              <a:rPr lang="en-US" sz="3000" b="0" i="0" u="none" strike="noStrike" dirty="0">
                <a:solidFill>
                  <a:srgbClr val="000000"/>
                </a:solidFill>
                <a:effectLst/>
                <a:latin typeface="Arial" panose="020B0604020202020204" pitchFamily="34" charset="0"/>
              </a:rPr>
              <a:t>As we can see the name of the airline matters. ‘Vistara’ has the highest price range. Other airlines price also varies.</a:t>
            </a:r>
            <a:endParaRPr lang="en-US" sz="3000" b="0" dirty="0">
              <a:effectLst/>
            </a:endParaRPr>
          </a:p>
          <a:p>
            <a:pPr rtl="0">
              <a:spcBef>
                <a:spcPts val="0"/>
              </a:spcBef>
              <a:spcAft>
                <a:spcPts val="0"/>
              </a:spcAft>
            </a:pPr>
            <a:br>
              <a:rPr lang="en-US" sz="3000" b="0" dirty="0">
                <a:effectLst/>
              </a:rPr>
            </a:br>
            <a:r>
              <a:rPr lang="en-US" sz="3000" b="0" i="0" u="none" strike="noStrike" dirty="0">
                <a:solidFill>
                  <a:srgbClr val="000000"/>
                </a:solidFill>
                <a:effectLst/>
                <a:latin typeface="Arial" panose="020B0604020202020204" pitchFamily="34" charset="0"/>
              </a:rPr>
              <a:t>Since the Airline variable is Nominal Categorical Data (There is no order of any kind in airline names) we will use one-hot encoding to handle this variable.</a:t>
            </a:r>
            <a:endParaRPr lang="en-US" sz="3000" b="0" dirty="0">
              <a:effectLst/>
            </a:endParaRPr>
          </a:p>
          <a:p>
            <a:pPr marL="0" indent="0">
              <a:buNone/>
            </a:pPr>
            <a:br>
              <a:rPr lang="en-US" sz="3000" dirty="0"/>
            </a:br>
            <a:endParaRPr lang="en-US" sz="3000" dirty="0"/>
          </a:p>
        </p:txBody>
      </p:sp>
    </p:spTree>
    <p:extLst>
      <p:ext uri="{BB962C8B-B14F-4D97-AF65-F5344CB8AC3E}">
        <p14:creationId xmlns:p14="http://schemas.microsoft.com/office/powerpoint/2010/main" val="32760703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11D1-B14F-4CA5-B955-482920F948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B1EBD5-8FC7-4E6A-8EDE-CBB6B9953301}"/>
              </a:ext>
            </a:extLst>
          </p:cNvPr>
          <p:cNvSpPr>
            <a:spLocks noGrp="1"/>
          </p:cNvSpPr>
          <p:nvPr>
            <p:ph idx="1"/>
          </p:nvPr>
        </p:nvSpPr>
        <p:spPr/>
        <p:txBody>
          <a:bodyPr/>
          <a:lstStyle/>
          <a:p>
            <a:endParaRPr lang="en-US"/>
          </a:p>
        </p:txBody>
      </p:sp>
      <p:pic>
        <p:nvPicPr>
          <p:cNvPr id="18434" name="Picture 2">
            <a:extLst>
              <a:ext uri="{FF2B5EF4-FFF2-40B4-BE49-F238E27FC236}">
                <a16:creationId xmlns:a16="http://schemas.microsoft.com/office/drawing/2014/main" id="{EF88D95A-E9C0-48E3-AAAD-9E3202AAE9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3408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21552-5563-4D3C-98E5-9C9DE93143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4BA1957-81E8-4419-996D-924D6C63718C}"/>
              </a:ext>
            </a:extLst>
          </p:cNvPr>
          <p:cNvSpPr>
            <a:spLocks noGrp="1"/>
          </p:cNvSpPr>
          <p:nvPr>
            <p:ph idx="1"/>
          </p:nvPr>
        </p:nvSpPr>
        <p:spPr/>
        <p:txBody>
          <a:bodyPr/>
          <a:lstStyle/>
          <a:p>
            <a:endParaRPr lang="en-US"/>
          </a:p>
        </p:txBody>
      </p:sp>
      <p:pic>
        <p:nvPicPr>
          <p:cNvPr id="19458" name="Picture 2">
            <a:extLst>
              <a:ext uri="{FF2B5EF4-FFF2-40B4-BE49-F238E27FC236}">
                <a16:creationId xmlns:a16="http://schemas.microsoft.com/office/drawing/2014/main" id="{27CDA708-D050-4A22-848A-BB865005B9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3883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83ADF-A640-4E73-B5DD-7849F201F8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5C8BBF-AE94-45C6-B867-8CAFA0E7C0E8}"/>
              </a:ext>
            </a:extLst>
          </p:cNvPr>
          <p:cNvSpPr>
            <a:spLocks noGrp="1"/>
          </p:cNvSpPr>
          <p:nvPr>
            <p:ph idx="1"/>
          </p:nvPr>
        </p:nvSpPr>
        <p:spPr/>
        <p:txBody>
          <a:bodyPr/>
          <a:lstStyle/>
          <a:p>
            <a:endParaRPr lang="en-US"/>
          </a:p>
        </p:txBody>
      </p:sp>
      <p:pic>
        <p:nvPicPr>
          <p:cNvPr id="20482" name="Picture 2">
            <a:extLst>
              <a:ext uri="{FF2B5EF4-FFF2-40B4-BE49-F238E27FC236}">
                <a16:creationId xmlns:a16="http://schemas.microsoft.com/office/drawing/2014/main" id="{8318E5DA-6B4A-4C5F-A158-C59C1F8820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3458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C102-DE4E-4C32-99EC-BC2FE71DD8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829F15-5F65-4E85-9DBC-42C10F9EB5BF}"/>
              </a:ext>
            </a:extLst>
          </p:cNvPr>
          <p:cNvSpPr>
            <a:spLocks noGrp="1"/>
          </p:cNvSpPr>
          <p:nvPr>
            <p:ph idx="1"/>
          </p:nvPr>
        </p:nvSpPr>
        <p:spPr/>
        <p:txBody>
          <a:bodyPr/>
          <a:lstStyle/>
          <a:p>
            <a:pPr rtl="0">
              <a:spcBef>
                <a:spcPts val="0"/>
              </a:spcBef>
              <a:spcAft>
                <a:spcPts val="0"/>
              </a:spcAft>
            </a:pPr>
            <a:r>
              <a:rPr lang="en-US" sz="3900" b="0" i="0" u="none" strike="noStrike" dirty="0">
                <a:solidFill>
                  <a:srgbClr val="000000"/>
                </a:solidFill>
                <a:effectLst/>
                <a:latin typeface="Arial" panose="020B0604020202020204" pitchFamily="34" charset="0"/>
              </a:rPr>
              <a:t>One-Hot encoded ‘Airline’ data is saved in the Airline variable as shown in the above code.</a:t>
            </a:r>
            <a:endParaRPr lang="en-US" sz="3900" b="0" dirty="0">
              <a:effectLst/>
            </a:endParaRPr>
          </a:p>
          <a:p>
            <a:pPr marL="0" indent="0">
              <a:buNone/>
            </a:pPr>
            <a:endParaRPr lang="en-US" dirty="0"/>
          </a:p>
        </p:txBody>
      </p:sp>
    </p:spTree>
    <p:extLst>
      <p:ext uri="{BB962C8B-B14F-4D97-AF65-F5344CB8AC3E}">
        <p14:creationId xmlns:p14="http://schemas.microsoft.com/office/powerpoint/2010/main" val="8993646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CD39B-7266-48E5-9479-B92B181C84C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C9FD36-25EF-4F25-B8F1-87EECEEAB443}"/>
              </a:ext>
            </a:extLst>
          </p:cNvPr>
          <p:cNvSpPr>
            <a:spLocks noGrp="1"/>
          </p:cNvSpPr>
          <p:nvPr>
            <p:ph idx="1"/>
          </p:nvPr>
        </p:nvSpPr>
        <p:spPr/>
        <p:txBody>
          <a:bodyPr/>
          <a:lstStyle/>
          <a:p>
            <a:endParaRPr lang="en-US"/>
          </a:p>
        </p:txBody>
      </p:sp>
      <p:pic>
        <p:nvPicPr>
          <p:cNvPr id="21506" name="Picture 2">
            <a:extLst>
              <a:ext uri="{FF2B5EF4-FFF2-40B4-BE49-F238E27FC236}">
                <a16:creationId xmlns:a16="http://schemas.microsoft.com/office/drawing/2014/main" id="{38F62BA0-D6EF-46D9-8A21-3B21C9C45D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9952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6A842-A54B-4856-9C9C-02B16531E5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842C617-F381-484B-805C-8DE1751FE4E3}"/>
              </a:ext>
            </a:extLst>
          </p:cNvPr>
          <p:cNvSpPr>
            <a:spLocks noGrp="1"/>
          </p:cNvSpPr>
          <p:nvPr>
            <p:ph idx="1"/>
          </p:nvPr>
        </p:nvSpPr>
        <p:spPr/>
        <p:txBody>
          <a:bodyPr/>
          <a:lstStyle/>
          <a:p>
            <a:endParaRPr lang="en-US"/>
          </a:p>
        </p:txBody>
      </p:sp>
      <p:pic>
        <p:nvPicPr>
          <p:cNvPr id="22530" name="Picture 2">
            <a:extLst>
              <a:ext uri="{FF2B5EF4-FFF2-40B4-BE49-F238E27FC236}">
                <a16:creationId xmlns:a16="http://schemas.microsoft.com/office/drawing/2014/main" id="{E758E8CB-D4A2-4709-B4C5-46819F83A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29576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89F28-D76E-4AD2-AA37-48394D9407FD}"/>
              </a:ext>
            </a:extLst>
          </p:cNvPr>
          <p:cNvSpPr>
            <a:spLocks noGrp="1"/>
          </p:cNvSpPr>
          <p:nvPr>
            <p:ph type="title"/>
          </p:nvPr>
        </p:nvSpPr>
        <p:spPr/>
        <p:txBody>
          <a:bodyPr>
            <a:normAutofit fontScale="90000"/>
          </a:bodyPr>
          <a:lstStyle/>
          <a:p>
            <a:r>
              <a:rPr lang="en-US" sz="3200" b="1" dirty="0">
                <a:solidFill>
                  <a:srgbClr val="0000FF"/>
                </a:solidFill>
                <a:effectLst/>
                <a:latin typeface="Arial" panose="020B0604020202020204" pitchFamily="34" charset="0"/>
                <a:ea typeface="Arial" panose="020B0604020202020204" pitchFamily="34" charset="0"/>
              </a:rPr>
              <a:t>Conceptual Background of the Domain Problem</a:t>
            </a:r>
            <a:br>
              <a:rPr lang="en-US" sz="1800" dirty="0">
                <a:effectLst/>
                <a:latin typeface="Arial" panose="020B0604020202020204" pitchFamily="34" charset="0"/>
                <a:ea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EE4DA384-44B7-4327-A3E3-C98BBA93A709}"/>
              </a:ext>
            </a:extLst>
          </p:cNvPr>
          <p:cNvSpPr>
            <a:spLocks noGrp="1"/>
          </p:cNvSpPr>
          <p:nvPr>
            <p:ph idx="1"/>
          </p:nvPr>
        </p:nvSpPr>
        <p:spPr/>
        <p:txBody>
          <a:bodyPr>
            <a:normAutofit fontScale="92500" lnSpcReduction="20000"/>
          </a:bodyPr>
          <a:lstStyle/>
          <a:p>
            <a:pPr marL="0" marR="0">
              <a:lnSpc>
                <a:spcPct val="115000"/>
              </a:lnSpc>
              <a:spcBef>
                <a:spcPts val="0"/>
              </a:spcBef>
              <a:spcAft>
                <a:spcPts val="0"/>
              </a:spcAft>
            </a:pPr>
            <a:r>
              <a:rPr lang="en-US" sz="2200" dirty="0">
                <a:effectLst/>
                <a:latin typeface="Arial" panose="020B0604020202020204" pitchFamily="34" charset="0"/>
                <a:ea typeface="Arial" panose="020B0604020202020204" pitchFamily="34" charset="0"/>
              </a:rPr>
              <a:t>The objective of this article is to predict flight prices given the various parameters. Data used in this article is was scraped from Yatra.com.</a:t>
            </a:r>
          </a:p>
          <a:p>
            <a:pPr marL="0" marR="0">
              <a:lnSpc>
                <a:spcPct val="115000"/>
              </a:lnSpc>
              <a:spcBef>
                <a:spcPts val="0"/>
              </a:spcBef>
              <a:spcAft>
                <a:spcPts val="0"/>
              </a:spcAft>
            </a:pPr>
            <a:r>
              <a:rPr lang="en-US" sz="2200" dirty="0">
                <a:effectLst/>
                <a:latin typeface="Arial" panose="020B0604020202020204" pitchFamily="34" charset="0"/>
                <a:ea typeface="Arial" panose="020B0604020202020204" pitchFamily="34" charset="0"/>
              </a:rPr>
              <a:t>    The data of Flight services available for few dates from the Location </a:t>
            </a:r>
            <a:r>
              <a:rPr lang="en-US" sz="2200" dirty="0" err="1">
                <a:effectLst/>
                <a:latin typeface="Arial" panose="020B0604020202020204" pitchFamily="34" charset="0"/>
                <a:ea typeface="Arial" panose="020B0604020202020204" pitchFamily="34" charset="0"/>
              </a:rPr>
              <a:t>NewDelhi</a:t>
            </a:r>
            <a:r>
              <a:rPr lang="en-US" sz="2200" dirty="0">
                <a:effectLst/>
                <a:latin typeface="Arial" panose="020B0604020202020204" pitchFamily="34" charset="0"/>
                <a:ea typeface="Arial" panose="020B0604020202020204" pitchFamily="34" charset="0"/>
              </a:rPr>
              <a:t> to Mumbai from the website Yatra.com We used web scraping for this. We fetched data for above mentioned locations. The number of columns for data depends on the proper scraping we are doing and also the website which we  are scraping .</a:t>
            </a:r>
          </a:p>
          <a:p>
            <a:pPr marL="0" marR="0">
              <a:lnSpc>
                <a:spcPct val="115000"/>
              </a:lnSpc>
              <a:spcBef>
                <a:spcPts val="0"/>
              </a:spcBef>
              <a:spcAft>
                <a:spcPts val="0"/>
              </a:spcAft>
            </a:pPr>
            <a:r>
              <a:rPr lang="en-US" sz="2200" dirty="0">
                <a:effectLst/>
                <a:latin typeface="Arial" panose="020B0604020202020204" pitchFamily="34" charset="0"/>
                <a:ea typeface="Arial" panose="020B0604020202020204" pitchFamily="34" charset="0"/>
              </a:rPr>
              <a:t>           The dataset contains the data of the used Flight </a:t>
            </a:r>
            <a:r>
              <a:rPr lang="en-US" sz="2200" dirty="0" err="1">
                <a:effectLst/>
                <a:latin typeface="Arial" panose="020B0604020202020204" pitchFamily="34" charset="0"/>
                <a:ea typeface="Arial" panose="020B0604020202020204" pitchFamily="34" charset="0"/>
              </a:rPr>
              <a:t>Sevices</a:t>
            </a:r>
            <a:r>
              <a:rPr lang="en-US" sz="2200" dirty="0">
                <a:effectLst/>
                <a:latin typeface="Arial" panose="020B0604020202020204" pitchFamily="34" charset="0"/>
                <a:ea typeface="Arial" panose="020B0604020202020204" pitchFamily="34" charset="0"/>
              </a:rPr>
              <a:t> available on different </a:t>
            </a:r>
            <a:r>
              <a:rPr lang="en-US" sz="2200" dirty="0" err="1">
                <a:effectLst/>
                <a:latin typeface="Arial" panose="020B0604020202020204" pitchFamily="34" charset="0"/>
                <a:ea typeface="Arial" panose="020B0604020202020204" pitchFamily="34" charset="0"/>
              </a:rPr>
              <a:t>dates.On</a:t>
            </a:r>
            <a:r>
              <a:rPr lang="en-US" sz="2200" dirty="0">
                <a:effectLst/>
                <a:latin typeface="Arial" panose="020B0604020202020204" pitchFamily="34" charset="0"/>
                <a:ea typeface="Arial" panose="020B0604020202020204" pitchFamily="34" charset="0"/>
              </a:rPr>
              <a:t> the basis of the data we have to predict the price of the Flight </a:t>
            </a:r>
            <a:r>
              <a:rPr lang="en-US" sz="2200" dirty="0" err="1">
                <a:effectLst/>
                <a:latin typeface="Arial" panose="020B0604020202020204" pitchFamily="34" charset="0"/>
                <a:ea typeface="Arial" panose="020B0604020202020204" pitchFamily="34" charset="0"/>
              </a:rPr>
              <a:t>charges.The</a:t>
            </a:r>
            <a:r>
              <a:rPr lang="en-US" sz="2200" dirty="0">
                <a:effectLst/>
                <a:latin typeface="Arial" panose="020B0604020202020204" pitchFamily="34" charset="0"/>
                <a:ea typeface="Arial" panose="020B0604020202020204" pitchFamily="34" charset="0"/>
              </a:rPr>
              <a:t> dataset contains the data like details of the 'Airline', '</a:t>
            </a:r>
            <a:r>
              <a:rPr lang="en-US" sz="2200" dirty="0" err="1">
                <a:effectLst/>
                <a:latin typeface="Arial" panose="020B0604020202020204" pitchFamily="34" charset="0"/>
                <a:ea typeface="Arial" panose="020B0604020202020204" pitchFamily="34" charset="0"/>
              </a:rPr>
              <a:t>Date_of_Journey</a:t>
            </a:r>
            <a:r>
              <a:rPr lang="en-US" sz="2200" dirty="0">
                <a:effectLst/>
                <a:latin typeface="Arial" panose="020B0604020202020204" pitchFamily="34" charset="0"/>
                <a:ea typeface="Arial" panose="020B0604020202020204" pitchFamily="34" charset="0"/>
              </a:rPr>
              <a:t>', 'Source', 'Destination', 'Dep_Time','</a:t>
            </a:r>
            <a:r>
              <a:rPr lang="en-US" sz="2200" dirty="0" err="1">
                <a:effectLst/>
                <a:latin typeface="Arial" panose="020B0604020202020204" pitchFamily="34" charset="0"/>
                <a:ea typeface="Arial" panose="020B0604020202020204" pitchFamily="34" charset="0"/>
              </a:rPr>
              <a:t>Arrival_Time</a:t>
            </a:r>
            <a:r>
              <a:rPr lang="en-US" sz="2200" dirty="0">
                <a:effectLst/>
                <a:latin typeface="Arial" panose="020B0604020202020204" pitchFamily="34" charset="0"/>
                <a:ea typeface="Arial" panose="020B0604020202020204" pitchFamily="34" charset="0"/>
              </a:rPr>
              <a:t>', 'Duration', '</a:t>
            </a:r>
            <a:r>
              <a:rPr lang="en-US" sz="2200" dirty="0" err="1">
                <a:effectLst/>
                <a:latin typeface="Arial" panose="020B0604020202020204" pitchFamily="34" charset="0"/>
                <a:ea typeface="Arial" panose="020B0604020202020204" pitchFamily="34" charset="0"/>
              </a:rPr>
              <a:t>Total_Stops</a:t>
            </a:r>
            <a:r>
              <a:rPr lang="en-US" sz="2200" dirty="0">
                <a:effectLst/>
                <a:latin typeface="Arial" panose="020B0604020202020204" pitchFamily="34" charset="0"/>
                <a:ea typeface="Arial" panose="020B0604020202020204" pitchFamily="34" charset="0"/>
              </a:rPr>
              <a:t>', 'Price'.</a:t>
            </a:r>
          </a:p>
          <a:p>
            <a:pPr marL="0" marR="0">
              <a:lnSpc>
                <a:spcPct val="115000"/>
              </a:lnSpc>
              <a:spcBef>
                <a:spcPts val="0"/>
              </a:spcBef>
              <a:spcAft>
                <a:spcPts val="0"/>
              </a:spcAft>
            </a:pPr>
            <a:r>
              <a:rPr lang="en-US" sz="2200" dirty="0">
                <a:effectLst/>
                <a:latin typeface="Arial" panose="020B0604020202020204" pitchFamily="34" charset="0"/>
                <a:ea typeface="Arial" panose="020B0604020202020204" pitchFamily="34" charset="0"/>
              </a:rPr>
              <a:t> </a:t>
            </a:r>
          </a:p>
          <a:p>
            <a:endParaRPr lang="en-US" dirty="0"/>
          </a:p>
        </p:txBody>
      </p:sp>
    </p:spTree>
    <p:extLst>
      <p:ext uri="{BB962C8B-B14F-4D97-AF65-F5344CB8AC3E}">
        <p14:creationId xmlns:p14="http://schemas.microsoft.com/office/powerpoint/2010/main" val="21581343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A69FD-0CE2-4CCE-A40C-64B0909C78B5}"/>
              </a:ext>
            </a:extLst>
          </p:cNvPr>
          <p:cNvSpPr>
            <a:spLocks noGrp="1"/>
          </p:cNvSpPr>
          <p:nvPr>
            <p:ph type="title"/>
          </p:nvPr>
        </p:nvSpPr>
        <p:spPr/>
        <p:txBody>
          <a:bodyPr>
            <a:normAutofit fontScale="90000"/>
          </a:bodyPr>
          <a:lstStyle/>
          <a:p>
            <a:pPr rtl="0">
              <a:spcBef>
                <a:spcPts val="0"/>
              </a:spcBef>
              <a:spcAft>
                <a:spcPts val="0"/>
              </a:spcAft>
            </a:pPr>
            <a:r>
              <a:rPr lang="en-US" sz="3300" b="1" i="0" u="none" strike="noStrike" dirty="0">
                <a:solidFill>
                  <a:srgbClr val="0000FF"/>
                </a:solidFill>
                <a:effectLst/>
                <a:latin typeface="Arial" panose="020B0604020202020204" pitchFamily="34" charset="0"/>
              </a:rPr>
              <a:t>Source  and Destination Variable</a:t>
            </a:r>
            <a:br>
              <a:rPr lang="en-US" b="0" dirty="0">
                <a:effectLst/>
              </a:rPr>
            </a:br>
            <a:br>
              <a:rPr lang="en-US" b="0" dirty="0">
                <a:effectLst/>
              </a:rPr>
            </a:br>
            <a:endParaRPr lang="en-US" dirty="0"/>
          </a:p>
        </p:txBody>
      </p:sp>
      <p:sp>
        <p:nvSpPr>
          <p:cNvPr id="3" name="Content Placeholder 2">
            <a:extLst>
              <a:ext uri="{FF2B5EF4-FFF2-40B4-BE49-F238E27FC236}">
                <a16:creationId xmlns:a16="http://schemas.microsoft.com/office/drawing/2014/main" id="{62EDD124-2C8E-4050-A2E4-726FE4CA7D9E}"/>
              </a:ext>
            </a:extLst>
          </p:cNvPr>
          <p:cNvSpPr>
            <a:spLocks noGrp="1"/>
          </p:cNvSpPr>
          <p:nvPr>
            <p:ph idx="1"/>
          </p:nvPr>
        </p:nvSpPr>
        <p:spPr/>
        <p:txBody>
          <a:bodyPr>
            <a:normAutofit/>
          </a:bodyPr>
          <a:lstStyle/>
          <a:p>
            <a:r>
              <a:rPr lang="en-US" sz="2400" b="0" i="0" u="none" strike="noStrike" dirty="0">
                <a:solidFill>
                  <a:srgbClr val="000000"/>
                </a:solidFill>
                <a:effectLst/>
                <a:latin typeface="Arial" panose="020B0604020202020204" pitchFamily="34" charset="0"/>
              </a:rPr>
              <a:t>Again ‘Source’ and ‘Destination’ variables are Nominal Categorical Data. We will use One-Hot encoding again to handle these two variables.</a:t>
            </a:r>
            <a:endParaRPr lang="en-US" sz="2400" dirty="0"/>
          </a:p>
        </p:txBody>
      </p:sp>
    </p:spTree>
    <p:extLst>
      <p:ext uri="{BB962C8B-B14F-4D97-AF65-F5344CB8AC3E}">
        <p14:creationId xmlns:p14="http://schemas.microsoft.com/office/powerpoint/2010/main" val="39930857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FFD941-E318-42A3-BFE8-ADB096B6E5C4}"/>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2809AE78-BF9A-4747-BF2A-D2A744260AA3}"/>
              </a:ext>
            </a:extLst>
          </p:cNvPr>
          <p:cNvSpPr>
            <a:spLocks noGrp="1"/>
          </p:cNvSpPr>
          <p:nvPr>
            <p:ph idx="1"/>
          </p:nvPr>
        </p:nvSpPr>
        <p:spPr/>
        <p:txBody>
          <a:bodyPr/>
          <a:lstStyle/>
          <a:p>
            <a:endParaRPr lang="en-US"/>
          </a:p>
        </p:txBody>
      </p:sp>
      <p:pic>
        <p:nvPicPr>
          <p:cNvPr id="23554" name="Picture 2">
            <a:extLst>
              <a:ext uri="{FF2B5EF4-FFF2-40B4-BE49-F238E27FC236}">
                <a16:creationId xmlns:a16="http://schemas.microsoft.com/office/drawing/2014/main" id="{10CBB513-9647-47C6-8BFD-B90EA5F27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1488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A6314-E5F1-4340-98E6-8E2213E9D0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E93963-0DDA-412F-B131-FB95055D6F20}"/>
              </a:ext>
            </a:extLst>
          </p:cNvPr>
          <p:cNvSpPr>
            <a:spLocks noGrp="1"/>
          </p:cNvSpPr>
          <p:nvPr>
            <p:ph idx="1"/>
          </p:nvPr>
        </p:nvSpPr>
        <p:spPr/>
        <p:txBody>
          <a:bodyPr/>
          <a:lstStyle/>
          <a:p>
            <a:endParaRPr lang="en-US"/>
          </a:p>
        </p:txBody>
      </p:sp>
      <p:pic>
        <p:nvPicPr>
          <p:cNvPr id="24578" name="Picture 2">
            <a:extLst>
              <a:ext uri="{FF2B5EF4-FFF2-40B4-BE49-F238E27FC236}">
                <a16:creationId xmlns:a16="http://schemas.microsoft.com/office/drawing/2014/main" id="{245C80C6-1B33-4305-BAE1-3E6DAA5D01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91958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FEA27-4D5D-4137-B90F-2EB23613DB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A51D10-AEA9-4BA1-BDD7-306F8A033205}"/>
              </a:ext>
            </a:extLst>
          </p:cNvPr>
          <p:cNvSpPr>
            <a:spLocks noGrp="1"/>
          </p:cNvSpPr>
          <p:nvPr>
            <p:ph idx="1"/>
          </p:nvPr>
        </p:nvSpPr>
        <p:spPr/>
        <p:txBody>
          <a:bodyPr>
            <a:normAutofit/>
          </a:bodyPr>
          <a:lstStyle/>
          <a:p>
            <a:r>
              <a:rPr lang="en-US" sz="2900" b="0" i="0" u="none" strike="noStrike" dirty="0">
                <a:solidFill>
                  <a:srgbClr val="222222"/>
                </a:solidFill>
                <a:effectLst/>
                <a:latin typeface="Arial" panose="020B0604020202020204" pitchFamily="34" charset="0"/>
              </a:rPr>
              <a:t>Here, non-stop means 0 stops which means direct flight. Similarly meaning other values is obvious. We can see it is an Ordinal Categorical Data so we will use </a:t>
            </a:r>
            <a:r>
              <a:rPr lang="en-US" sz="2900" b="0" i="0" u="none" strike="noStrike" dirty="0" err="1">
                <a:solidFill>
                  <a:srgbClr val="222222"/>
                </a:solidFill>
                <a:effectLst/>
                <a:latin typeface="Arial" panose="020B0604020202020204" pitchFamily="34" charset="0"/>
              </a:rPr>
              <a:t>LabelEncoder</a:t>
            </a:r>
            <a:r>
              <a:rPr lang="en-US" sz="2900" b="0" i="0" u="none" strike="noStrike" dirty="0">
                <a:solidFill>
                  <a:srgbClr val="222222"/>
                </a:solidFill>
                <a:effectLst/>
                <a:latin typeface="Arial" panose="020B0604020202020204" pitchFamily="34" charset="0"/>
              </a:rPr>
              <a:t> here to handle this variable.</a:t>
            </a:r>
            <a:endParaRPr lang="en-US" sz="2900" dirty="0"/>
          </a:p>
        </p:txBody>
      </p:sp>
    </p:spTree>
    <p:extLst>
      <p:ext uri="{BB962C8B-B14F-4D97-AF65-F5344CB8AC3E}">
        <p14:creationId xmlns:p14="http://schemas.microsoft.com/office/powerpoint/2010/main" val="3983791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5BA6E-431D-4852-9B06-5A90EDC268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D4D9C9-3CA7-4F2B-A3A0-FF730B839384}"/>
              </a:ext>
            </a:extLst>
          </p:cNvPr>
          <p:cNvSpPr>
            <a:spLocks noGrp="1"/>
          </p:cNvSpPr>
          <p:nvPr>
            <p:ph idx="1"/>
          </p:nvPr>
        </p:nvSpPr>
        <p:spPr/>
        <p:txBody>
          <a:bodyPr/>
          <a:lstStyle/>
          <a:p>
            <a:endParaRPr lang="en-US"/>
          </a:p>
        </p:txBody>
      </p:sp>
      <p:pic>
        <p:nvPicPr>
          <p:cNvPr id="25602" name="Picture 2">
            <a:extLst>
              <a:ext uri="{FF2B5EF4-FFF2-40B4-BE49-F238E27FC236}">
                <a16:creationId xmlns:a16="http://schemas.microsoft.com/office/drawing/2014/main" id="{AD08A1E3-6AE9-4BCC-B53D-E4777B0940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6455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90344-2ECA-4BA6-B662-4D787CDB72C4}"/>
              </a:ext>
            </a:extLst>
          </p:cNvPr>
          <p:cNvSpPr>
            <a:spLocks noGrp="1"/>
          </p:cNvSpPr>
          <p:nvPr>
            <p:ph type="title"/>
          </p:nvPr>
        </p:nvSpPr>
        <p:spPr/>
        <p:txBody>
          <a:bodyPr>
            <a:normAutofit fontScale="90000"/>
          </a:bodyPr>
          <a:lstStyle/>
          <a:p>
            <a:pPr rtl="0">
              <a:spcBef>
                <a:spcPts val="0"/>
              </a:spcBef>
              <a:spcAft>
                <a:spcPts val="0"/>
              </a:spcAft>
            </a:pPr>
            <a:r>
              <a:rPr lang="en-US" sz="3800" b="1" i="0" u="none" strike="noStrike" dirty="0">
                <a:solidFill>
                  <a:srgbClr val="0000FF"/>
                </a:solidFill>
                <a:effectLst/>
                <a:latin typeface="Arial" panose="020B0604020202020204" pitchFamily="34" charset="0"/>
              </a:rPr>
              <a:t>Final </a:t>
            </a:r>
            <a:r>
              <a:rPr lang="en-US" sz="3800" b="1" i="0" u="none" strike="noStrike" dirty="0" err="1">
                <a:solidFill>
                  <a:srgbClr val="0000FF"/>
                </a:solidFill>
                <a:effectLst/>
                <a:latin typeface="Arial" panose="020B0604020202020204" pitchFamily="34" charset="0"/>
              </a:rPr>
              <a:t>Dataframe</a:t>
            </a:r>
            <a:br>
              <a:rPr lang="en-US" sz="3800" b="0" dirty="0">
                <a:effectLst/>
              </a:rPr>
            </a:br>
            <a:br>
              <a:rPr lang="en-US" dirty="0"/>
            </a:br>
            <a:endParaRPr lang="en-US" dirty="0"/>
          </a:p>
        </p:txBody>
      </p:sp>
      <p:sp>
        <p:nvSpPr>
          <p:cNvPr id="3" name="Content Placeholder 2">
            <a:extLst>
              <a:ext uri="{FF2B5EF4-FFF2-40B4-BE49-F238E27FC236}">
                <a16:creationId xmlns:a16="http://schemas.microsoft.com/office/drawing/2014/main" id="{5EFB2FA1-9ABB-4489-AB74-AC1AB1FF0E2B}"/>
              </a:ext>
            </a:extLst>
          </p:cNvPr>
          <p:cNvSpPr>
            <a:spLocks noGrp="1"/>
          </p:cNvSpPr>
          <p:nvPr>
            <p:ph idx="1"/>
          </p:nvPr>
        </p:nvSpPr>
        <p:spPr/>
        <p:txBody>
          <a:bodyPr/>
          <a:lstStyle/>
          <a:p>
            <a:pPr rtl="0">
              <a:spcBef>
                <a:spcPts val="0"/>
              </a:spcBef>
              <a:spcAft>
                <a:spcPts val="0"/>
              </a:spcAft>
            </a:pPr>
            <a:r>
              <a:rPr lang="en-US" sz="3200" b="0" i="0" u="none" strike="noStrike" dirty="0">
                <a:solidFill>
                  <a:srgbClr val="000000"/>
                </a:solidFill>
                <a:effectLst/>
                <a:latin typeface="Arial" panose="020B0604020202020204" pitchFamily="34" charset="0"/>
              </a:rPr>
              <a:t>Now we will create the final </a:t>
            </a:r>
            <a:r>
              <a:rPr lang="en-US" sz="3200" b="0" i="0" u="none" strike="noStrike" dirty="0" err="1">
                <a:solidFill>
                  <a:srgbClr val="000000"/>
                </a:solidFill>
                <a:effectLst/>
                <a:latin typeface="Arial" panose="020B0604020202020204" pitchFamily="34" charset="0"/>
              </a:rPr>
              <a:t>dataframe</a:t>
            </a:r>
            <a:r>
              <a:rPr lang="en-US" sz="3200" b="0" i="0" u="none" strike="noStrike" dirty="0">
                <a:solidFill>
                  <a:srgbClr val="000000"/>
                </a:solidFill>
                <a:effectLst/>
                <a:latin typeface="Arial" panose="020B0604020202020204" pitchFamily="34" charset="0"/>
              </a:rPr>
              <a:t> by concatenating all the One-hot and Label-encoded features to the original </a:t>
            </a:r>
            <a:r>
              <a:rPr lang="en-US" sz="3200" b="0" i="0" u="none" strike="noStrike" dirty="0" err="1">
                <a:solidFill>
                  <a:srgbClr val="000000"/>
                </a:solidFill>
                <a:effectLst/>
                <a:latin typeface="Arial" panose="020B0604020202020204" pitchFamily="34" charset="0"/>
              </a:rPr>
              <a:t>dataframe</a:t>
            </a:r>
            <a:r>
              <a:rPr lang="en-US" sz="3200" b="0" i="0" u="none" strike="noStrike" dirty="0">
                <a:solidFill>
                  <a:srgbClr val="000000"/>
                </a:solidFill>
                <a:effectLst/>
                <a:latin typeface="Arial" panose="020B0604020202020204" pitchFamily="34" charset="0"/>
              </a:rPr>
              <a:t>. We will also remove original variables using which we have prepared new encoded variables.</a:t>
            </a:r>
            <a:endParaRPr lang="en-US" sz="3200" b="0" dirty="0">
              <a:effectLst/>
            </a:endParaRPr>
          </a:p>
          <a:p>
            <a:pPr marL="0" indent="0">
              <a:buNone/>
            </a:pPr>
            <a:endParaRPr lang="en-US" dirty="0"/>
          </a:p>
        </p:txBody>
      </p:sp>
    </p:spTree>
    <p:extLst>
      <p:ext uri="{BB962C8B-B14F-4D97-AF65-F5344CB8AC3E}">
        <p14:creationId xmlns:p14="http://schemas.microsoft.com/office/powerpoint/2010/main" val="4504039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F962A-1245-4E04-8CE8-379B06B99B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849093-A613-4F96-88DA-B1D3E3A7F420}"/>
              </a:ext>
            </a:extLst>
          </p:cNvPr>
          <p:cNvSpPr>
            <a:spLocks noGrp="1"/>
          </p:cNvSpPr>
          <p:nvPr>
            <p:ph idx="1"/>
          </p:nvPr>
        </p:nvSpPr>
        <p:spPr/>
        <p:txBody>
          <a:bodyPr/>
          <a:lstStyle/>
          <a:p>
            <a:endParaRPr lang="en-US"/>
          </a:p>
        </p:txBody>
      </p:sp>
      <p:pic>
        <p:nvPicPr>
          <p:cNvPr id="26626" name="Picture 2">
            <a:extLst>
              <a:ext uri="{FF2B5EF4-FFF2-40B4-BE49-F238E27FC236}">
                <a16:creationId xmlns:a16="http://schemas.microsoft.com/office/drawing/2014/main" id="{3E3A2EC6-6C32-4E4F-AA22-BB73161558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31028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4553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1800E-5D86-4B30-A76B-9D02B02B0B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842649-EA6F-4140-B86D-7A9513C99D25}"/>
              </a:ext>
            </a:extLst>
          </p:cNvPr>
          <p:cNvSpPr>
            <a:spLocks noGrp="1"/>
          </p:cNvSpPr>
          <p:nvPr>
            <p:ph idx="1"/>
          </p:nvPr>
        </p:nvSpPr>
        <p:spPr/>
        <p:txBody>
          <a:bodyPr/>
          <a:lstStyle/>
          <a:p>
            <a:endParaRPr lang="en-US"/>
          </a:p>
        </p:txBody>
      </p:sp>
      <p:pic>
        <p:nvPicPr>
          <p:cNvPr id="27650" name="Picture 2">
            <a:extLst>
              <a:ext uri="{FF2B5EF4-FFF2-40B4-BE49-F238E27FC236}">
                <a16:creationId xmlns:a16="http://schemas.microsoft.com/office/drawing/2014/main" id="{8FD080B8-9044-45C0-949D-E205FC408F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155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DACD7-91F1-484F-B543-AEA11A9D2B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AC6C0C-FD91-4001-8BCE-2F3534F4011D}"/>
              </a:ext>
            </a:extLst>
          </p:cNvPr>
          <p:cNvSpPr>
            <a:spLocks noGrp="1"/>
          </p:cNvSpPr>
          <p:nvPr>
            <p:ph idx="1"/>
          </p:nvPr>
        </p:nvSpPr>
        <p:spPr/>
        <p:txBody>
          <a:bodyPr/>
          <a:lstStyle/>
          <a:p>
            <a:endParaRPr lang="en-US"/>
          </a:p>
        </p:txBody>
      </p:sp>
      <p:pic>
        <p:nvPicPr>
          <p:cNvPr id="28674" name="Picture 2">
            <a:extLst>
              <a:ext uri="{FF2B5EF4-FFF2-40B4-BE49-F238E27FC236}">
                <a16:creationId xmlns:a16="http://schemas.microsoft.com/office/drawing/2014/main" id="{EFA5A7C0-7F07-4774-BF0D-FDF117ED22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0619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66BA8-655D-4EAB-A30A-A58ED3B2A261}"/>
              </a:ext>
            </a:extLst>
          </p:cNvPr>
          <p:cNvSpPr>
            <a:spLocks noGrp="1"/>
          </p:cNvSpPr>
          <p:nvPr>
            <p:ph type="title"/>
          </p:nvPr>
        </p:nvSpPr>
        <p:spPr/>
        <p:txBody>
          <a:bodyPr>
            <a:normAutofit fontScale="90000"/>
          </a:bodyPr>
          <a:lstStyle/>
          <a:p>
            <a:pPr rtl="0">
              <a:spcBef>
                <a:spcPts val="0"/>
              </a:spcBef>
              <a:spcAft>
                <a:spcPts val="0"/>
              </a:spcAft>
            </a:pPr>
            <a:r>
              <a:rPr lang="en-US" sz="3200" b="0" i="0" u="none" strike="noStrike" dirty="0">
                <a:solidFill>
                  <a:srgbClr val="222222"/>
                </a:solidFill>
                <a:effectLst/>
                <a:latin typeface="Arial" panose="020B0604020202020204" pitchFamily="34" charset="0"/>
              </a:rPr>
              <a:t>Let’s see the number of final variables we have in </a:t>
            </a:r>
            <a:r>
              <a:rPr lang="en-US" sz="3200" b="0" i="0" u="none" strike="noStrike" dirty="0" err="1">
                <a:solidFill>
                  <a:srgbClr val="222222"/>
                </a:solidFill>
                <a:effectLst/>
                <a:latin typeface="Arial" panose="020B0604020202020204" pitchFamily="34" charset="0"/>
              </a:rPr>
              <a:t>dataframe</a:t>
            </a:r>
            <a:r>
              <a:rPr lang="en-US" sz="3200" b="0" i="0" u="none" strike="noStrike" dirty="0">
                <a:solidFill>
                  <a:srgbClr val="222222"/>
                </a:solidFill>
                <a:effectLst/>
                <a:latin typeface="Arial" panose="020B0604020202020204" pitchFamily="34" charset="0"/>
              </a:rPr>
              <a:t>.</a:t>
            </a:r>
            <a:br>
              <a:rPr lang="en-US" b="0" dirty="0">
                <a:effectLst/>
              </a:rPr>
            </a:br>
            <a:br>
              <a:rPr lang="en-US" dirty="0"/>
            </a:br>
            <a:endParaRPr lang="en-US" dirty="0"/>
          </a:p>
        </p:txBody>
      </p:sp>
      <p:pic>
        <p:nvPicPr>
          <p:cNvPr id="29698" name="Picture 2">
            <a:extLst>
              <a:ext uri="{FF2B5EF4-FFF2-40B4-BE49-F238E27FC236}">
                <a16:creationId xmlns:a16="http://schemas.microsoft.com/office/drawing/2014/main" id="{5BC7E96B-E6BB-4D7E-8566-4E5A8C4F76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705970"/>
            <a:ext cx="12191999" cy="5152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5250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6D39E-C03B-475E-BF6A-CB99AC706195}"/>
              </a:ext>
            </a:extLst>
          </p:cNvPr>
          <p:cNvSpPr>
            <a:spLocks noGrp="1"/>
          </p:cNvSpPr>
          <p:nvPr>
            <p:ph type="title"/>
          </p:nvPr>
        </p:nvSpPr>
        <p:spPr/>
        <p:txBody>
          <a:bodyPr/>
          <a:lstStyle/>
          <a:p>
            <a:r>
              <a:rPr lang="en-US" sz="2900" b="1" dirty="0">
                <a:solidFill>
                  <a:srgbClr val="0000FF"/>
                </a:solidFill>
                <a:effectLst/>
                <a:latin typeface="Arial" panose="020B0604020202020204" pitchFamily="34" charset="0"/>
                <a:ea typeface="Arial" panose="020B0604020202020204" pitchFamily="34" charset="0"/>
              </a:rPr>
              <a:t>Review of Literature:</a:t>
            </a:r>
            <a:br>
              <a:rPr lang="en-US" sz="1800" dirty="0">
                <a:effectLst/>
                <a:latin typeface="Arial" panose="020B0604020202020204" pitchFamily="34" charset="0"/>
                <a:ea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2D2AEA44-48A1-4266-9F82-B58AD5B4AA97}"/>
              </a:ext>
            </a:extLst>
          </p:cNvPr>
          <p:cNvSpPr>
            <a:spLocks noGrp="1"/>
          </p:cNvSpPr>
          <p:nvPr>
            <p:ph idx="1"/>
          </p:nvPr>
        </p:nvSpPr>
        <p:spPr/>
        <p:txBody>
          <a:bodyPr/>
          <a:lstStyle/>
          <a:p>
            <a:r>
              <a:rPr lang="en-US" sz="2000" dirty="0">
                <a:effectLst/>
                <a:latin typeface="Arial" panose="020B0604020202020204" pitchFamily="34" charset="0"/>
                <a:ea typeface="Arial" panose="020B0604020202020204" pitchFamily="34" charset="0"/>
              </a:rPr>
              <a:t>I started the Research by first reading and analyzing the data collected by myself . Price is the target column here. All the features are then analyzed, missing data handling, outlier detection, data cleaning are done. New features are extracted, redundant features dropped and categorical features are encoded accordingly. Then the data is split into train and test data and feature scaling is performed and finally model building is done with Hyper Parameter Tuning done with best parameters observed.</a:t>
            </a:r>
          </a:p>
          <a:p>
            <a:endParaRPr lang="en-US" dirty="0"/>
          </a:p>
        </p:txBody>
      </p:sp>
    </p:spTree>
    <p:extLst>
      <p:ext uri="{BB962C8B-B14F-4D97-AF65-F5344CB8AC3E}">
        <p14:creationId xmlns:p14="http://schemas.microsoft.com/office/powerpoint/2010/main" val="3831241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D341B-40AB-4CB4-9CC3-8B98C8F1BC75}"/>
              </a:ext>
            </a:extLst>
          </p:cNvPr>
          <p:cNvSpPr>
            <a:spLocks noGrp="1"/>
          </p:cNvSpPr>
          <p:nvPr>
            <p:ph type="title"/>
          </p:nvPr>
        </p:nvSpPr>
        <p:spPr/>
        <p:txBody>
          <a:bodyPr/>
          <a:lstStyle/>
          <a:p>
            <a:endParaRPr lang="en-US"/>
          </a:p>
        </p:txBody>
      </p:sp>
      <p:pic>
        <p:nvPicPr>
          <p:cNvPr id="30722" name="Picture 2">
            <a:extLst>
              <a:ext uri="{FF2B5EF4-FFF2-40B4-BE49-F238E27FC236}">
                <a16:creationId xmlns:a16="http://schemas.microsoft.com/office/drawing/2014/main" id="{6972A38F-CF76-43F7-A52C-6447A03697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2979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45372-A0E7-4554-9065-552BD80544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AEA3E8-9385-4145-A659-060CA9BD369C}"/>
              </a:ext>
            </a:extLst>
          </p:cNvPr>
          <p:cNvSpPr>
            <a:spLocks noGrp="1"/>
          </p:cNvSpPr>
          <p:nvPr>
            <p:ph idx="1"/>
          </p:nvPr>
        </p:nvSpPr>
        <p:spPr/>
        <p:txBody>
          <a:bodyPr/>
          <a:lstStyle/>
          <a:p>
            <a:endParaRPr lang="en-US"/>
          </a:p>
        </p:txBody>
      </p:sp>
      <p:pic>
        <p:nvPicPr>
          <p:cNvPr id="31746" name="Picture 2">
            <a:extLst>
              <a:ext uri="{FF2B5EF4-FFF2-40B4-BE49-F238E27FC236}">
                <a16:creationId xmlns:a16="http://schemas.microsoft.com/office/drawing/2014/main" id="{5092F09D-E722-4472-9190-7DB1400C64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947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3672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AC4CC-4AD7-4897-B4DE-4E73902012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290C9F8-C206-4AE1-B88C-519F933C42AF}"/>
              </a:ext>
            </a:extLst>
          </p:cNvPr>
          <p:cNvSpPr>
            <a:spLocks noGrp="1"/>
          </p:cNvSpPr>
          <p:nvPr>
            <p:ph idx="1"/>
          </p:nvPr>
        </p:nvSpPr>
        <p:spPr/>
        <p:txBody>
          <a:bodyPr/>
          <a:lstStyle/>
          <a:p>
            <a:endParaRPr lang="en-US"/>
          </a:p>
        </p:txBody>
      </p:sp>
      <p:pic>
        <p:nvPicPr>
          <p:cNvPr id="32770" name="Picture 2">
            <a:extLst>
              <a:ext uri="{FF2B5EF4-FFF2-40B4-BE49-F238E27FC236}">
                <a16:creationId xmlns:a16="http://schemas.microsoft.com/office/drawing/2014/main" id="{8BAAF3BD-66E6-45AB-B3C9-98E88BB972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7777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734F3-F39C-42CE-BC28-D891D33392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A6A49B-86CE-4131-A770-F6F085A85E71}"/>
              </a:ext>
            </a:extLst>
          </p:cNvPr>
          <p:cNvSpPr>
            <a:spLocks noGrp="1"/>
          </p:cNvSpPr>
          <p:nvPr>
            <p:ph idx="1"/>
          </p:nvPr>
        </p:nvSpPr>
        <p:spPr/>
        <p:txBody>
          <a:bodyPr/>
          <a:lstStyle/>
          <a:p>
            <a:endParaRPr lang="en-US"/>
          </a:p>
        </p:txBody>
      </p:sp>
      <p:pic>
        <p:nvPicPr>
          <p:cNvPr id="33794" name="Picture 2">
            <a:extLst>
              <a:ext uri="{FF2B5EF4-FFF2-40B4-BE49-F238E27FC236}">
                <a16:creationId xmlns:a16="http://schemas.microsoft.com/office/drawing/2014/main" id="{5A9B1669-D568-4649-8FF6-F0965E0F64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00459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2B2A2-66CD-4A3B-90EC-953B1F4232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DE5952-4B26-4EFE-96CE-D6DD0CE92577}"/>
              </a:ext>
            </a:extLst>
          </p:cNvPr>
          <p:cNvSpPr>
            <a:spLocks noGrp="1"/>
          </p:cNvSpPr>
          <p:nvPr>
            <p:ph idx="1"/>
          </p:nvPr>
        </p:nvSpPr>
        <p:spPr/>
        <p:txBody>
          <a:bodyPr/>
          <a:lstStyle/>
          <a:p>
            <a:endParaRPr lang="en-US"/>
          </a:p>
        </p:txBody>
      </p:sp>
      <p:pic>
        <p:nvPicPr>
          <p:cNvPr id="34818" name="Picture 2">
            <a:extLst>
              <a:ext uri="{FF2B5EF4-FFF2-40B4-BE49-F238E27FC236}">
                <a16:creationId xmlns:a16="http://schemas.microsoft.com/office/drawing/2014/main" id="{39579018-C9F1-42CD-8043-1D87169504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9468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92E8D-BF84-48B3-A4AE-E54F130839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D9D8F5-DA39-4C10-902D-E1D8A68F5E8B}"/>
              </a:ext>
            </a:extLst>
          </p:cNvPr>
          <p:cNvSpPr>
            <a:spLocks noGrp="1"/>
          </p:cNvSpPr>
          <p:nvPr>
            <p:ph idx="1"/>
          </p:nvPr>
        </p:nvSpPr>
        <p:spPr/>
        <p:txBody>
          <a:bodyPr/>
          <a:lstStyle/>
          <a:p>
            <a:endParaRPr lang="en-US"/>
          </a:p>
        </p:txBody>
      </p:sp>
      <p:pic>
        <p:nvPicPr>
          <p:cNvPr id="35842" name="Picture 2">
            <a:extLst>
              <a:ext uri="{FF2B5EF4-FFF2-40B4-BE49-F238E27FC236}">
                <a16:creationId xmlns:a16="http://schemas.microsoft.com/office/drawing/2014/main" id="{1315CFA7-1CD3-4F36-8501-B90107DDDA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86288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F568-9640-4624-89FC-5C00E4FA65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B104EF-FE53-4385-96F5-3E3DDD6BD211}"/>
              </a:ext>
            </a:extLst>
          </p:cNvPr>
          <p:cNvSpPr>
            <a:spLocks noGrp="1"/>
          </p:cNvSpPr>
          <p:nvPr>
            <p:ph idx="1"/>
          </p:nvPr>
        </p:nvSpPr>
        <p:spPr/>
        <p:txBody>
          <a:bodyPr/>
          <a:lstStyle/>
          <a:p>
            <a:endParaRPr lang="en-US"/>
          </a:p>
        </p:txBody>
      </p:sp>
      <p:pic>
        <p:nvPicPr>
          <p:cNvPr id="36866" name="Picture 2">
            <a:extLst>
              <a:ext uri="{FF2B5EF4-FFF2-40B4-BE49-F238E27FC236}">
                <a16:creationId xmlns:a16="http://schemas.microsoft.com/office/drawing/2014/main" id="{93546EF0-8593-4095-BB5A-BE38DE203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9241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6A507-72A6-4965-8577-6B01E6A88B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E8F4134-22B0-49C0-B8D7-0CB66A99124F}"/>
              </a:ext>
            </a:extLst>
          </p:cNvPr>
          <p:cNvSpPr>
            <a:spLocks noGrp="1"/>
          </p:cNvSpPr>
          <p:nvPr>
            <p:ph idx="1"/>
          </p:nvPr>
        </p:nvSpPr>
        <p:spPr/>
        <p:txBody>
          <a:bodyPr/>
          <a:lstStyle/>
          <a:p>
            <a:endParaRPr lang="en-US"/>
          </a:p>
        </p:txBody>
      </p:sp>
      <p:pic>
        <p:nvPicPr>
          <p:cNvPr id="37890" name="Picture 2">
            <a:extLst>
              <a:ext uri="{FF2B5EF4-FFF2-40B4-BE49-F238E27FC236}">
                <a16:creationId xmlns:a16="http://schemas.microsoft.com/office/drawing/2014/main" id="{89B4CA1B-4EFF-4221-9DD9-1693B9AD82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0406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D5D17-E9FD-42BA-AFFA-F51E0B8443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75A98C-8820-4A40-AD72-C9BF814E07B9}"/>
              </a:ext>
            </a:extLst>
          </p:cNvPr>
          <p:cNvSpPr>
            <a:spLocks noGrp="1"/>
          </p:cNvSpPr>
          <p:nvPr>
            <p:ph idx="1"/>
          </p:nvPr>
        </p:nvSpPr>
        <p:spPr/>
        <p:txBody>
          <a:bodyPr/>
          <a:lstStyle/>
          <a:p>
            <a:endParaRPr lang="en-US" dirty="0"/>
          </a:p>
        </p:txBody>
      </p:sp>
      <p:pic>
        <p:nvPicPr>
          <p:cNvPr id="38914" name="Picture 2">
            <a:extLst>
              <a:ext uri="{FF2B5EF4-FFF2-40B4-BE49-F238E27FC236}">
                <a16:creationId xmlns:a16="http://schemas.microsoft.com/office/drawing/2014/main" id="{5510B544-D398-4BF1-B466-044DA309B3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1887"/>
            <a:ext cx="12192000" cy="6776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1000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C3602-671B-4CB2-9995-5307E9F11B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4CBD44-BF01-469A-9DEE-2F0BBC60BA16}"/>
              </a:ext>
            </a:extLst>
          </p:cNvPr>
          <p:cNvSpPr>
            <a:spLocks noGrp="1"/>
          </p:cNvSpPr>
          <p:nvPr>
            <p:ph idx="1"/>
          </p:nvPr>
        </p:nvSpPr>
        <p:spPr/>
        <p:txBody>
          <a:bodyPr/>
          <a:lstStyle/>
          <a:p>
            <a:endParaRPr lang="en-US"/>
          </a:p>
        </p:txBody>
      </p:sp>
      <p:pic>
        <p:nvPicPr>
          <p:cNvPr id="39938" name="Picture 2">
            <a:extLst>
              <a:ext uri="{FF2B5EF4-FFF2-40B4-BE49-F238E27FC236}">
                <a16:creationId xmlns:a16="http://schemas.microsoft.com/office/drawing/2014/main" id="{634F0650-94B4-4E92-9E5B-AE537CCCE1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9390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E4DA-40E4-48F1-A038-F69E387BCF90}"/>
              </a:ext>
            </a:extLst>
          </p:cNvPr>
          <p:cNvSpPr>
            <a:spLocks noGrp="1"/>
          </p:cNvSpPr>
          <p:nvPr>
            <p:ph type="title"/>
          </p:nvPr>
        </p:nvSpPr>
        <p:spPr>
          <a:xfrm>
            <a:off x="677334" y="156238"/>
            <a:ext cx="8596668" cy="1320800"/>
          </a:xfrm>
        </p:spPr>
        <p:txBody>
          <a:bodyPr>
            <a:normAutofit/>
          </a:bodyPr>
          <a:lstStyle/>
          <a:p>
            <a:r>
              <a:rPr lang="en-US" sz="2900" b="1" dirty="0">
                <a:solidFill>
                  <a:srgbClr val="0000FF"/>
                </a:solidFill>
                <a:effectLst/>
                <a:latin typeface="Arial" panose="020B0604020202020204" pitchFamily="34" charset="0"/>
                <a:ea typeface="Arial" panose="020B0604020202020204" pitchFamily="34" charset="0"/>
              </a:rPr>
              <a:t>Motivation for the Problem Undertaken </a:t>
            </a:r>
            <a:endParaRPr lang="en-US" sz="2900" dirty="0"/>
          </a:p>
        </p:txBody>
      </p:sp>
      <p:sp>
        <p:nvSpPr>
          <p:cNvPr id="3" name="Content Placeholder 2">
            <a:extLst>
              <a:ext uri="{FF2B5EF4-FFF2-40B4-BE49-F238E27FC236}">
                <a16:creationId xmlns:a16="http://schemas.microsoft.com/office/drawing/2014/main" id="{D851E73D-27D2-45E9-AB83-6DB007AE199A}"/>
              </a:ext>
            </a:extLst>
          </p:cNvPr>
          <p:cNvSpPr>
            <a:spLocks noGrp="1"/>
          </p:cNvSpPr>
          <p:nvPr>
            <p:ph idx="1"/>
          </p:nvPr>
        </p:nvSpPr>
        <p:spPr>
          <a:xfrm>
            <a:off x="677334" y="1367212"/>
            <a:ext cx="8596668" cy="3880773"/>
          </a:xfrm>
        </p:spPr>
        <p:txBody>
          <a:bodyPr>
            <a:noAutofit/>
          </a:bodyPr>
          <a:lstStyle/>
          <a:p>
            <a:pPr marL="1905" marR="217170" indent="15240">
              <a:lnSpc>
                <a:spcPct val="110000"/>
              </a:lnSpc>
              <a:spcBef>
                <a:spcPts val="2750"/>
              </a:spcBef>
              <a:spcAft>
                <a:spcPts val="0"/>
              </a:spcAft>
            </a:pPr>
            <a:r>
              <a:rPr lang="en-US" sz="2000" dirty="0">
                <a:solidFill>
                  <a:srgbClr val="000000"/>
                </a:solidFill>
                <a:effectLst/>
                <a:latin typeface="Arial" panose="020B0604020202020204" pitchFamily="34" charset="0"/>
                <a:ea typeface="Arial" panose="020B0604020202020204" pitchFamily="34" charset="0"/>
              </a:rPr>
              <a:t>Airline companies use complex algorithms to calculate flight prices given various conditions present at that particular time. These methods take financial, marketing, and various social factors into account to predict flight prices. </a:t>
            </a:r>
            <a:endParaRPr lang="en-US" sz="2000" dirty="0">
              <a:effectLst/>
              <a:latin typeface="Arial" panose="020B0604020202020204" pitchFamily="34" charset="0"/>
              <a:ea typeface="Arial" panose="020B0604020202020204" pitchFamily="34" charset="0"/>
            </a:endParaRPr>
          </a:p>
          <a:p>
            <a:pPr marL="1905" marR="29210" indent="157480">
              <a:lnSpc>
                <a:spcPct val="110000"/>
              </a:lnSpc>
              <a:spcBef>
                <a:spcPts val="105"/>
              </a:spcBef>
              <a:spcAft>
                <a:spcPts val="0"/>
              </a:spcAft>
            </a:pPr>
            <a:r>
              <a:rPr lang="en-US" sz="2000" dirty="0">
                <a:solidFill>
                  <a:srgbClr val="000000"/>
                </a:solidFill>
                <a:effectLst/>
                <a:latin typeface="Arial" panose="020B0604020202020204" pitchFamily="34" charset="0"/>
                <a:ea typeface="Arial" panose="020B0604020202020204" pitchFamily="34" charset="0"/>
              </a:rPr>
              <a:t>Nowadays, the number of people using flights has increased significantly. It is difficult for airlines to maintain prices since prices change dynamically due to different conditions. That’s why we will try to use machine learning to solve this problem. This can help airlines by predicting what prices they can maintain. It can also help customers to predict future flight prices and plan their journey accordingly.</a:t>
            </a:r>
            <a:endParaRPr lang="en-US" sz="2000" dirty="0">
              <a:effectLst/>
              <a:latin typeface="Arial" panose="020B0604020202020204" pitchFamily="34" charset="0"/>
              <a:ea typeface="Arial" panose="020B0604020202020204" pitchFamily="34" charset="0"/>
            </a:endParaRPr>
          </a:p>
          <a:p>
            <a:pPr marL="8255" marR="88900" indent="349885">
              <a:lnSpc>
                <a:spcPct val="110000"/>
              </a:lnSpc>
              <a:spcBef>
                <a:spcPts val="0"/>
              </a:spcBef>
              <a:spcAft>
                <a:spcPts val="0"/>
              </a:spcAft>
            </a:pPr>
            <a:r>
              <a:rPr lang="en-US" sz="2000" dirty="0">
                <a:solidFill>
                  <a:srgbClr val="000000"/>
                </a:solidFill>
                <a:effectLst/>
                <a:latin typeface="Arial" panose="020B0604020202020204" pitchFamily="34" charset="0"/>
                <a:ea typeface="Arial" panose="020B0604020202020204" pitchFamily="34" charset="0"/>
              </a:rPr>
              <a:t>The main Objective behind the project is to perform the given task successfully and analyze the dataset thoroughly, learn the objective concepts and perform the prediction according to the provided dataset. </a:t>
            </a:r>
            <a:endParaRPr lang="en-US" sz="2000" dirty="0">
              <a:effectLst/>
              <a:latin typeface="Arial" panose="020B0604020202020204" pitchFamily="34" charset="0"/>
              <a:ea typeface="Arial" panose="020B0604020202020204" pitchFamily="34" charset="0"/>
            </a:endParaRPr>
          </a:p>
          <a:p>
            <a:pPr marL="3175" marR="132080" indent="1905" algn="just">
              <a:lnSpc>
                <a:spcPct val="110000"/>
              </a:lnSpc>
              <a:spcBef>
                <a:spcPts val="105"/>
              </a:spcBef>
              <a:spcAft>
                <a:spcPts val="0"/>
              </a:spcAft>
            </a:pPr>
            <a:r>
              <a:rPr lang="en-US" sz="2000" dirty="0">
                <a:solidFill>
                  <a:srgbClr val="000000"/>
                </a:solidFill>
                <a:effectLst/>
                <a:latin typeface="Arial" panose="020B0604020202020204" pitchFamily="34" charset="0"/>
                <a:ea typeface="Arial" panose="020B0604020202020204" pitchFamily="34" charset="0"/>
              </a:rPr>
              <a:t>This will be a regression problem since the target or dependent variable is the price (continuous numeric value). </a:t>
            </a:r>
            <a:endParaRPr lang="en-US" sz="2000" dirty="0">
              <a:effectLst/>
              <a:latin typeface="Arial" panose="020B0604020202020204" pitchFamily="34" charset="0"/>
              <a:ea typeface="Arial" panose="020B0604020202020204" pitchFamily="34" charset="0"/>
            </a:endParaRPr>
          </a:p>
          <a:p>
            <a:endParaRPr lang="en-US" sz="2000" dirty="0"/>
          </a:p>
        </p:txBody>
      </p:sp>
    </p:spTree>
    <p:extLst>
      <p:ext uri="{BB962C8B-B14F-4D97-AF65-F5344CB8AC3E}">
        <p14:creationId xmlns:p14="http://schemas.microsoft.com/office/powerpoint/2010/main" val="2269780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9C730-7770-4421-A9E8-4C8284C2A5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E70F7A-134A-4427-AB26-338C9F4744AB}"/>
              </a:ext>
            </a:extLst>
          </p:cNvPr>
          <p:cNvSpPr>
            <a:spLocks noGrp="1"/>
          </p:cNvSpPr>
          <p:nvPr>
            <p:ph idx="1"/>
          </p:nvPr>
        </p:nvSpPr>
        <p:spPr/>
        <p:txBody>
          <a:bodyPr/>
          <a:lstStyle/>
          <a:p>
            <a:endParaRPr lang="en-US"/>
          </a:p>
        </p:txBody>
      </p:sp>
      <p:pic>
        <p:nvPicPr>
          <p:cNvPr id="40962" name="Picture 2">
            <a:extLst>
              <a:ext uri="{FF2B5EF4-FFF2-40B4-BE49-F238E27FC236}">
                <a16:creationId xmlns:a16="http://schemas.microsoft.com/office/drawing/2014/main" id="{30F2FD50-61B5-4A95-BF51-49F6BACDB8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5361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57FF3-C9AB-4158-9241-AA5B3CAD66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A12781-055B-4708-8E2B-6E1EBB5030D6}"/>
              </a:ext>
            </a:extLst>
          </p:cNvPr>
          <p:cNvSpPr>
            <a:spLocks noGrp="1"/>
          </p:cNvSpPr>
          <p:nvPr>
            <p:ph idx="1"/>
          </p:nvPr>
        </p:nvSpPr>
        <p:spPr/>
        <p:txBody>
          <a:bodyPr/>
          <a:lstStyle/>
          <a:p>
            <a:endParaRPr lang="en-US"/>
          </a:p>
        </p:txBody>
      </p:sp>
      <p:pic>
        <p:nvPicPr>
          <p:cNvPr id="41986" name="Picture 2">
            <a:extLst>
              <a:ext uri="{FF2B5EF4-FFF2-40B4-BE49-F238E27FC236}">
                <a16:creationId xmlns:a16="http://schemas.microsoft.com/office/drawing/2014/main" id="{5D7A5952-B04D-4A73-9C34-A39FC1EAD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0348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4EB1-91F8-4F9E-AB54-000E8D028C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472A109-ABB8-4259-950B-93CC6319A336}"/>
              </a:ext>
            </a:extLst>
          </p:cNvPr>
          <p:cNvSpPr>
            <a:spLocks noGrp="1"/>
          </p:cNvSpPr>
          <p:nvPr>
            <p:ph idx="1"/>
          </p:nvPr>
        </p:nvSpPr>
        <p:spPr/>
        <p:txBody>
          <a:bodyPr/>
          <a:lstStyle/>
          <a:p>
            <a:endParaRPr lang="en-US"/>
          </a:p>
        </p:txBody>
      </p:sp>
      <p:pic>
        <p:nvPicPr>
          <p:cNvPr id="43010" name="Picture 2">
            <a:extLst>
              <a:ext uri="{FF2B5EF4-FFF2-40B4-BE49-F238E27FC236}">
                <a16:creationId xmlns:a16="http://schemas.microsoft.com/office/drawing/2014/main" id="{16AF720E-43DE-4B4A-8DF6-34B9D91823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6478"/>
            <a:ext cx="12192000" cy="6721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8521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77429-A3C0-4CC5-9D76-2AEBDBF17FB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DAC1AA-2B9F-4F49-8659-9D35AE8DAF84}"/>
              </a:ext>
            </a:extLst>
          </p:cNvPr>
          <p:cNvSpPr>
            <a:spLocks noGrp="1"/>
          </p:cNvSpPr>
          <p:nvPr>
            <p:ph idx="1"/>
          </p:nvPr>
        </p:nvSpPr>
        <p:spPr/>
        <p:txBody>
          <a:bodyPr/>
          <a:lstStyle/>
          <a:p>
            <a:endParaRPr lang="en-US"/>
          </a:p>
        </p:txBody>
      </p:sp>
      <p:pic>
        <p:nvPicPr>
          <p:cNvPr id="44034" name="Picture 2">
            <a:extLst>
              <a:ext uri="{FF2B5EF4-FFF2-40B4-BE49-F238E27FC236}">
                <a16:creationId xmlns:a16="http://schemas.microsoft.com/office/drawing/2014/main" id="{67E4818C-D3A0-462D-8F3F-3AB0012243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9726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D55D2-98BE-4C92-80C8-67312515A1C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9EC656-4204-42C0-8186-3927B33EF4E8}"/>
              </a:ext>
            </a:extLst>
          </p:cNvPr>
          <p:cNvSpPr>
            <a:spLocks noGrp="1"/>
          </p:cNvSpPr>
          <p:nvPr>
            <p:ph idx="1"/>
          </p:nvPr>
        </p:nvSpPr>
        <p:spPr/>
        <p:txBody>
          <a:bodyPr/>
          <a:lstStyle/>
          <a:p>
            <a:endParaRPr lang="en-US"/>
          </a:p>
        </p:txBody>
      </p:sp>
      <p:pic>
        <p:nvPicPr>
          <p:cNvPr id="45058" name="Picture 2">
            <a:extLst>
              <a:ext uri="{FF2B5EF4-FFF2-40B4-BE49-F238E27FC236}">
                <a16:creationId xmlns:a16="http://schemas.microsoft.com/office/drawing/2014/main" id="{86C0D06F-C193-4DE0-B584-52F9F29C63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2137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60D11-13EF-4684-8B31-12C2E70EDA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EBD0FA-AAAE-4F60-98B3-DA7AD6257F8E}"/>
              </a:ext>
            </a:extLst>
          </p:cNvPr>
          <p:cNvSpPr>
            <a:spLocks noGrp="1"/>
          </p:cNvSpPr>
          <p:nvPr>
            <p:ph idx="1"/>
          </p:nvPr>
        </p:nvSpPr>
        <p:spPr/>
        <p:txBody>
          <a:bodyPr/>
          <a:lstStyle/>
          <a:p>
            <a:endParaRPr lang="en-US"/>
          </a:p>
        </p:txBody>
      </p:sp>
      <p:pic>
        <p:nvPicPr>
          <p:cNvPr id="46082" name="Picture 2">
            <a:extLst>
              <a:ext uri="{FF2B5EF4-FFF2-40B4-BE49-F238E27FC236}">
                <a16:creationId xmlns:a16="http://schemas.microsoft.com/office/drawing/2014/main" id="{BF127CEA-12CD-4D62-8575-FC28E9F182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4599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91C49-BFD0-4AB6-9AFD-7C001F4CC5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0B6D51-5760-4D6C-BA9A-C63A08691900}"/>
              </a:ext>
            </a:extLst>
          </p:cNvPr>
          <p:cNvSpPr>
            <a:spLocks noGrp="1"/>
          </p:cNvSpPr>
          <p:nvPr>
            <p:ph idx="1"/>
          </p:nvPr>
        </p:nvSpPr>
        <p:spPr/>
        <p:txBody>
          <a:bodyPr/>
          <a:lstStyle/>
          <a:p>
            <a:endParaRPr lang="en-US"/>
          </a:p>
        </p:txBody>
      </p:sp>
      <p:pic>
        <p:nvPicPr>
          <p:cNvPr id="47106" name="Picture 2">
            <a:extLst>
              <a:ext uri="{FF2B5EF4-FFF2-40B4-BE49-F238E27FC236}">
                <a16:creationId xmlns:a16="http://schemas.microsoft.com/office/drawing/2014/main" id="{4338F74B-0158-48E1-90B0-A6C6EE1169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2632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0D175-BF2B-444B-B78B-04BA1DAA112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E4AE72-DB20-494B-B902-EBECA973691C}"/>
              </a:ext>
            </a:extLst>
          </p:cNvPr>
          <p:cNvSpPr>
            <a:spLocks noGrp="1"/>
          </p:cNvSpPr>
          <p:nvPr>
            <p:ph idx="1"/>
          </p:nvPr>
        </p:nvSpPr>
        <p:spPr/>
        <p:txBody>
          <a:bodyPr/>
          <a:lstStyle/>
          <a:p>
            <a:endParaRPr lang="en-US"/>
          </a:p>
        </p:txBody>
      </p:sp>
      <p:pic>
        <p:nvPicPr>
          <p:cNvPr id="48130" name="Picture 2">
            <a:extLst>
              <a:ext uri="{FF2B5EF4-FFF2-40B4-BE49-F238E27FC236}">
                <a16:creationId xmlns:a16="http://schemas.microsoft.com/office/drawing/2014/main" id="{14C1BAAC-10CA-4F32-836F-D3EAB2D16A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9498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A12FC-A362-487E-93BC-AE60FB5182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7BAA70-9609-4D28-B8AA-48EC78149FFD}"/>
              </a:ext>
            </a:extLst>
          </p:cNvPr>
          <p:cNvSpPr>
            <a:spLocks noGrp="1"/>
          </p:cNvSpPr>
          <p:nvPr>
            <p:ph idx="1"/>
          </p:nvPr>
        </p:nvSpPr>
        <p:spPr/>
        <p:txBody>
          <a:bodyPr/>
          <a:lstStyle/>
          <a:p>
            <a:endParaRPr lang="en-US"/>
          </a:p>
        </p:txBody>
      </p:sp>
      <p:pic>
        <p:nvPicPr>
          <p:cNvPr id="49154" name="Picture 2">
            <a:extLst>
              <a:ext uri="{FF2B5EF4-FFF2-40B4-BE49-F238E27FC236}">
                <a16:creationId xmlns:a16="http://schemas.microsoft.com/office/drawing/2014/main" id="{5907104C-4D34-4188-AE69-A3D575DD9B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4047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87D1F-E35A-4E0C-B1E1-7F04BF0A91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A88815-B626-43DA-9489-BA98028C21F8}"/>
              </a:ext>
            </a:extLst>
          </p:cNvPr>
          <p:cNvSpPr>
            <a:spLocks noGrp="1"/>
          </p:cNvSpPr>
          <p:nvPr>
            <p:ph idx="1"/>
          </p:nvPr>
        </p:nvSpPr>
        <p:spPr/>
        <p:txBody>
          <a:bodyPr/>
          <a:lstStyle/>
          <a:p>
            <a:endParaRPr lang="en-US"/>
          </a:p>
        </p:txBody>
      </p:sp>
      <p:pic>
        <p:nvPicPr>
          <p:cNvPr id="50178" name="Picture 2">
            <a:extLst>
              <a:ext uri="{FF2B5EF4-FFF2-40B4-BE49-F238E27FC236}">
                <a16:creationId xmlns:a16="http://schemas.microsoft.com/office/drawing/2014/main" id="{FF47D4B7-139B-4A70-8704-00E754C8A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450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71AC1-A2EC-48BB-AFE4-A6974D04A438}"/>
              </a:ext>
            </a:extLst>
          </p:cNvPr>
          <p:cNvSpPr>
            <a:spLocks noGrp="1"/>
          </p:cNvSpPr>
          <p:nvPr>
            <p:ph type="title"/>
          </p:nvPr>
        </p:nvSpPr>
        <p:spPr>
          <a:xfrm>
            <a:off x="677334" y="156238"/>
            <a:ext cx="8596668" cy="1320800"/>
          </a:xfrm>
        </p:spPr>
        <p:txBody>
          <a:bodyPr>
            <a:noAutofit/>
          </a:bodyPr>
          <a:lstStyle/>
          <a:p>
            <a:pPr marL="0" marR="0">
              <a:lnSpc>
                <a:spcPct val="115000"/>
              </a:lnSpc>
              <a:spcBef>
                <a:spcPts val="2745"/>
              </a:spcBef>
              <a:spcAft>
                <a:spcPts val="0"/>
              </a:spcAft>
            </a:pPr>
            <a:r>
              <a:rPr lang="en-US" sz="2900" b="1" dirty="0">
                <a:solidFill>
                  <a:srgbClr val="0000FF"/>
                </a:solidFill>
                <a:effectLst/>
                <a:latin typeface="Arial" panose="020B0604020202020204" pitchFamily="34" charset="0"/>
                <a:ea typeface="Arial" panose="020B0604020202020204" pitchFamily="34" charset="0"/>
              </a:rPr>
              <a:t>Analytical Problem Framing </a:t>
            </a:r>
            <a:br>
              <a:rPr lang="en-US" sz="2900" dirty="0">
                <a:effectLst/>
                <a:latin typeface="Arial" panose="020B0604020202020204" pitchFamily="34" charset="0"/>
                <a:ea typeface="Arial" panose="020B0604020202020204" pitchFamily="34" charset="0"/>
              </a:rPr>
            </a:br>
            <a:r>
              <a:rPr lang="en-US" sz="2900" b="1" dirty="0">
                <a:solidFill>
                  <a:srgbClr val="0000FF"/>
                </a:solidFill>
                <a:effectLst/>
                <a:latin typeface="Arial" panose="020B0604020202020204" pitchFamily="34" charset="0"/>
                <a:ea typeface="Arial" panose="020B0604020202020204" pitchFamily="34" charset="0"/>
              </a:rPr>
              <a:t>· Mathematical/ Analytical Modeling of the Problem </a:t>
            </a:r>
            <a:br>
              <a:rPr lang="en-US" sz="2900" dirty="0">
                <a:effectLst/>
                <a:latin typeface="Arial" panose="020B0604020202020204" pitchFamily="34" charset="0"/>
                <a:ea typeface="Arial" panose="020B0604020202020204" pitchFamily="34" charset="0"/>
              </a:rPr>
            </a:br>
            <a:endParaRPr lang="en-US" sz="2900" dirty="0"/>
          </a:p>
        </p:txBody>
      </p:sp>
      <p:sp>
        <p:nvSpPr>
          <p:cNvPr id="3" name="Content Placeholder 2">
            <a:extLst>
              <a:ext uri="{FF2B5EF4-FFF2-40B4-BE49-F238E27FC236}">
                <a16:creationId xmlns:a16="http://schemas.microsoft.com/office/drawing/2014/main" id="{08154858-C9A6-4C23-B17D-5F945A72A516}"/>
              </a:ext>
            </a:extLst>
          </p:cNvPr>
          <p:cNvSpPr>
            <a:spLocks noGrp="1"/>
          </p:cNvSpPr>
          <p:nvPr>
            <p:ph idx="1"/>
          </p:nvPr>
        </p:nvSpPr>
        <p:spPr>
          <a:xfrm>
            <a:off x="2331323" y="1488613"/>
            <a:ext cx="8596668" cy="3880773"/>
          </a:xfrm>
        </p:spPr>
        <p:txBody>
          <a:bodyPr>
            <a:noAutofit/>
          </a:bodyPr>
          <a:lstStyle/>
          <a:p>
            <a:pPr marL="7620" marR="1346835" indent="20955">
              <a:lnSpc>
                <a:spcPct val="110000"/>
              </a:lnSpc>
              <a:spcBef>
                <a:spcPts val="2890"/>
              </a:spcBef>
              <a:spcAft>
                <a:spcPts val="0"/>
              </a:spcAft>
            </a:pPr>
            <a:r>
              <a:rPr lang="en-US" sz="2800" dirty="0">
                <a:solidFill>
                  <a:srgbClr val="000000"/>
                </a:solidFill>
                <a:effectLst/>
                <a:latin typeface="Arial" panose="020B0604020202020204" pitchFamily="34" charset="0"/>
                <a:ea typeface="Arial" panose="020B0604020202020204" pitchFamily="34" charset="0"/>
              </a:rPr>
              <a:t>1.Importing modules, Reading the data 2.Analyzing Numerical Features </a:t>
            </a:r>
            <a:endParaRPr lang="en-US" sz="2800" dirty="0">
              <a:effectLst/>
              <a:latin typeface="Arial" panose="020B0604020202020204" pitchFamily="34" charset="0"/>
              <a:ea typeface="Arial" panose="020B0604020202020204" pitchFamily="34" charset="0"/>
            </a:endParaRPr>
          </a:p>
          <a:p>
            <a:pPr marL="531495" marR="0">
              <a:lnSpc>
                <a:spcPct val="115000"/>
              </a:lnSpc>
              <a:spcBef>
                <a:spcPts val="110"/>
              </a:spcBef>
              <a:spcAft>
                <a:spcPts val="0"/>
              </a:spcAft>
            </a:pPr>
            <a:r>
              <a:rPr lang="en-US" sz="2800" dirty="0">
                <a:solidFill>
                  <a:srgbClr val="000000"/>
                </a:solidFill>
                <a:effectLst/>
                <a:latin typeface="Arial" panose="020B0604020202020204" pitchFamily="34" charset="0"/>
                <a:ea typeface="Arial" panose="020B0604020202020204" pitchFamily="34" charset="0"/>
              </a:rPr>
              <a:t>Checking Statistical summary </a:t>
            </a:r>
            <a:endParaRPr lang="en-US" sz="2800" dirty="0">
              <a:effectLst/>
              <a:latin typeface="Arial" panose="020B0604020202020204" pitchFamily="34" charset="0"/>
              <a:ea typeface="Arial" panose="020B0604020202020204" pitchFamily="34" charset="0"/>
            </a:endParaRPr>
          </a:p>
          <a:p>
            <a:pPr marL="469265" marR="290830" indent="-11430">
              <a:lnSpc>
                <a:spcPct val="110000"/>
              </a:lnSpc>
              <a:spcBef>
                <a:spcPts val="325"/>
              </a:spcBef>
              <a:spcAft>
                <a:spcPts val="0"/>
              </a:spcAft>
            </a:pPr>
            <a:r>
              <a:rPr lang="en-US" sz="2800" dirty="0">
                <a:solidFill>
                  <a:srgbClr val="000000"/>
                </a:solidFill>
                <a:effectLst/>
                <a:latin typeface="Arial" panose="020B0604020202020204" pitchFamily="34" charset="0"/>
                <a:ea typeface="Arial" panose="020B0604020202020204" pitchFamily="34" charset="0"/>
              </a:rPr>
              <a:t>Checking Distribution of numerical features . Inspecting Correlation </a:t>
            </a:r>
            <a:endParaRPr lang="en-US" sz="2800" dirty="0">
              <a:effectLst/>
              <a:latin typeface="Arial" panose="020B0604020202020204" pitchFamily="34" charset="0"/>
              <a:ea typeface="Arial" panose="020B0604020202020204" pitchFamily="34" charset="0"/>
            </a:endParaRPr>
          </a:p>
          <a:p>
            <a:pPr marL="389890" marR="0">
              <a:lnSpc>
                <a:spcPct val="115000"/>
              </a:lnSpc>
              <a:spcBef>
                <a:spcPts val="110"/>
              </a:spcBef>
              <a:spcAft>
                <a:spcPts val="0"/>
              </a:spcAft>
            </a:pPr>
            <a:r>
              <a:rPr lang="en-US" sz="2800" dirty="0">
                <a:solidFill>
                  <a:srgbClr val="000000"/>
                </a:solidFill>
                <a:effectLst/>
                <a:latin typeface="Arial" panose="020B0604020202020204" pitchFamily="34" charset="0"/>
                <a:ea typeface="Arial" panose="020B0604020202020204" pitchFamily="34" charset="0"/>
              </a:rPr>
              <a:t>Missing Value Handling </a:t>
            </a:r>
            <a:endParaRPr lang="en-US" sz="2800" dirty="0">
              <a:effectLst/>
              <a:latin typeface="Arial" panose="020B0604020202020204" pitchFamily="34" charset="0"/>
              <a:ea typeface="Arial" panose="020B0604020202020204" pitchFamily="34" charset="0"/>
            </a:endParaRPr>
          </a:p>
          <a:p>
            <a:pPr marL="391160" marR="0">
              <a:lnSpc>
                <a:spcPct val="115000"/>
              </a:lnSpc>
              <a:spcBef>
                <a:spcPts val="325"/>
              </a:spcBef>
              <a:spcAft>
                <a:spcPts val="0"/>
              </a:spcAft>
            </a:pPr>
            <a:r>
              <a:rPr lang="en-US" sz="2800" dirty="0">
                <a:solidFill>
                  <a:srgbClr val="000000"/>
                </a:solidFill>
                <a:effectLst/>
                <a:latin typeface="Arial" panose="020B0604020202020204" pitchFamily="34" charset="0"/>
                <a:ea typeface="Arial" panose="020B0604020202020204" pitchFamily="34" charset="0"/>
              </a:rPr>
              <a:t>Encoding Categorical Features </a:t>
            </a:r>
            <a:endParaRPr lang="en-US" sz="2800" dirty="0">
              <a:effectLst/>
              <a:latin typeface="Arial" panose="020B0604020202020204" pitchFamily="34" charset="0"/>
              <a:ea typeface="Arial" panose="020B0604020202020204" pitchFamily="34" charset="0"/>
            </a:endParaRPr>
          </a:p>
          <a:p>
            <a:pPr marL="470535" marR="0">
              <a:lnSpc>
                <a:spcPct val="115000"/>
              </a:lnSpc>
              <a:spcBef>
                <a:spcPts val="325"/>
              </a:spcBef>
              <a:spcAft>
                <a:spcPts val="0"/>
              </a:spcAft>
            </a:pPr>
            <a:r>
              <a:rPr lang="en-US" sz="2800" dirty="0">
                <a:solidFill>
                  <a:srgbClr val="000000"/>
                </a:solidFill>
                <a:effectLst/>
                <a:latin typeface="Arial" panose="020B0604020202020204" pitchFamily="34" charset="0"/>
                <a:ea typeface="Arial" panose="020B0604020202020204" pitchFamily="34" charset="0"/>
              </a:rPr>
              <a:t>Correcting data type </a:t>
            </a:r>
            <a:endParaRPr lang="en-US" sz="2800" dirty="0">
              <a:effectLst/>
              <a:latin typeface="Arial" panose="020B0604020202020204" pitchFamily="34" charset="0"/>
              <a:ea typeface="Arial" panose="020B0604020202020204" pitchFamily="34" charset="0"/>
            </a:endParaRPr>
          </a:p>
          <a:p>
            <a:pPr marL="316865" marR="0">
              <a:lnSpc>
                <a:spcPct val="115000"/>
              </a:lnSpc>
              <a:spcBef>
                <a:spcPts val="325"/>
              </a:spcBef>
              <a:spcAft>
                <a:spcPts val="0"/>
              </a:spcAft>
            </a:pPr>
            <a:r>
              <a:rPr lang="en-US" sz="2800" dirty="0">
                <a:solidFill>
                  <a:srgbClr val="000000"/>
                </a:solidFill>
                <a:effectLst/>
                <a:latin typeface="Arial" panose="020B0604020202020204" pitchFamily="34" charset="0"/>
                <a:ea typeface="Arial" panose="020B0604020202020204" pitchFamily="34" charset="0"/>
              </a:rPr>
              <a:t>Univariate and Bivariate analysis,</a:t>
            </a:r>
            <a:endParaRPr lang="en-US" sz="2800" dirty="0">
              <a:effectLst/>
              <a:latin typeface="Arial" panose="020B0604020202020204" pitchFamily="34" charset="0"/>
              <a:ea typeface="Arial" panose="020B0604020202020204" pitchFamily="34" charset="0"/>
            </a:endParaRPr>
          </a:p>
          <a:p>
            <a:r>
              <a:rPr lang="en-US" sz="2800" dirty="0" err="1">
                <a:solidFill>
                  <a:srgbClr val="000000"/>
                </a:solidFill>
                <a:effectLst/>
                <a:latin typeface="Arial" panose="020B0604020202020204" pitchFamily="34" charset="0"/>
                <a:ea typeface="Arial" panose="020B0604020202020204" pitchFamily="34" charset="0"/>
              </a:rPr>
              <a:t>DataVisualization</a:t>
            </a:r>
            <a:endParaRPr lang="en-US" sz="2800" dirty="0"/>
          </a:p>
        </p:txBody>
      </p:sp>
    </p:spTree>
    <p:extLst>
      <p:ext uri="{BB962C8B-B14F-4D97-AF65-F5344CB8AC3E}">
        <p14:creationId xmlns:p14="http://schemas.microsoft.com/office/powerpoint/2010/main" val="181358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6790B-CB15-4411-9D47-97A6271D69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C88D69-DF11-4FA3-AB50-8893D775A12B}"/>
              </a:ext>
            </a:extLst>
          </p:cNvPr>
          <p:cNvSpPr>
            <a:spLocks noGrp="1"/>
          </p:cNvSpPr>
          <p:nvPr>
            <p:ph idx="1"/>
          </p:nvPr>
        </p:nvSpPr>
        <p:spPr/>
        <p:txBody>
          <a:bodyPr/>
          <a:lstStyle/>
          <a:p>
            <a:endParaRPr lang="en-US"/>
          </a:p>
        </p:txBody>
      </p:sp>
      <p:pic>
        <p:nvPicPr>
          <p:cNvPr id="51202" name="Picture 2">
            <a:extLst>
              <a:ext uri="{FF2B5EF4-FFF2-40B4-BE49-F238E27FC236}">
                <a16:creationId xmlns:a16="http://schemas.microsoft.com/office/drawing/2014/main" id="{78FDC963-AEDF-4C1E-8E3E-7DE2B24858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0998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0D77F-A75B-40F9-AB8E-1B0D8FDB57F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87C530-CC44-4DBC-B69F-ABBA2F4625FE}"/>
              </a:ext>
            </a:extLst>
          </p:cNvPr>
          <p:cNvSpPr>
            <a:spLocks noGrp="1"/>
          </p:cNvSpPr>
          <p:nvPr>
            <p:ph idx="1"/>
          </p:nvPr>
        </p:nvSpPr>
        <p:spPr/>
        <p:txBody>
          <a:bodyPr/>
          <a:lstStyle/>
          <a:p>
            <a:endParaRPr lang="en-US"/>
          </a:p>
        </p:txBody>
      </p:sp>
      <p:pic>
        <p:nvPicPr>
          <p:cNvPr id="52226" name="Picture 2">
            <a:extLst>
              <a:ext uri="{FF2B5EF4-FFF2-40B4-BE49-F238E27FC236}">
                <a16:creationId xmlns:a16="http://schemas.microsoft.com/office/drawing/2014/main" id="{01C9904C-32CC-4E62-AC3B-B40511B4B8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
            <a:ext cx="59436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695FB635-B285-4675-8A7A-D876EB3AFB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505" y="0"/>
            <a:ext cx="1199949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930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73AD8-5181-4843-9550-CA75371CEF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7FE24A-4788-4142-B012-3206E033A09D}"/>
              </a:ext>
            </a:extLst>
          </p:cNvPr>
          <p:cNvSpPr>
            <a:spLocks noGrp="1"/>
          </p:cNvSpPr>
          <p:nvPr>
            <p:ph idx="1"/>
          </p:nvPr>
        </p:nvSpPr>
        <p:spPr/>
        <p:txBody>
          <a:bodyPr/>
          <a:lstStyle/>
          <a:p>
            <a:endParaRPr lang="en-US"/>
          </a:p>
        </p:txBody>
      </p:sp>
      <p:pic>
        <p:nvPicPr>
          <p:cNvPr id="53250" name="Picture 2">
            <a:extLst>
              <a:ext uri="{FF2B5EF4-FFF2-40B4-BE49-F238E27FC236}">
                <a16:creationId xmlns:a16="http://schemas.microsoft.com/office/drawing/2014/main" id="{2C871986-593F-44C7-9AEE-C70A9CAA3F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08430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452A9-BA5D-4D39-8290-330331206487}"/>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2EC0A780-5640-4E12-ADCB-2171397A0337}"/>
              </a:ext>
            </a:extLst>
          </p:cNvPr>
          <p:cNvSpPr>
            <a:spLocks noGrp="1"/>
          </p:cNvSpPr>
          <p:nvPr>
            <p:ph idx="1"/>
          </p:nvPr>
        </p:nvSpPr>
        <p:spPr/>
        <p:txBody>
          <a:bodyPr/>
          <a:lstStyle/>
          <a:p>
            <a:endParaRPr lang="en-US"/>
          </a:p>
        </p:txBody>
      </p:sp>
      <p:pic>
        <p:nvPicPr>
          <p:cNvPr id="54276" name="Picture 4">
            <a:extLst>
              <a:ext uri="{FF2B5EF4-FFF2-40B4-BE49-F238E27FC236}">
                <a16:creationId xmlns:a16="http://schemas.microsoft.com/office/drawing/2014/main" id="{B3242313-7C02-4824-843F-476A3A023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0463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AB61-D6D4-490D-BF4E-317D9682D8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4631D8-EAD2-41AC-B8C1-C61CE6D639C9}"/>
              </a:ext>
            </a:extLst>
          </p:cNvPr>
          <p:cNvSpPr>
            <a:spLocks noGrp="1"/>
          </p:cNvSpPr>
          <p:nvPr>
            <p:ph idx="1"/>
          </p:nvPr>
        </p:nvSpPr>
        <p:spPr/>
        <p:txBody>
          <a:bodyPr/>
          <a:lstStyle/>
          <a:p>
            <a:endParaRPr lang="en-US"/>
          </a:p>
        </p:txBody>
      </p:sp>
      <p:pic>
        <p:nvPicPr>
          <p:cNvPr id="55298" name="Picture 2">
            <a:extLst>
              <a:ext uri="{FF2B5EF4-FFF2-40B4-BE49-F238E27FC236}">
                <a16:creationId xmlns:a16="http://schemas.microsoft.com/office/drawing/2014/main" id="{49C6155F-3F50-48BA-8B0D-A5D49CDAE1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4461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1839A-0F4D-46A2-953B-BB9B594C1B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D96DFD-FA85-4319-8C02-957DA8B3F9F5}"/>
              </a:ext>
            </a:extLst>
          </p:cNvPr>
          <p:cNvSpPr>
            <a:spLocks noGrp="1"/>
          </p:cNvSpPr>
          <p:nvPr>
            <p:ph idx="1"/>
          </p:nvPr>
        </p:nvSpPr>
        <p:spPr/>
        <p:txBody>
          <a:bodyPr/>
          <a:lstStyle/>
          <a:p>
            <a:endParaRPr lang="en-US"/>
          </a:p>
        </p:txBody>
      </p:sp>
      <p:pic>
        <p:nvPicPr>
          <p:cNvPr id="56322" name="Picture 2">
            <a:extLst>
              <a:ext uri="{FF2B5EF4-FFF2-40B4-BE49-F238E27FC236}">
                <a16:creationId xmlns:a16="http://schemas.microsoft.com/office/drawing/2014/main" id="{FF1E26DD-761D-4216-8B96-2F34B6848E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2916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6FE13-BF0B-4092-850A-82C90F8894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D12DAB-1C01-4719-B836-1094255DAFFC}"/>
              </a:ext>
            </a:extLst>
          </p:cNvPr>
          <p:cNvSpPr>
            <a:spLocks noGrp="1"/>
          </p:cNvSpPr>
          <p:nvPr>
            <p:ph idx="1"/>
          </p:nvPr>
        </p:nvSpPr>
        <p:spPr/>
        <p:txBody>
          <a:bodyPr/>
          <a:lstStyle/>
          <a:p>
            <a:endParaRPr lang="en-US"/>
          </a:p>
        </p:txBody>
      </p:sp>
      <p:pic>
        <p:nvPicPr>
          <p:cNvPr id="57346" name="Picture 2">
            <a:extLst>
              <a:ext uri="{FF2B5EF4-FFF2-40B4-BE49-F238E27FC236}">
                <a16:creationId xmlns:a16="http://schemas.microsoft.com/office/drawing/2014/main" id="{BBE50541-FDC0-4F8C-9CC7-6B87048A28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272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F52D3-EEFC-4EEB-B02F-D9D874E674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DEC538-28F6-4E58-B851-EBBBEBECCC9E}"/>
              </a:ext>
            </a:extLst>
          </p:cNvPr>
          <p:cNvSpPr>
            <a:spLocks noGrp="1"/>
          </p:cNvSpPr>
          <p:nvPr>
            <p:ph idx="1"/>
          </p:nvPr>
        </p:nvSpPr>
        <p:spPr/>
        <p:txBody>
          <a:bodyPr/>
          <a:lstStyle/>
          <a:p>
            <a:endParaRPr lang="en-US"/>
          </a:p>
        </p:txBody>
      </p:sp>
      <p:pic>
        <p:nvPicPr>
          <p:cNvPr id="58370" name="Picture 2">
            <a:extLst>
              <a:ext uri="{FF2B5EF4-FFF2-40B4-BE49-F238E27FC236}">
                <a16:creationId xmlns:a16="http://schemas.microsoft.com/office/drawing/2014/main" id="{B4F98B42-388F-489A-9F40-5987E553FD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47" y="0"/>
            <a:ext cx="1240054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5227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77B7C-6B30-4732-9837-46495694A9C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ECF80B-771B-46C6-BA66-B95338451CC5}"/>
              </a:ext>
            </a:extLst>
          </p:cNvPr>
          <p:cNvSpPr>
            <a:spLocks noGrp="1"/>
          </p:cNvSpPr>
          <p:nvPr>
            <p:ph idx="1"/>
          </p:nvPr>
        </p:nvSpPr>
        <p:spPr/>
        <p:txBody>
          <a:bodyPr/>
          <a:lstStyle/>
          <a:p>
            <a:endParaRPr lang="en-US"/>
          </a:p>
        </p:txBody>
      </p:sp>
      <p:pic>
        <p:nvPicPr>
          <p:cNvPr id="59394" name="Picture 2">
            <a:extLst>
              <a:ext uri="{FF2B5EF4-FFF2-40B4-BE49-F238E27FC236}">
                <a16:creationId xmlns:a16="http://schemas.microsoft.com/office/drawing/2014/main" id="{88751681-37AC-4A89-A16D-75EB306D44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1588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F9155-5806-49C1-B45D-9D37DE89D8B3}"/>
              </a:ext>
            </a:extLst>
          </p:cNvPr>
          <p:cNvSpPr>
            <a:spLocks noGrp="1"/>
          </p:cNvSpPr>
          <p:nvPr>
            <p:ph type="title"/>
          </p:nvPr>
        </p:nvSpPr>
        <p:spPr/>
        <p:txBody>
          <a:bodyPr>
            <a:normAutofit/>
          </a:bodyPr>
          <a:lstStyle/>
          <a:p>
            <a:r>
              <a:rPr lang="en-US" sz="2900" b="1" i="0" u="none" strike="noStrike" dirty="0">
                <a:solidFill>
                  <a:srgbClr val="0000FF"/>
                </a:solidFill>
                <a:effectLst/>
                <a:latin typeface="Arial" panose="020B0604020202020204" pitchFamily="34" charset="0"/>
              </a:rPr>
              <a:t>Interpretation of the Results Summary: </a:t>
            </a:r>
            <a:endParaRPr lang="en-US" sz="2900" dirty="0"/>
          </a:p>
        </p:txBody>
      </p:sp>
      <p:sp>
        <p:nvSpPr>
          <p:cNvPr id="5" name="Content Placeholder 4">
            <a:extLst>
              <a:ext uri="{FF2B5EF4-FFF2-40B4-BE49-F238E27FC236}">
                <a16:creationId xmlns:a16="http://schemas.microsoft.com/office/drawing/2014/main" id="{C39ED136-0B2B-405E-B5F0-D3052831EE88}"/>
              </a:ext>
            </a:extLst>
          </p:cNvPr>
          <p:cNvSpPr>
            <a:spLocks noGrp="1"/>
          </p:cNvSpPr>
          <p:nvPr>
            <p:ph idx="1"/>
          </p:nvPr>
        </p:nvSpPr>
        <p:spPr/>
        <p:txBody>
          <a:bodyPr>
            <a:normAutofit fontScale="85000" lnSpcReduction="10000"/>
          </a:bodyPr>
          <a:lstStyle/>
          <a:p>
            <a:pPr rtl="0">
              <a:spcBef>
                <a:spcPts val="0"/>
              </a:spcBef>
              <a:spcAft>
                <a:spcPts val="0"/>
              </a:spcAft>
            </a:pPr>
            <a:r>
              <a:rPr lang="en-US" sz="2800" b="0" i="0" u="none" strike="noStrike" dirty="0">
                <a:solidFill>
                  <a:srgbClr val="000000"/>
                </a:solidFill>
                <a:effectLst/>
                <a:latin typeface="Arial" panose="020B0604020202020204" pitchFamily="34" charset="0"/>
              </a:rPr>
              <a:t>First the Flight dataset is read and analyzed reading the  features we analyze ,Price is the target column here. All the features are then analyzed, missing data handling, outlier detection, data cleaning are done. Trend of Price is observed for change in individual features. New features are extracted, redundant features dropped and categorical features are encoded accordingly.</a:t>
            </a:r>
            <a:endParaRPr lang="en-US" sz="2800" b="0" dirty="0">
              <a:effectLst/>
            </a:endParaRPr>
          </a:p>
          <a:p>
            <a:pPr rtl="0">
              <a:spcBef>
                <a:spcPts val="0"/>
              </a:spcBef>
              <a:spcAft>
                <a:spcPts val="0"/>
              </a:spcAft>
            </a:pPr>
            <a:r>
              <a:rPr lang="en-US" sz="2800" b="0" i="0" u="none" strike="noStrike" dirty="0">
                <a:solidFill>
                  <a:srgbClr val="000000"/>
                </a:solidFill>
                <a:effectLst/>
                <a:latin typeface="Arial" panose="020B0604020202020204" pitchFamily="34" charset="0"/>
              </a:rPr>
              <a:t>I take a look at the first few rows using the data dictionary </a:t>
            </a:r>
            <a:r>
              <a:rPr lang="en-US" sz="2800" b="0" i="0" u="none" strike="noStrike" dirty="0" err="1">
                <a:solidFill>
                  <a:srgbClr val="000000"/>
                </a:solidFill>
                <a:effectLst/>
                <a:latin typeface="Arial" panose="020B0604020202020204" pitchFamily="34" charset="0"/>
              </a:rPr>
              <a:t>provided.I</a:t>
            </a:r>
            <a:r>
              <a:rPr lang="en-US" sz="2800" b="0" i="0" u="none" strike="noStrike" dirty="0">
                <a:solidFill>
                  <a:srgbClr val="000000"/>
                </a:solidFill>
                <a:effectLst/>
                <a:latin typeface="Arial" panose="020B0604020202020204" pitchFamily="34" charset="0"/>
              </a:rPr>
              <a:t> get a sense of what each column </a:t>
            </a:r>
            <a:r>
              <a:rPr lang="en-US" sz="2800" b="0" i="0" u="none" strike="noStrike" dirty="0" err="1">
                <a:solidFill>
                  <a:srgbClr val="000000"/>
                </a:solidFill>
                <a:effectLst/>
                <a:latin typeface="Arial" panose="020B0604020202020204" pitchFamily="34" charset="0"/>
              </a:rPr>
              <a:t>represents,I</a:t>
            </a:r>
            <a:r>
              <a:rPr lang="en-US" sz="2800" b="0" i="0" u="none" strike="noStrike" dirty="0">
                <a:solidFill>
                  <a:srgbClr val="000000"/>
                </a:solidFill>
                <a:effectLst/>
                <a:latin typeface="Arial" panose="020B0604020202020204" pitchFamily="34" charset="0"/>
              </a:rPr>
              <a:t> identify  the predictors  and response </a:t>
            </a:r>
            <a:r>
              <a:rPr lang="en-US" sz="2800" b="0" i="0" u="none" strike="noStrike" dirty="0" err="1">
                <a:solidFill>
                  <a:srgbClr val="000000"/>
                </a:solidFill>
                <a:effectLst/>
                <a:latin typeface="Arial" panose="020B0604020202020204" pitchFamily="34" charset="0"/>
              </a:rPr>
              <a:t>variables.I</a:t>
            </a:r>
            <a:r>
              <a:rPr lang="en-US" sz="2800" b="0" i="0" u="none" strike="noStrike" dirty="0">
                <a:solidFill>
                  <a:srgbClr val="000000"/>
                </a:solidFill>
                <a:effectLst/>
                <a:latin typeface="Arial" panose="020B0604020202020204" pitchFamily="34" charset="0"/>
              </a:rPr>
              <a:t> check if there is any unique identifier for each column.</a:t>
            </a:r>
            <a:endParaRPr lang="en-US" sz="2800" b="0" dirty="0">
              <a:effectLst/>
            </a:endParaRPr>
          </a:p>
          <a:p>
            <a:endParaRPr lang="en-US" dirty="0"/>
          </a:p>
        </p:txBody>
      </p:sp>
    </p:spTree>
    <p:extLst>
      <p:ext uri="{BB962C8B-B14F-4D97-AF65-F5344CB8AC3E}">
        <p14:creationId xmlns:p14="http://schemas.microsoft.com/office/powerpoint/2010/main" val="41067446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0C1D8-74E7-4B76-91B4-C138615CFB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1B89A6-6237-4805-8939-E6F43688D3D7}"/>
              </a:ext>
            </a:extLst>
          </p:cNvPr>
          <p:cNvSpPr>
            <a:spLocks noGrp="1"/>
          </p:cNvSpPr>
          <p:nvPr>
            <p:ph idx="1"/>
          </p:nvPr>
        </p:nvSpPr>
        <p:spPr>
          <a:xfrm>
            <a:off x="1188323" y="609600"/>
            <a:ext cx="8596668" cy="3880773"/>
          </a:xfrm>
        </p:spPr>
        <p:txBody>
          <a:bodyPr>
            <a:normAutofit fontScale="25000" lnSpcReduction="20000"/>
          </a:bodyPr>
          <a:lstStyle/>
          <a:p>
            <a:pPr marL="10795" marR="0">
              <a:lnSpc>
                <a:spcPct val="115000"/>
              </a:lnSpc>
              <a:spcBef>
                <a:spcPts val="325"/>
              </a:spcBef>
              <a:spcAft>
                <a:spcPts val="0"/>
              </a:spcAft>
            </a:pPr>
            <a:r>
              <a:rPr lang="en-US" sz="11200" dirty="0">
                <a:solidFill>
                  <a:srgbClr val="000000"/>
                </a:solidFill>
                <a:effectLst/>
                <a:latin typeface="Arial" panose="020B0604020202020204" pitchFamily="34" charset="0"/>
                <a:ea typeface="Arial" panose="020B0604020202020204" pitchFamily="34" charset="0"/>
              </a:rPr>
              <a:t>3.Analyzing Categorical Features </a:t>
            </a:r>
            <a:endParaRPr lang="en-US" sz="11200" dirty="0">
              <a:effectLst/>
              <a:latin typeface="Arial" panose="020B0604020202020204" pitchFamily="34" charset="0"/>
              <a:ea typeface="Arial" panose="020B0604020202020204" pitchFamily="34" charset="0"/>
            </a:endParaRPr>
          </a:p>
          <a:p>
            <a:pPr marL="19685" marR="0">
              <a:lnSpc>
                <a:spcPct val="115000"/>
              </a:lnSpc>
              <a:spcBef>
                <a:spcPts val="325"/>
              </a:spcBef>
              <a:spcAft>
                <a:spcPts val="0"/>
              </a:spcAft>
            </a:pPr>
            <a:r>
              <a:rPr lang="en-US" sz="11200" dirty="0">
                <a:solidFill>
                  <a:srgbClr val="000000"/>
                </a:solidFill>
                <a:effectLst/>
                <a:latin typeface="Arial" panose="020B0604020202020204" pitchFamily="34" charset="0"/>
                <a:ea typeface="Arial" panose="020B0604020202020204" pitchFamily="34" charset="0"/>
              </a:rPr>
              <a:t>Missing Value Handling </a:t>
            </a:r>
            <a:endParaRPr lang="en-US" sz="11200" dirty="0">
              <a:effectLst/>
              <a:latin typeface="Arial" panose="020B0604020202020204" pitchFamily="34" charset="0"/>
              <a:ea typeface="Arial" panose="020B0604020202020204" pitchFamily="34" charset="0"/>
            </a:endParaRPr>
          </a:p>
          <a:p>
            <a:pPr marL="20955" marR="0">
              <a:lnSpc>
                <a:spcPct val="115000"/>
              </a:lnSpc>
              <a:spcBef>
                <a:spcPts val="325"/>
              </a:spcBef>
              <a:spcAft>
                <a:spcPts val="0"/>
              </a:spcAft>
            </a:pPr>
            <a:r>
              <a:rPr lang="en-US" sz="11200" dirty="0">
                <a:solidFill>
                  <a:srgbClr val="000000"/>
                </a:solidFill>
                <a:effectLst/>
                <a:latin typeface="Arial" panose="020B0604020202020204" pitchFamily="34" charset="0"/>
                <a:ea typeface="Arial" panose="020B0604020202020204" pitchFamily="34" charset="0"/>
              </a:rPr>
              <a:t>Encoding Categorical Features </a:t>
            </a:r>
            <a:endParaRPr lang="en-US" sz="11200" dirty="0">
              <a:effectLst/>
              <a:latin typeface="Arial" panose="020B0604020202020204" pitchFamily="34" charset="0"/>
              <a:ea typeface="Arial" panose="020B0604020202020204" pitchFamily="34" charset="0"/>
            </a:endParaRPr>
          </a:p>
          <a:p>
            <a:pPr marL="20320" marR="0">
              <a:lnSpc>
                <a:spcPct val="115000"/>
              </a:lnSpc>
              <a:spcBef>
                <a:spcPts val="325"/>
              </a:spcBef>
              <a:spcAft>
                <a:spcPts val="0"/>
              </a:spcAft>
            </a:pPr>
            <a:r>
              <a:rPr lang="en-US" sz="11200" dirty="0">
                <a:solidFill>
                  <a:srgbClr val="000000"/>
                </a:solidFill>
                <a:effectLst/>
                <a:latin typeface="Arial" panose="020B0604020202020204" pitchFamily="34" charset="0"/>
                <a:ea typeface="Arial" panose="020B0604020202020204" pitchFamily="34" charset="0"/>
              </a:rPr>
              <a:t>Data Visualization </a:t>
            </a:r>
            <a:endParaRPr lang="en-US" sz="11200" dirty="0">
              <a:effectLst/>
              <a:latin typeface="Arial" panose="020B0604020202020204" pitchFamily="34" charset="0"/>
              <a:ea typeface="Arial" panose="020B0604020202020204" pitchFamily="34" charset="0"/>
            </a:endParaRPr>
          </a:p>
          <a:p>
            <a:pPr marL="20320" marR="0">
              <a:lnSpc>
                <a:spcPct val="115000"/>
              </a:lnSpc>
              <a:spcBef>
                <a:spcPts val="325"/>
              </a:spcBef>
              <a:spcAft>
                <a:spcPts val="0"/>
              </a:spcAft>
            </a:pPr>
            <a:r>
              <a:rPr lang="en-US" sz="11200" dirty="0">
                <a:solidFill>
                  <a:srgbClr val="000000"/>
                </a:solidFill>
                <a:effectLst/>
                <a:latin typeface="Arial" panose="020B0604020202020204" pitchFamily="34" charset="0"/>
                <a:ea typeface="Arial" panose="020B0604020202020204" pitchFamily="34" charset="0"/>
              </a:rPr>
              <a:t>Dropping Redundant Features </a:t>
            </a:r>
            <a:endParaRPr lang="en-US" sz="11200" dirty="0">
              <a:effectLst/>
              <a:latin typeface="Arial" panose="020B0604020202020204" pitchFamily="34" charset="0"/>
              <a:ea typeface="Arial" panose="020B0604020202020204" pitchFamily="34" charset="0"/>
            </a:endParaRPr>
          </a:p>
          <a:p>
            <a:pPr marL="10795" marR="1334770" indent="-7620">
              <a:lnSpc>
                <a:spcPct val="110000"/>
              </a:lnSpc>
              <a:spcBef>
                <a:spcPts val="325"/>
              </a:spcBef>
              <a:spcAft>
                <a:spcPts val="0"/>
              </a:spcAft>
            </a:pPr>
            <a:r>
              <a:rPr lang="en-US" sz="11200" dirty="0">
                <a:solidFill>
                  <a:srgbClr val="000000"/>
                </a:solidFill>
                <a:effectLst/>
                <a:latin typeface="Arial" panose="020B0604020202020204" pitchFamily="34" charset="0"/>
                <a:ea typeface="Arial" panose="020B0604020202020204" pitchFamily="34" charset="0"/>
              </a:rPr>
              <a:t>4.Splitting data into Train and Test data 5.Comparing model coefficients </a:t>
            </a:r>
            <a:endParaRPr lang="en-US" sz="11200" dirty="0">
              <a:effectLst/>
              <a:latin typeface="Arial" panose="020B0604020202020204" pitchFamily="34" charset="0"/>
              <a:ea typeface="Arial" panose="020B0604020202020204" pitchFamily="34" charset="0"/>
            </a:endParaRPr>
          </a:p>
          <a:p>
            <a:pPr marL="9525" marR="0">
              <a:lnSpc>
                <a:spcPct val="115000"/>
              </a:lnSpc>
              <a:spcBef>
                <a:spcPts val="110"/>
              </a:spcBef>
              <a:spcAft>
                <a:spcPts val="0"/>
              </a:spcAft>
            </a:pPr>
            <a:r>
              <a:rPr lang="en-US" sz="11200" dirty="0">
                <a:solidFill>
                  <a:srgbClr val="000000"/>
                </a:solidFill>
                <a:effectLst/>
                <a:latin typeface="Arial" panose="020B0604020202020204" pitchFamily="34" charset="0"/>
                <a:ea typeface="Arial" panose="020B0604020202020204" pitchFamily="34" charset="0"/>
              </a:rPr>
              <a:t>6.Model Evaluation </a:t>
            </a:r>
            <a:endParaRPr lang="en-US" sz="11200" dirty="0">
              <a:effectLst/>
              <a:latin typeface="Arial" panose="020B0604020202020204" pitchFamily="34" charset="0"/>
              <a:ea typeface="Arial" panose="020B0604020202020204" pitchFamily="34" charset="0"/>
            </a:endParaRPr>
          </a:p>
          <a:p>
            <a:pPr marL="1905" marR="379095" indent="9525">
              <a:lnSpc>
                <a:spcPct val="110000"/>
              </a:lnSpc>
              <a:spcBef>
                <a:spcPts val="325"/>
              </a:spcBef>
              <a:spcAft>
                <a:spcPts val="0"/>
              </a:spcAft>
            </a:pPr>
            <a:r>
              <a:rPr lang="en-US" sz="11200" dirty="0">
                <a:solidFill>
                  <a:srgbClr val="000000"/>
                </a:solidFill>
                <a:effectLst/>
                <a:latin typeface="Arial" panose="020B0604020202020204" pitchFamily="34" charset="0"/>
                <a:ea typeface="Arial" panose="020B0604020202020204" pitchFamily="34" charset="0"/>
              </a:rPr>
              <a:t>7.Choosing the final model and most significant features. </a:t>
            </a:r>
            <a:endParaRPr lang="en-US" sz="11200" dirty="0">
              <a:effectLst/>
              <a:latin typeface="Arial" panose="020B0604020202020204" pitchFamily="34" charset="0"/>
              <a:ea typeface="Arial" panose="020B0604020202020204" pitchFamily="34" charset="0"/>
            </a:endParaRPr>
          </a:p>
          <a:p>
            <a:pPr marL="10795" marR="0">
              <a:lnSpc>
                <a:spcPct val="115000"/>
              </a:lnSpc>
              <a:spcBef>
                <a:spcPts val="110"/>
              </a:spcBef>
              <a:spcAft>
                <a:spcPts val="0"/>
              </a:spcAft>
            </a:pPr>
            <a:r>
              <a:rPr lang="en-US" sz="11200" dirty="0">
                <a:solidFill>
                  <a:srgbClr val="000000"/>
                </a:solidFill>
                <a:effectLst/>
                <a:latin typeface="Arial" panose="020B0604020202020204" pitchFamily="34" charset="0"/>
                <a:ea typeface="Arial" panose="020B0604020202020204" pitchFamily="34" charset="0"/>
              </a:rPr>
              <a:t>8.Evaluation of Regressor Models </a:t>
            </a:r>
            <a:endParaRPr lang="en-US" sz="11200" dirty="0">
              <a:effectLst/>
              <a:latin typeface="Arial" panose="020B0604020202020204" pitchFamily="34" charset="0"/>
              <a:ea typeface="Arial" panose="020B0604020202020204" pitchFamily="34" charset="0"/>
            </a:endParaRPr>
          </a:p>
          <a:p>
            <a:pPr marL="10160" marR="0">
              <a:lnSpc>
                <a:spcPct val="115000"/>
              </a:lnSpc>
              <a:spcBef>
                <a:spcPts val="330"/>
              </a:spcBef>
              <a:spcAft>
                <a:spcPts val="0"/>
              </a:spcAft>
            </a:pPr>
            <a:r>
              <a:rPr lang="en-US" sz="11200" dirty="0">
                <a:solidFill>
                  <a:srgbClr val="000000"/>
                </a:solidFill>
                <a:effectLst/>
                <a:latin typeface="Arial" panose="020B0604020202020204" pitchFamily="34" charset="0"/>
                <a:ea typeface="Arial" panose="020B0604020202020204" pitchFamily="34" charset="0"/>
              </a:rPr>
              <a:t>9.HyperParameter Tuning. </a:t>
            </a:r>
            <a:endParaRPr lang="en-US" sz="11200" dirty="0">
              <a:effectLst/>
              <a:latin typeface="Arial" panose="020B0604020202020204" pitchFamily="34" charset="0"/>
              <a:ea typeface="Arial" panose="020B0604020202020204" pitchFamily="34" charset="0"/>
            </a:endParaRPr>
          </a:p>
          <a:p>
            <a:pPr marL="27305" marR="0">
              <a:lnSpc>
                <a:spcPct val="115000"/>
              </a:lnSpc>
              <a:spcBef>
                <a:spcPts val="310"/>
              </a:spcBef>
              <a:spcAft>
                <a:spcPts val="0"/>
              </a:spcAft>
            </a:pPr>
            <a:r>
              <a:rPr lang="en-US" sz="11200" dirty="0">
                <a:solidFill>
                  <a:srgbClr val="000000"/>
                </a:solidFill>
                <a:effectLst/>
                <a:latin typeface="Arial" panose="020B0604020202020204" pitchFamily="34" charset="0"/>
                <a:ea typeface="Arial" panose="020B0604020202020204" pitchFamily="34" charset="0"/>
              </a:rPr>
              <a:t>10.Conclusion. </a:t>
            </a:r>
            <a:endParaRPr lang="en-US" sz="112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1239755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EFE2B-758E-4979-888C-94DD38384B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31840C-6545-47CE-9963-FC4042BDD477}"/>
              </a:ext>
            </a:extLst>
          </p:cNvPr>
          <p:cNvSpPr>
            <a:spLocks noGrp="1"/>
          </p:cNvSpPr>
          <p:nvPr>
            <p:ph idx="1"/>
          </p:nvPr>
        </p:nvSpPr>
        <p:spPr/>
        <p:txBody>
          <a:bodyPr>
            <a:normAutofit fontScale="85000" lnSpcReduction="20000"/>
          </a:bodyPr>
          <a:lstStyle/>
          <a:p>
            <a:pPr rtl="0">
              <a:spcBef>
                <a:spcPts val="0"/>
              </a:spcBef>
              <a:spcAft>
                <a:spcPts val="0"/>
              </a:spcAft>
            </a:pPr>
            <a:r>
              <a:rPr lang="en-US" sz="2900" b="0" i="0" u="none" strike="noStrike" dirty="0">
                <a:solidFill>
                  <a:srgbClr val="000000"/>
                </a:solidFill>
                <a:effectLst/>
                <a:latin typeface="Arial" panose="020B0604020202020204" pitchFamily="34" charset="0"/>
              </a:rPr>
              <a:t>made a note of all the observations as a part of data </a:t>
            </a:r>
            <a:r>
              <a:rPr lang="en-US" sz="2900" b="0" i="0" u="none" strike="noStrike" dirty="0" err="1">
                <a:solidFill>
                  <a:srgbClr val="000000"/>
                </a:solidFill>
                <a:effectLst/>
                <a:latin typeface="Arial" panose="020B0604020202020204" pitchFamily="34" charset="0"/>
              </a:rPr>
              <a:t>understanding,in</a:t>
            </a:r>
            <a:r>
              <a:rPr lang="en-US" sz="2900" b="0" i="0" u="none" strike="noStrike" dirty="0">
                <a:solidFill>
                  <a:srgbClr val="000000"/>
                </a:solidFill>
                <a:effectLst/>
                <a:latin typeface="Arial" panose="020B0604020202020204" pitchFamily="34" charset="0"/>
              </a:rPr>
              <a:t> the data there are 1619 variables out of which price is the responsible variable and all the predictors.</a:t>
            </a:r>
            <a:endParaRPr lang="en-US" sz="2900" b="0" dirty="0">
              <a:effectLst/>
            </a:endParaRPr>
          </a:p>
          <a:p>
            <a:pPr rtl="0">
              <a:spcBef>
                <a:spcPts val="0"/>
              </a:spcBef>
              <a:spcAft>
                <a:spcPts val="0"/>
              </a:spcAft>
            </a:pPr>
            <a:r>
              <a:rPr lang="en-US" sz="2900" b="0" i="0" u="none" strike="noStrike" dirty="0">
                <a:solidFill>
                  <a:srgbClr val="000000"/>
                </a:solidFill>
                <a:effectLst/>
                <a:latin typeface="Arial" panose="020B0604020202020204" pitchFamily="34" charset="0"/>
              </a:rPr>
              <a:t>Name of the Airlines and Journey Date is the unique identifier for each record as a part of data preparation. I start with data </a:t>
            </a:r>
            <a:r>
              <a:rPr lang="en-US" sz="2900" b="0" i="0" u="none" strike="noStrike" dirty="0" err="1">
                <a:solidFill>
                  <a:srgbClr val="000000"/>
                </a:solidFill>
                <a:effectLst/>
                <a:latin typeface="Arial" panose="020B0604020202020204" pitchFamily="34" charset="0"/>
              </a:rPr>
              <a:t>cleaning,i</a:t>
            </a:r>
            <a:r>
              <a:rPr lang="en-US" sz="2900" b="0" i="0" u="none" strike="noStrike" dirty="0">
                <a:solidFill>
                  <a:srgbClr val="000000"/>
                </a:solidFill>
                <a:effectLst/>
                <a:latin typeface="Arial" panose="020B0604020202020204" pitchFamily="34" charset="0"/>
              </a:rPr>
              <a:t> start with null values and data types of each </a:t>
            </a:r>
            <a:r>
              <a:rPr lang="en-US" sz="2900" b="0" i="0" u="none" strike="noStrike" dirty="0" err="1">
                <a:solidFill>
                  <a:srgbClr val="000000"/>
                </a:solidFill>
                <a:effectLst/>
                <a:latin typeface="Arial" panose="020B0604020202020204" pitchFamily="34" charset="0"/>
              </a:rPr>
              <a:t>column,i</a:t>
            </a:r>
            <a:r>
              <a:rPr lang="en-US" sz="2900" b="0" i="0" u="none" strike="noStrike" dirty="0">
                <a:solidFill>
                  <a:srgbClr val="000000"/>
                </a:solidFill>
                <a:effectLst/>
                <a:latin typeface="Arial" panose="020B0604020202020204" pitchFamily="34" charset="0"/>
              </a:rPr>
              <a:t> bring all the string values together.</a:t>
            </a:r>
            <a:endParaRPr lang="en-US" sz="2900" b="0" dirty="0">
              <a:effectLst/>
            </a:endParaRPr>
          </a:p>
          <a:p>
            <a:pPr rtl="0">
              <a:spcBef>
                <a:spcPts val="0"/>
              </a:spcBef>
              <a:spcAft>
                <a:spcPts val="0"/>
              </a:spcAft>
            </a:pPr>
            <a:r>
              <a:rPr lang="en-US" sz="2900" b="0" i="0" u="none" strike="noStrike" dirty="0">
                <a:solidFill>
                  <a:srgbClr val="000000"/>
                </a:solidFill>
                <a:effectLst/>
                <a:latin typeface="Arial" panose="020B0604020202020204" pitchFamily="34" charset="0"/>
              </a:rPr>
              <a:t>Creating dummy variables increases the number of features greatly, highly imbalanced columns are dropped. </a:t>
            </a:r>
            <a:endParaRPr lang="en-US" sz="2900" b="0" dirty="0">
              <a:effectLst/>
            </a:endParaRPr>
          </a:p>
          <a:p>
            <a:endParaRPr lang="en-US" dirty="0"/>
          </a:p>
        </p:txBody>
      </p:sp>
    </p:spTree>
    <p:extLst>
      <p:ext uri="{BB962C8B-B14F-4D97-AF65-F5344CB8AC3E}">
        <p14:creationId xmlns:p14="http://schemas.microsoft.com/office/powerpoint/2010/main" val="28290095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56CB0-BDA4-41D5-AEC7-57249B99BE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F0B215-9C6B-4ECA-AB34-55933A5B03B7}"/>
              </a:ext>
            </a:extLst>
          </p:cNvPr>
          <p:cNvSpPr>
            <a:spLocks noGrp="1"/>
          </p:cNvSpPr>
          <p:nvPr>
            <p:ph idx="1"/>
          </p:nvPr>
        </p:nvSpPr>
        <p:spPr>
          <a:xfrm>
            <a:off x="966092" y="1270000"/>
            <a:ext cx="8596668" cy="3880773"/>
          </a:xfrm>
        </p:spPr>
        <p:txBody>
          <a:bodyPr>
            <a:noAutofit/>
          </a:bodyPr>
          <a:lstStyle/>
          <a:p>
            <a:pPr rtl="0">
              <a:spcBef>
                <a:spcPts val="0"/>
              </a:spcBef>
              <a:spcAft>
                <a:spcPts val="0"/>
              </a:spcAft>
            </a:pPr>
            <a:r>
              <a:rPr lang="en-US" sz="2400" b="0" i="0" u="none" strike="noStrike" dirty="0">
                <a:solidFill>
                  <a:srgbClr val="000000"/>
                </a:solidFill>
                <a:effectLst/>
                <a:latin typeface="Arial" panose="020B0604020202020204" pitchFamily="34" charset="0"/>
              </a:rPr>
              <a:t>created dummy variables to convert categorical variables to numeric variables.</a:t>
            </a:r>
            <a:endParaRPr lang="en-US" sz="2400" b="0" dirty="0">
              <a:effectLst/>
            </a:endParaRPr>
          </a:p>
          <a:p>
            <a:pPr rtl="0">
              <a:spcBef>
                <a:spcPts val="0"/>
              </a:spcBef>
              <a:spcAft>
                <a:spcPts val="0"/>
              </a:spcAft>
            </a:pPr>
            <a:r>
              <a:rPr lang="en-US" sz="2400" b="0" i="0" u="none" strike="noStrike" dirty="0">
                <a:solidFill>
                  <a:srgbClr val="000000"/>
                </a:solidFill>
                <a:effectLst/>
                <a:latin typeface="Arial" panose="020B0604020202020204" pitchFamily="34" charset="0"/>
              </a:rPr>
              <a:t>We need this because linear regression can only be done with numeric variables.</a:t>
            </a:r>
            <a:endParaRPr lang="en-US" sz="2400" b="0" dirty="0">
              <a:effectLst/>
            </a:endParaRPr>
          </a:p>
          <a:p>
            <a:pPr rtl="0">
              <a:spcBef>
                <a:spcPts val="0"/>
              </a:spcBef>
              <a:spcAft>
                <a:spcPts val="0"/>
              </a:spcAft>
            </a:pPr>
            <a:r>
              <a:rPr lang="en-US" sz="2400" b="0" i="0" u="none" strike="noStrike" dirty="0">
                <a:solidFill>
                  <a:srgbClr val="000000"/>
                </a:solidFill>
                <a:effectLst/>
                <a:latin typeface="Arial" panose="020B0604020202020204" pitchFamily="34" charset="0"/>
              </a:rPr>
              <a:t>Before modelling, we divided the model into training and testing data.</a:t>
            </a:r>
            <a:endParaRPr lang="en-US" sz="2400" b="0" dirty="0">
              <a:effectLst/>
            </a:endParaRPr>
          </a:p>
          <a:p>
            <a:pPr rtl="0">
              <a:spcBef>
                <a:spcPts val="0"/>
              </a:spcBef>
              <a:spcAft>
                <a:spcPts val="0"/>
              </a:spcAft>
            </a:pPr>
            <a:r>
              <a:rPr lang="en-US" sz="2400" b="0" i="0" u="none" strike="noStrike" dirty="0">
                <a:solidFill>
                  <a:srgbClr val="000000"/>
                </a:solidFill>
                <a:effectLst/>
                <a:latin typeface="Arial" panose="020B0604020202020204" pitchFamily="34" charset="0"/>
              </a:rPr>
              <a:t>70% random samples for training data and remaining 30% for testing data.</a:t>
            </a:r>
            <a:endParaRPr lang="en-US" sz="2400" b="0" dirty="0">
              <a:effectLst/>
            </a:endParaRPr>
          </a:p>
          <a:p>
            <a:pPr rtl="0">
              <a:spcBef>
                <a:spcPts val="0"/>
              </a:spcBef>
              <a:spcAft>
                <a:spcPts val="0"/>
              </a:spcAft>
            </a:pPr>
            <a:r>
              <a:rPr lang="en-US" sz="2400" b="0" i="0" u="none" strike="noStrike" dirty="0">
                <a:solidFill>
                  <a:srgbClr val="000000"/>
                </a:solidFill>
                <a:effectLst/>
                <a:latin typeface="Arial" panose="020B0604020202020204" pitchFamily="34" charset="0"/>
              </a:rPr>
              <a:t>I began data modelling by creating the first model as Linear regression with all the variables of training data and noted the results of the first model.</a:t>
            </a:r>
            <a:endParaRPr lang="en-US" sz="2400" b="0" dirty="0">
              <a:effectLst/>
            </a:endParaRPr>
          </a:p>
          <a:p>
            <a:pPr rtl="0">
              <a:spcBef>
                <a:spcPts val="0"/>
              </a:spcBef>
              <a:spcAft>
                <a:spcPts val="0"/>
              </a:spcAft>
            </a:pPr>
            <a:r>
              <a:rPr lang="en-US" sz="2400" b="0" i="0" u="none" strike="noStrike" dirty="0">
                <a:solidFill>
                  <a:srgbClr val="000000"/>
                </a:solidFill>
                <a:effectLst/>
                <a:latin typeface="Arial" panose="020B0604020202020204" pitchFamily="34" charset="0"/>
              </a:rPr>
              <a:t> Then calculated the Original price and Predicted price from the values observed.</a:t>
            </a:r>
            <a:endParaRPr lang="en-US" sz="2400" b="0" dirty="0">
              <a:effectLst/>
            </a:endParaRPr>
          </a:p>
          <a:p>
            <a:endParaRPr lang="en-US" sz="2400" dirty="0"/>
          </a:p>
        </p:txBody>
      </p:sp>
    </p:spTree>
    <p:extLst>
      <p:ext uri="{BB962C8B-B14F-4D97-AF65-F5344CB8AC3E}">
        <p14:creationId xmlns:p14="http://schemas.microsoft.com/office/powerpoint/2010/main" val="9771642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0CC8-DC84-49DA-B90D-498DFE15D24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3ACF29-2C4A-4C6E-963D-7FB02D64FC21}"/>
              </a:ext>
            </a:extLst>
          </p:cNvPr>
          <p:cNvSpPr>
            <a:spLocks noGrp="1"/>
          </p:cNvSpPr>
          <p:nvPr>
            <p:ph idx="1"/>
          </p:nvPr>
        </p:nvSpPr>
        <p:spPr>
          <a:xfrm>
            <a:off x="677334" y="609600"/>
            <a:ext cx="8596668" cy="3880773"/>
          </a:xfrm>
        </p:spPr>
        <p:txBody>
          <a:bodyPr>
            <a:noAutofit/>
          </a:bodyPr>
          <a:lstStyle/>
          <a:p>
            <a:pPr rtl="0">
              <a:spcBef>
                <a:spcPts val="0"/>
              </a:spcBef>
              <a:spcAft>
                <a:spcPts val="0"/>
              </a:spcAft>
            </a:pPr>
            <a:r>
              <a:rPr lang="en-US" sz="2800" b="0" i="0" u="none" strike="noStrike" dirty="0">
                <a:solidFill>
                  <a:srgbClr val="000000"/>
                </a:solidFill>
                <a:effectLst/>
                <a:latin typeface="Arial" panose="020B0604020202020204" pitchFamily="34" charset="0"/>
              </a:rPr>
              <a:t>Plotted the graph of feature </a:t>
            </a:r>
            <a:r>
              <a:rPr lang="en-US" sz="2800" b="0" i="0" u="none" strike="noStrike" dirty="0" err="1">
                <a:solidFill>
                  <a:srgbClr val="000000"/>
                </a:solidFill>
                <a:effectLst/>
                <a:latin typeface="Arial" panose="020B0604020202020204" pitchFamily="34" charset="0"/>
              </a:rPr>
              <a:t>importances</a:t>
            </a:r>
            <a:r>
              <a:rPr lang="en-US" sz="2800" b="0" i="0" u="none" strike="noStrike" dirty="0">
                <a:solidFill>
                  <a:srgbClr val="000000"/>
                </a:solidFill>
                <a:effectLst/>
                <a:latin typeface="Arial" panose="020B0604020202020204" pitchFamily="34" charset="0"/>
              </a:rPr>
              <a:t> for better visualization and the residual of the final to ensure that normal distribution.</a:t>
            </a:r>
            <a:endParaRPr lang="en-US" sz="2800" b="0" dirty="0">
              <a:effectLst/>
            </a:endParaRPr>
          </a:p>
          <a:p>
            <a:pPr rtl="0">
              <a:spcBef>
                <a:spcPts val="0"/>
              </a:spcBef>
              <a:spcAft>
                <a:spcPts val="0"/>
              </a:spcAft>
            </a:pPr>
            <a:r>
              <a:rPr lang="en-US" sz="2800" b="0" i="0" u="none" strike="noStrike" dirty="0">
                <a:solidFill>
                  <a:srgbClr val="000000"/>
                </a:solidFill>
                <a:effectLst/>
                <a:latin typeface="Arial" panose="020B0604020202020204" pitchFamily="34" charset="0"/>
              </a:rPr>
              <a:t>Using the Regressor models calculated the KNeighborsRegressor,SVR,DecisionTreeRegressor,RandomForestRegressor, and observed that the </a:t>
            </a:r>
            <a:r>
              <a:rPr lang="en-US" sz="2800" b="0" i="0" u="none" strike="noStrike" dirty="0" err="1">
                <a:solidFill>
                  <a:srgbClr val="000000"/>
                </a:solidFill>
                <a:effectLst/>
                <a:latin typeface="Arial" panose="020B0604020202020204" pitchFamily="34" charset="0"/>
              </a:rPr>
              <a:t>RandomForestRegressor</a:t>
            </a:r>
            <a:r>
              <a:rPr lang="en-US" sz="2800" b="0" i="0" u="none" strike="noStrike" dirty="0">
                <a:solidFill>
                  <a:srgbClr val="000000"/>
                </a:solidFill>
                <a:effectLst/>
                <a:latin typeface="Arial" panose="020B0604020202020204" pitchFamily="34" charset="0"/>
              </a:rPr>
              <a:t> is performing the good precision and calculated the Hyper parameter tuning for </a:t>
            </a:r>
            <a:r>
              <a:rPr lang="en-US" sz="2800" b="0" i="0" u="none" strike="noStrike" dirty="0" err="1">
                <a:solidFill>
                  <a:srgbClr val="000000"/>
                </a:solidFill>
                <a:effectLst/>
                <a:latin typeface="Arial" panose="020B0604020202020204" pitchFamily="34" charset="0"/>
              </a:rPr>
              <a:t>RandomizedSearchCV.Finally</a:t>
            </a:r>
            <a:r>
              <a:rPr lang="en-US" sz="2800" b="0" i="0" u="none" strike="noStrike" dirty="0">
                <a:solidFill>
                  <a:srgbClr val="000000"/>
                </a:solidFill>
                <a:effectLst/>
                <a:latin typeface="Arial" panose="020B0604020202020204" pitchFamily="34" charset="0"/>
              </a:rPr>
              <a:t> calculated the </a:t>
            </a:r>
            <a:r>
              <a:rPr lang="en-US" sz="2800" b="0" i="0" u="none" strike="noStrike" dirty="0" err="1">
                <a:solidFill>
                  <a:srgbClr val="000000"/>
                </a:solidFill>
                <a:effectLst/>
                <a:latin typeface="Arial" panose="020B0604020202020204" pitchFamily="34" charset="0"/>
              </a:rPr>
              <a:t>rf_random</a:t>
            </a:r>
            <a:r>
              <a:rPr lang="en-US" sz="2800" b="0" i="0" u="none" strike="noStrike" dirty="0">
                <a:solidFill>
                  <a:srgbClr val="000000"/>
                </a:solidFill>
                <a:effectLst/>
                <a:latin typeface="Arial" panose="020B0604020202020204" pitchFamily="34" charset="0"/>
              </a:rPr>
              <a:t> best score.</a:t>
            </a:r>
            <a:br>
              <a:rPr lang="en-US" sz="2800" b="0" i="0" u="none" strike="noStrike" dirty="0">
                <a:solidFill>
                  <a:srgbClr val="000000"/>
                </a:solidFill>
                <a:effectLst/>
                <a:latin typeface="Arial" panose="020B0604020202020204" pitchFamily="34" charset="0"/>
              </a:rPr>
            </a:br>
            <a:r>
              <a:rPr lang="en-US" sz="2800" b="0" i="0" u="none" strike="noStrike" dirty="0">
                <a:solidFill>
                  <a:srgbClr val="000000"/>
                </a:solidFill>
                <a:effectLst/>
                <a:latin typeface="Arial" panose="020B0604020202020204" pitchFamily="34" charset="0"/>
              </a:rPr>
              <a:t>Plotted the </a:t>
            </a:r>
            <a:r>
              <a:rPr lang="en-US" sz="2800" b="0" i="0" u="none" strike="noStrike" dirty="0" err="1">
                <a:solidFill>
                  <a:srgbClr val="000000"/>
                </a:solidFill>
                <a:effectLst/>
                <a:latin typeface="Arial" panose="020B0604020202020204" pitchFamily="34" charset="0"/>
              </a:rPr>
              <a:t>distplot</a:t>
            </a:r>
            <a:r>
              <a:rPr lang="en-US" sz="2800" b="0" i="0" u="none" strike="noStrike" dirty="0">
                <a:solidFill>
                  <a:srgbClr val="000000"/>
                </a:solidFill>
                <a:effectLst/>
                <a:latin typeface="Arial" panose="020B0604020202020204" pitchFamily="34" charset="0"/>
              </a:rPr>
              <a:t> and scatter plot  of Y test </a:t>
            </a:r>
            <a:r>
              <a:rPr lang="en-US" sz="2800" b="0" i="0" u="none" strike="noStrike" dirty="0" err="1">
                <a:solidFill>
                  <a:srgbClr val="000000"/>
                </a:solidFill>
                <a:effectLst/>
                <a:latin typeface="Arial" panose="020B0604020202020204" pitchFamily="34" charset="0"/>
              </a:rPr>
              <a:t>predictions,and</a:t>
            </a:r>
            <a:r>
              <a:rPr lang="en-US" sz="2800" b="0" i="0" u="none" strike="noStrike" dirty="0">
                <a:solidFill>
                  <a:srgbClr val="000000"/>
                </a:solidFill>
                <a:effectLst/>
                <a:latin typeface="Arial" panose="020B0604020202020204" pitchFamily="34" charset="0"/>
              </a:rPr>
              <a:t> saved the model.</a:t>
            </a:r>
            <a:endParaRPr lang="en-US" sz="2800" b="0" dirty="0">
              <a:effectLst/>
            </a:endParaRPr>
          </a:p>
          <a:p>
            <a:endParaRPr lang="en-US" sz="2800" dirty="0"/>
          </a:p>
        </p:txBody>
      </p:sp>
    </p:spTree>
    <p:extLst>
      <p:ext uri="{BB962C8B-B14F-4D97-AF65-F5344CB8AC3E}">
        <p14:creationId xmlns:p14="http://schemas.microsoft.com/office/powerpoint/2010/main" val="873182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65645-E8D9-4289-BD4E-88A2B1D4747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5F418B-269D-42B9-A2D1-4C2064814FF7}"/>
              </a:ext>
            </a:extLst>
          </p:cNvPr>
          <p:cNvSpPr>
            <a:spLocks noGrp="1"/>
          </p:cNvSpPr>
          <p:nvPr>
            <p:ph idx="1"/>
          </p:nvPr>
        </p:nvSpPr>
        <p:spPr>
          <a:xfrm>
            <a:off x="905934" y="2053012"/>
            <a:ext cx="8596668" cy="3880773"/>
          </a:xfrm>
        </p:spPr>
        <p:txBody>
          <a:bodyPr/>
          <a:lstStyle/>
          <a:p>
            <a:endParaRPr lang="en-US" dirty="0"/>
          </a:p>
          <a:p>
            <a:endParaRPr lang="en-US" dirty="0"/>
          </a:p>
          <a:p>
            <a:endParaRPr lang="en-US" dirty="0"/>
          </a:p>
          <a:p>
            <a:endParaRPr lang="en-US" dirty="0"/>
          </a:p>
          <a:p>
            <a:pPr marL="0" indent="0">
              <a:buNone/>
            </a:pPr>
            <a:r>
              <a:rPr lang="en-US" sz="4500" dirty="0"/>
              <a:t>              Thank You</a:t>
            </a:r>
          </a:p>
        </p:txBody>
      </p:sp>
    </p:spTree>
    <p:extLst>
      <p:ext uri="{BB962C8B-B14F-4D97-AF65-F5344CB8AC3E}">
        <p14:creationId xmlns:p14="http://schemas.microsoft.com/office/powerpoint/2010/main" val="29747648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A8F2-A72B-40B5-80CC-1D421F078945}"/>
              </a:ext>
            </a:extLst>
          </p:cNvPr>
          <p:cNvSpPr>
            <a:spLocks noGrp="1"/>
          </p:cNvSpPr>
          <p:nvPr>
            <p:ph type="title"/>
          </p:nvPr>
        </p:nvSpPr>
        <p:spPr/>
        <p:txBody>
          <a:bodyPr>
            <a:normAutofit/>
          </a:bodyPr>
          <a:lstStyle/>
          <a:p>
            <a:r>
              <a:rPr lang="en-US" sz="2900" b="1" dirty="0">
                <a:solidFill>
                  <a:srgbClr val="0000FF"/>
                </a:solidFill>
                <a:effectLst/>
                <a:latin typeface="Arial" panose="020B0604020202020204" pitchFamily="34" charset="0"/>
                <a:ea typeface="Arial" panose="020B0604020202020204" pitchFamily="34" charset="0"/>
              </a:rPr>
              <a:t>Data Sources and their formats </a:t>
            </a:r>
            <a:endParaRPr lang="en-US" sz="2900" dirty="0"/>
          </a:p>
        </p:txBody>
      </p:sp>
      <p:sp>
        <p:nvSpPr>
          <p:cNvPr id="3" name="Content Placeholder 2">
            <a:extLst>
              <a:ext uri="{FF2B5EF4-FFF2-40B4-BE49-F238E27FC236}">
                <a16:creationId xmlns:a16="http://schemas.microsoft.com/office/drawing/2014/main" id="{1AC31A3E-0229-443B-9AAF-182D02E1B184}"/>
              </a:ext>
            </a:extLst>
          </p:cNvPr>
          <p:cNvSpPr>
            <a:spLocks noGrp="1"/>
          </p:cNvSpPr>
          <p:nvPr>
            <p:ph idx="1"/>
          </p:nvPr>
        </p:nvSpPr>
        <p:spPr/>
        <p:txBody>
          <a:bodyPr>
            <a:normAutofit fontScale="85000" lnSpcReduction="20000"/>
          </a:bodyPr>
          <a:lstStyle/>
          <a:p>
            <a:pPr marL="8255" marR="33655" indent="10795">
              <a:lnSpc>
                <a:spcPct val="110000"/>
              </a:lnSpc>
              <a:spcBef>
                <a:spcPts val="310"/>
              </a:spcBef>
              <a:spcAft>
                <a:spcPts val="0"/>
              </a:spcAft>
            </a:pPr>
            <a:r>
              <a:rPr lang="en-US" sz="2800" dirty="0">
                <a:solidFill>
                  <a:srgbClr val="000000"/>
                </a:solidFill>
                <a:effectLst/>
                <a:latin typeface="Arial" panose="020B0604020202020204" pitchFamily="34" charset="0"/>
                <a:ea typeface="Arial" panose="020B0604020202020204" pitchFamily="34" charset="0"/>
              </a:rPr>
              <a:t>Data contains 1619 rows × 9 columns entries each having 9 variables. • Data does not have Null values. • Extensive EDA is performed to gain relationships of important variables and price. </a:t>
            </a:r>
            <a:endParaRPr lang="en-US" sz="2800" dirty="0">
              <a:effectLst/>
              <a:latin typeface="Arial" panose="020B0604020202020204" pitchFamily="34" charset="0"/>
              <a:ea typeface="Arial" panose="020B0604020202020204" pitchFamily="34" charset="0"/>
            </a:endParaRPr>
          </a:p>
          <a:p>
            <a:pPr marL="3175" marR="532765" indent="80645">
              <a:lnSpc>
                <a:spcPct val="110000"/>
              </a:lnSpc>
              <a:spcBef>
                <a:spcPts val="2750"/>
              </a:spcBef>
              <a:spcAft>
                <a:spcPts val="0"/>
              </a:spcAft>
            </a:pPr>
            <a:r>
              <a:rPr lang="en-US" sz="2800" dirty="0">
                <a:solidFill>
                  <a:srgbClr val="000000"/>
                </a:solidFill>
                <a:effectLst/>
                <a:latin typeface="Arial" panose="020B0604020202020204" pitchFamily="34" charset="0"/>
                <a:ea typeface="Arial" panose="020B0604020202020204" pitchFamily="34" charset="0"/>
              </a:rPr>
              <a:t>• Data contains numerical as well as categorical variables.</a:t>
            </a:r>
            <a:endParaRPr lang="en-US" sz="2800" dirty="0">
              <a:effectLst/>
              <a:latin typeface="Arial" panose="020B0604020202020204" pitchFamily="34" charset="0"/>
              <a:ea typeface="Arial" panose="020B0604020202020204" pitchFamily="34" charset="0"/>
            </a:endParaRPr>
          </a:p>
          <a:p>
            <a:pPr marL="8255" marR="104140" indent="75565">
              <a:lnSpc>
                <a:spcPct val="110000"/>
              </a:lnSpc>
              <a:spcBef>
                <a:spcPts val="0"/>
              </a:spcBef>
              <a:spcAft>
                <a:spcPts val="0"/>
              </a:spcAft>
            </a:pPr>
            <a:r>
              <a:rPr lang="en-US" sz="2800" dirty="0">
                <a:solidFill>
                  <a:srgbClr val="000000"/>
                </a:solidFill>
                <a:effectLst/>
                <a:latin typeface="Arial" panose="020B0604020202020204" pitchFamily="34" charset="0"/>
                <a:ea typeface="Arial" panose="020B0604020202020204" pitchFamily="34" charset="0"/>
              </a:rPr>
              <a:t>• We have to build Machine Learning models, apply Regressor model coefficients and determine the optimal values of Hyper Parameters. </a:t>
            </a:r>
            <a:endParaRPr lang="en-US" sz="2800" dirty="0">
              <a:effectLst/>
              <a:latin typeface="Arial" panose="020B0604020202020204" pitchFamily="34" charset="0"/>
              <a:ea typeface="Arial" panose="020B0604020202020204" pitchFamily="34" charset="0"/>
            </a:endParaRPr>
          </a:p>
          <a:p>
            <a:pPr marL="16510" marR="62230" indent="-3175">
              <a:lnSpc>
                <a:spcPct val="110000"/>
              </a:lnSpc>
              <a:spcBef>
                <a:spcPts val="105"/>
              </a:spcBef>
              <a:spcAft>
                <a:spcPts val="0"/>
              </a:spcAft>
            </a:pPr>
            <a:r>
              <a:rPr lang="en-US" sz="2800" dirty="0">
                <a:solidFill>
                  <a:srgbClr val="000000"/>
                </a:solidFill>
                <a:effectLst/>
                <a:latin typeface="Arial" panose="020B0604020202020204" pitchFamily="34" charset="0"/>
                <a:ea typeface="Arial" panose="020B0604020202020204" pitchFamily="34" charset="0"/>
              </a:rPr>
              <a:t>• We need to find important features which affect the price. </a:t>
            </a:r>
            <a:endParaRPr lang="en-US" sz="2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11267794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documentManagement/types"/>
    <ds:schemaRef ds:uri="http://schemas.microsoft.com/office/2006/metadata/properties"/>
    <ds:schemaRef ds:uri="http://purl.org/dc/dcmitype/"/>
    <ds:schemaRef ds:uri="71af3243-3dd4-4a8d-8c0d-dd76da1f02a5"/>
    <ds:schemaRef ds:uri="http://purl.org/dc/terms/"/>
    <ds:schemaRef ds:uri="http://purl.org/dc/elements/1.1/"/>
    <ds:schemaRef ds:uri="http://www.w3.org/XML/1998/namespace"/>
    <ds:schemaRef ds:uri="http://schemas.microsoft.com/office/infopath/2007/PartnerControls"/>
    <ds:schemaRef ds:uri="http://schemas.openxmlformats.org/package/2006/metadata/core-properties"/>
    <ds:schemaRef ds:uri="16c05727-aa75-4e4a-9b5f-8a80a1165891"/>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120</TotalTime>
  <Words>1857</Words>
  <Application>Microsoft Office PowerPoint</Application>
  <PresentationFormat>Widescreen</PresentationFormat>
  <Paragraphs>112</Paragraphs>
  <Slides>83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83</vt:i4>
      </vt:variant>
    </vt:vector>
  </HeadingPairs>
  <TitlesOfParts>
    <vt:vector size="89" baseType="lpstr">
      <vt:lpstr>Arial</vt:lpstr>
      <vt:lpstr>Calibri</vt:lpstr>
      <vt:lpstr>Roboto</vt:lpstr>
      <vt:lpstr>Trebuchet MS</vt:lpstr>
      <vt:lpstr>Wingdings 3</vt:lpstr>
      <vt:lpstr>Facet</vt:lpstr>
      <vt:lpstr>             </vt:lpstr>
      <vt:lpstr> ACKNOWLEDGMENT  </vt:lpstr>
      <vt:lpstr>INTRODUCTION Business Problem Framing</vt:lpstr>
      <vt:lpstr>Conceptual Background of the Domain Problem </vt:lpstr>
      <vt:lpstr>Review of Literature: </vt:lpstr>
      <vt:lpstr>Motivation for the Problem Undertaken </vt:lpstr>
      <vt:lpstr>Analytical Problem Framing  · Mathematical/ Analytical Modeling of the Problem  </vt:lpstr>
      <vt:lpstr>PowerPoint Presentation</vt:lpstr>
      <vt:lpstr>Data Sources and their formats </vt:lpstr>
      <vt:lpstr>Data Description: </vt:lpstr>
      <vt:lpstr>Importing Dataset</vt:lpstr>
      <vt:lpstr>Airline: Name of the airline used for traveling</vt:lpstr>
      <vt:lpstr>PowerPoint Presentation</vt:lpstr>
      <vt:lpstr>PowerPoint Presentation</vt:lpstr>
      <vt:lpstr>PowerPoint Presentation</vt:lpstr>
      <vt:lpstr>PowerPoint Presentation</vt:lpstr>
      <vt:lpstr>PowerPoint Presentation</vt:lpstr>
      <vt:lpstr>PowerPoint Presentation</vt:lpstr>
      <vt:lpstr> Handling Date and Time 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Handling Categorical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Source  and Destination Variable  </vt:lpstr>
      <vt:lpstr>PowerPoint Presentation</vt:lpstr>
      <vt:lpstr>PowerPoint Presentation</vt:lpstr>
      <vt:lpstr>PowerPoint Presentation</vt:lpstr>
      <vt:lpstr>PowerPoint Presentation</vt:lpstr>
      <vt:lpstr>Final Dataframe  </vt:lpstr>
      <vt:lpstr>PowerPoint Presentation</vt:lpstr>
      <vt:lpstr>PowerPoint Presentation</vt:lpstr>
      <vt:lpstr>PowerPoint Presentation</vt:lpstr>
      <vt:lpstr>Let’s see the number of final variables we have in dataframe.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Interpretation of the Results Summary: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Muthu Kumaran</dc:creator>
  <cp:lastModifiedBy>Muthu Kumaran</cp:lastModifiedBy>
  <cp:revision>7</cp:revision>
  <dcterms:created xsi:type="dcterms:W3CDTF">2021-10-22T07:30:14Z</dcterms:created>
  <dcterms:modified xsi:type="dcterms:W3CDTF">2021-10-22T10:06:18Z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