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5" r:id="rId1"/>
  </p:sldMasterIdLst>
  <p:notesMasterIdLst>
    <p:notesMasterId r:id="rId25"/>
  </p:notes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77" r:id="rId10"/>
    <p:sldId id="323" r:id="rId11"/>
    <p:sldId id="324" r:id="rId12"/>
    <p:sldId id="325" r:id="rId13"/>
    <p:sldId id="326" r:id="rId14"/>
    <p:sldId id="327" r:id="rId15"/>
    <p:sldId id="392" r:id="rId16"/>
    <p:sldId id="328" r:id="rId17"/>
    <p:sldId id="329" r:id="rId18"/>
    <p:sldId id="393" r:id="rId19"/>
    <p:sldId id="395" r:id="rId20"/>
    <p:sldId id="396" r:id="rId21"/>
    <p:sldId id="330" r:id="rId22"/>
    <p:sldId id="331" r:id="rId23"/>
    <p:sldId id="332" r:id="rId2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vi5670583@gmail.co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commentAuthors" Target="commentAuthor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104874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4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Picture 6" descr="Droplets-HD-Title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49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0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9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581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583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7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Picture 10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048714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15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Picture 7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Picture 12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3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6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7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Picture 15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8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80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8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8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Picture 7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9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7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Picture 8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Holder 2"/>
          <p:cNvSpPr>
            <a:spLocks noGrp="1"/>
          </p:cNvSpPr>
          <p:nvPr>
            <p:ph type="ctrTitle"/>
          </p:nvPr>
        </p:nvSpPr>
        <p:spPr>
          <a:xfrm>
            <a:off x="3195574" y="2109215"/>
            <a:ext cx="5800851" cy="434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5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5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5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66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2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5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Picture 8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Picture 9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71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7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8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Picture 14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6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70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7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58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6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59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5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Picture 10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73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3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7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Picture 9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0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6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6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6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hyperlink" Target="https://github.com/kavi5670583-nm/tnsdc-fwd-dp.git" TargetMode="Externa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4.jpeg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583276">
            <a:off x="46663" y="1232934"/>
            <a:ext cx="12098674" cy="4392131"/>
          </a:xfrm>
          <a:prstGeom prst="rect">
            <a:avLst/>
          </a:prstGeom>
        </p:spPr>
      </p:pic>
      <p:sp>
        <p:nvSpPr>
          <p:cNvPr id="1048749" name="TextBox 1048748"/>
          <p:cNvSpPr txBox="1"/>
          <p:nvPr/>
        </p:nvSpPr>
        <p:spPr>
          <a:xfrm>
            <a:off x="2852597" y="2063775"/>
            <a:ext cx="6486807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 dirty="0">
                <a:solidFill>
                  <a:srgbClr val="000000"/>
                </a:solidFill>
              </a:rPr>
              <a:t>STUDENT NAME: </a:t>
            </a:r>
            <a:r>
              <a:rPr lang="en-US" altLang="en-IN" sz="2800" dirty="0" err="1">
                <a:solidFill>
                  <a:srgbClr val="000000"/>
                </a:solidFill>
              </a:rPr>
              <a:t>Kavitha</a:t>
            </a:r>
            <a:r>
              <a:rPr lang="en-US" altLang="en-IN" sz="2800" dirty="0">
                <a:solidFill>
                  <a:srgbClr val="000000"/>
                </a:solidFill>
              </a:rPr>
              <a:t> T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altLang="en-IN" sz="2800" dirty="0">
                <a:solidFill>
                  <a:srgbClr val="000000"/>
                </a:solidFill>
              </a:rPr>
              <a:t>REGISTER NO AND NMID: </a:t>
            </a:r>
            <a:r>
              <a:rPr lang="en-US" altLang="en-IN" sz="2800" dirty="0" err="1">
                <a:solidFill>
                  <a:srgbClr val="000000"/>
                </a:solidFill>
              </a:rPr>
              <a:t>astuv</a:t>
            </a:r>
            <a:r>
              <a:rPr lang="en-US" altLang="en-IN" sz="2800" dirty="0">
                <a:solidFill>
                  <a:srgbClr val="000000"/>
                </a:solidFill>
              </a:rPr>
              <a:t> 30430424u18001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altLang="en-IN" sz="2800" dirty="0">
                <a:solidFill>
                  <a:srgbClr val="000000"/>
                </a:solidFill>
              </a:rPr>
              <a:t>DEPARTMENT: B.SC computer science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altLang="en-IN" sz="2800" dirty="0">
                <a:solidFill>
                  <a:srgbClr val="000000"/>
                </a:solidFill>
              </a:rPr>
              <a:t>COLLEGE: </a:t>
            </a:r>
            <a:r>
              <a:rPr lang="en-US" altLang="en-IN" sz="2800" dirty="0" err="1">
                <a:solidFill>
                  <a:srgbClr val="000000"/>
                </a:solidFill>
              </a:rPr>
              <a:t>Arignar</a:t>
            </a:r>
            <a:r>
              <a:rPr lang="en-US" altLang="en-IN" sz="2800" dirty="0">
                <a:solidFill>
                  <a:srgbClr val="000000"/>
                </a:solidFill>
              </a:rPr>
              <a:t> Anna </a:t>
            </a:r>
            <a:r>
              <a:rPr lang="en-IN" altLang="en-IN" sz="2800" dirty="0">
                <a:solidFill>
                  <a:srgbClr val="000000"/>
                </a:solidFill>
              </a:rPr>
              <a:t>govt. </a:t>
            </a:r>
            <a:r>
              <a:rPr lang="en-US" altLang="en-IN" sz="2800" dirty="0">
                <a:solidFill>
                  <a:srgbClr val="000000"/>
                </a:solidFill>
              </a:rPr>
              <a:t>art's and science college, </a:t>
            </a:r>
            <a:r>
              <a:rPr lang="en-US" altLang="en-IN" sz="2800" dirty="0" err="1">
                <a:solidFill>
                  <a:srgbClr val="000000"/>
                </a:solidFill>
              </a:rPr>
              <a:t>walaja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altLang="en-IN" sz="2800" dirty="0">
                <a:solidFill>
                  <a:srgbClr val="000000"/>
                </a:solidFill>
              </a:rPr>
              <a:t>UNIVERSITY: </a:t>
            </a:r>
            <a:r>
              <a:rPr lang="en-US" altLang="en-IN" sz="2800" dirty="0" err="1">
                <a:solidFill>
                  <a:srgbClr val="000000"/>
                </a:solidFill>
              </a:rPr>
              <a:t>Thiruvalluvar</a:t>
            </a:r>
            <a:r>
              <a:rPr lang="en-US" altLang="en-IN" sz="2800" dirty="0">
                <a:solidFill>
                  <a:srgbClr val="000000"/>
                </a:solidFill>
              </a:rPr>
              <a:t> university </a:t>
            </a: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1048750" name="TextBox 1048749"/>
          <p:cNvSpPr txBox="1"/>
          <p:nvPr/>
        </p:nvSpPr>
        <p:spPr>
          <a:xfrm>
            <a:off x="4049938" y="355691"/>
            <a:ext cx="8674272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 b="1">
                <a:solidFill>
                  <a:srgbClr val="000000"/>
                </a:solidFill>
              </a:rPr>
              <a:t>DIGITAL PORTFOLIO</a:t>
            </a:r>
            <a:endParaRPr lang="en-IN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843021" cy="4904194"/>
          </a:xfrm>
          <a:prstGeom prst="rect">
            <a:avLst/>
          </a:prstGeom>
        </p:spPr>
      </p:pic>
      <p:sp>
        <p:nvSpPr>
          <p:cNvPr id="104862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 txBox="1">
            <a:spLocks noGrp="1"/>
          </p:cNvSpPr>
          <p:nvPr>
            <p:ph type="title"/>
          </p:nvPr>
        </p:nvSpPr>
        <p:spPr>
          <a:xfrm>
            <a:off x="-409575" y="605293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en-IN" sz="3600" b="1" spc="10" dirty="0"/>
              <a:t>TOOLS</a:t>
            </a:r>
            <a:r>
              <a:rPr lang="en-IN" altLang="en-IN" sz="3600" b="1" spc="10" dirty="0"/>
              <a:t>🛠️</a:t>
            </a:r>
            <a:r>
              <a:rPr lang="en-US" altLang="en-IN" sz="3600" b="1" spc="10" dirty="0"/>
              <a:t>:</a:t>
            </a:r>
            <a:endParaRPr sz="3600" b="1" dirty="0"/>
          </a:p>
        </p:txBody>
      </p:sp>
      <p:sp>
        <p:nvSpPr>
          <p:cNvPr id="1048627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514011" y="5992495"/>
            <a:ext cx="764215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pic>
        <p:nvPicPr>
          <p:cNvPr id="2097169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774" name="TextBox 1048773"/>
          <p:cNvSpPr txBox="1"/>
          <p:nvPr/>
        </p:nvSpPr>
        <p:spPr>
          <a:xfrm>
            <a:off x="3218244" y="956310"/>
            <a:ext cx="6955663" cy="51206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
LMS: Google Classroom, Moodle
Portfolio Apps: Seesaw, Mahara, Portfolium
Cloud &amp; Collab: Google Drive, OneDrive, Teams
Creative Tools: Canva, Padlet, Wakelet
Feedback Tools: Kahoot, Mentimeter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extBox 1"/>
          <p:cNvSpPr txBox="1"/>
          <p:nvPr/>
        </p:nvSpPr>
        <p:spPr>
          <a:xfrm>
            <a:off x="261427" y="960484"/>
            <a:ext cx="115978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Techniques</a:t>
            </a:r>
            <a:r>
              <a:rPr lang="en-IN" sz="3600" b="1" dirty="0"/>
              <a:t>🎯</a:t>
            </a:r>
            <a:r>
              <a:rPr lang="en-US" altLang="en-IN" sz="3600" b="1" dirty="0"/>
              <a:t>: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Student-centered &amp; reflective learning</a:t>
            </a:r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/>
              <a:t>Project-based learning</a:t>
            </a:r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/>
              <a:t>Goal setting &amp; skill tracking</a:t>
            </a:r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/>
              <a:t>Peer review &amp; collaboration</a:t>
            </a:r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/>
              <a:t>Showcasing achievements &amp; career readiness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B3FFE6-1228-A0A9-95AD-3C79470EC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32" y="252178"/>
            <a:ext cx="4491787" cy="62974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8"/>
          <p:cNvSpPr txBox="1"/>
          <p:nvPr/>
        </p:nvSpPr>
        <p:spPr>
          <a:xfrm>
            <a:off x="1080496" y="340360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48631" name="TextBox 2"/>
          <p:cNvSpPr txBox="1"/>
          <p:nvPr/>
        </p:nvSpPr>
        <p:spPr>
          <a:xfrm>
            <a:off x="1789112" y="1358899"/>
            <a:ext cx="8613775" cy="5158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/>
              </a:rPr>
              <a:t>Header: Navigation bar</a:t>
            </a:r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>
                <a:latin typeface="Arial"/>
              </a:rPr>
              <a:t>About Me: Education + career goals</a:t>
            </a:r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>
                <a:latin typeface="Arial"/>
              </a:rPr>
              <a:t>Skills Section: Academic &amp; technical skills</a:t>
            </a:r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>
                <a:latin typeface="Arial"/>
              </a:rPr>
              <a:t>Projects Showcase: Images + details</a:t>
            </a:r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>
                <a:latin typeface="Arial"/>
              </a:rPr>
              <a:t>Achievements/Certificates: Awards &amp; recognition</a:t>
            </a:r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>
                <a:latin typeface="Arial"/>
              </a:rPr>
              <a:t>Reflections: Learning journey &amp; growth</a:t>
            </a:r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>
                <a:latin typeface="Arial"/>
              </a:rPr>
              <a:t>Contact Section: Email, phone, </a:t>
            </a:r>
            <a:r>
              <a:rPr lang="en-US" b="1" dirty="0" err="1">
                <a:latin typeface="Arial"/>
              </a:rPr>
              <a:t>Linkedin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Box 1"/>
          <p:cNvSpPr txBox="1"/>
          <p:nvPr/>
        </p:nvSpPr>
        <p:spPr>
          <a:xfrm>
            <a:off x="1066800" y="2362200"/>
            <a:ext cx="533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Simple, clear structure that</a:t>
            </a:r>
          </a:p>
          <a:p>
            <a:r>
              <a:rPr lang="en-US" sz="2000" b="1" dirty="0"/>
              <a:t>empowers learners</a:t>
            </a:r>
          </a:p>
          <a:p>
            <a:r>
              <a:rPr lang="en-US" sz="2000" b="1" dirty="0"/>
              <a:t>by showing skills, growth,</a:t>
            </a:r>
          </a:p>
          <a:p>
            <a:r>
              <a:rPr lang="en-US" sz="2000" b="1" dirty="0"/>
              <a:t>and achievements</a:t>
            </a:r>
            <a:r>
              <a:rPr lang="en-US" dirty="0"/>
              <a:t>.</a:t>
            </a:r>
          </a:p>
        </p:txBody>
      </p:sp>
      <p:pic>
        <p:nvPicPr>
          <p:cNvPr id="2097170" name="Picture 3" descr="Person typing on a lapto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0"/>
            <a:ext cx="7924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b="1" dirty="0"/>
              <a:t>FEATURES AND FUNCTIONALITY</a:t>
            </a:r>
          </a:p>
        </p:txBody>
      </p:sp>
      <p:sp>
        <p:nvSpPr>
          <p:cNvPr id="1048777" name="TextBox 1048776"/>
          <p:cNvSpPr txBox="1"/>
          <p:nvPr/>
        </p:nvSpPr>
        <p:spPr>
          <a:xfrm>
            <a:off x="755332" y="1706879"/>
            <a:ext cx="8238979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Multimedia support (text, images, audio, video)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Cloud-based storage &amp; easy access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Personalization &amp; creative design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Progress tracking &amp; reflections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Sharing &amp; collaboration options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Secure data and privacy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79" name="TextBox 1048778"/>
          <p:cNvSpPr txBox="1"/>
          <p:nvPr/>
        </p:nvSpPr>
        <p:spPr>
          <a:xfrm>
            <a:off x="519541" y="1706879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✨</a:t>
            </a:r>
            <a:r>
              <a:rPr lang="en-IN" altLang="en-IN" sz="2800">
                <a:solidFill>
                  <a:srgbClr val="000000"/>
                </a:solidFill>
              </a:rPr>
              <a:t>♡</a:t>
            </a:r>
            <a:r>
              <a:rPr lang="en-US" altLang="en-IN" sz="2800">
                <a:solidFill>
                  <a:srgbClr val="000000"/>
                </a:solidFill>
              </a:rPr>
              <a:t>FEATURES: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TextBox 1048781"/>
          <p:cNvSpPr txBox="1"/>
          <p:nvPr/>
        </p:nvSpPr>
        <p:spPr>
          <a:xfrm>
            <a:off x="2415091" y="857997"/>
            <a:ext cx="5600288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⚙️ </a:t>
            </a:r>
            <a:r>
              <a:rPr lang="en-IN" sz="2800" b="1">
                <a:solidFill>
                  <a:srgbClr val="000000"/>
                </a:solidFill>
              </a:rPr>
              <a:t>Functionalities</a:t>
            </a:r>
            <a:r>
              <a:rPr lang="en-US" altLang="en-IN" sz="2800">
                <a:solidFill>
                  <a:srgbClr val="000000"/>
                </a:solidFill>
              </a:rPr>
              <a:t>: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r>
              <a:rPr lang="en-IN" sz="2800">
                <a:solidFill>
                  <a:srgbClr val="000000"/>
                </a:solidFill>
              </a:rPr>
              <a:t>Collecting and organizing student work</a:t>
            </a:r>
          </a:p>
          <a:p>
            <a:r>
              <a:rPr lang="en-IN" sz="2800">
                <a:solidFill>
                  <a:srgbClr val="000000"/>
                </a:solidFill>
              </a:rPr>
              <a:t>Self-assessment &amp; teacher feedback</a:t>
            </a:r>
          </a:p>
          <a:p>
            <a:r>
              <a:rPr lang="en-IN" sz="2800">
                <a:solidFill>
                  <a:srgbClr val="000000"/>
                </a:solidFill>
              </a:rPr>
              <a:t>Peer review &amp; collaboration</a:t>
            </a:r>
          </a:p>
          <a:p>
            <a:r>
              <a:rPr lang="en-IN" sz="2800">
                <a:solidFill>
                  <a:srgbClr val="000000"/>
                </a:solidFill>
              </a:rPr>
              <a:t>Showcasing achievements and skills</a:t>
            </a:r>
          </a:p>
          <a:p>
            <a:r>
              <a:rPr lang="en-IN" sz="2800">
                <a:solidFill>
                  <a:srgbClr val="000000"/>
                </a:solidFill>
              </a:rPr>
              <a:t>Linking to career or higher studies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pc="15" dirty="0"/>
              <a:t>RESULTS AND SCREENSHOTS</a:t>
            </a:r>
            <a:endParaRPr sz="4250" b="1" dirty="0"/>
          </a:p>
        </p:txBody>
      </p:sp>
      <p:sp>
        <p:nvSpPr>
          <p:cNvPr id="1048640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1" name="TextBox 8"/>
          <p:cNvSpPr txBox="1"/>
          <p:nvPr/>
        </p:nvSpPr>
        <p:spPr>
          <a:xfrm>
            <a:off x="3406455" y="1588770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</a:t>
            </a:r>
            <a:r>
              <a:rPr lang="en-IN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my about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 project section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78" name="TextBox 1048777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048674"/>
          <p:cNvSpPr>
            <a:spLocks noGrp="1"/>
          </p:cNvSpPr>
          <p:nvPr>
            <p:ph type="title"/>
          </p:nvPr>
        </p:nvSpPr>
        <p:spPr>
          <a:xfrm>
            <a:off x="-2525761" y="-92501"/>
            <a:ext cx="10364451" cy="1596177"/>
          </a:xfrm>
        </p:spPr>
        <p:txBody>
          <a:bodyPr/>
          <a:lstStyle/>
          <a:p>
            <a:r>
              <a:rPr lang="en-US" altLang="en-IN"/>
              <a:t>Screenshot: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D419B-B3E0-733B-308F-EC7D6F650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244" y="1223953"/>
            <a:ext cx="12370244" cy="59353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6C1570-A25A-9186-DCA4-68BCB5CCF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080"/>
            <a:ext cx="12192000" cy="68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8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F028-013B-49FF-3CF8-1128495A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80CE6-20F4-AC95-5886-310DFBCB3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6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17"/>
          <p:cNvSpPr txBox="1">
            <a:spLocks noGrp="1"/>
          </p:cNvSpPr>
          <p:nvPr/>
        </p:nvSpPr>
        <p:spPr>
          <a:xfrm>
            <a:off x="-454583" y="1590833"/>
            <a:ext cx="4632080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i="1" u="sng" spc="5" dirty="0"/>
              <a:t>PROJECT</a:t>
            </a:r>
            <a:r>
              <a:rPr sz="4400" i="1" u="sng" spc="-85" dirty="0"/>
              <a:t> </a:t>
            </a:r>
            <a:r>
              <a:rPr sz="4400" i="1" u="sng" spc="25" dirty="0"/>
              <a:t>TITLE</a:t>
            </a:r>
            <a:endParaRPr sz="4400" i="1" u="sng" dirty="0"/>
          </a:p>
        </p:txBody>
      </p:sp>
      <p:sp>
        <p:nvSpPr>
          <p:cNvPr id="1048592" name="object 2"/>
          <p:cNvSpPr/>
          <p:nvPr/>
        </p:nvSpPr>
        <p:spPr>
          <a:xfrm>
            <a:off x="718390" y="2857049"/>
            <a:ext cx="5223130" cy="319141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AC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Empowering Education with </a:t>
            </a:r>
            <a:endParaRPr sz="2800" b="1" dirty="0">
              <a:solidFill>
                <a:srgbClr val="AC339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AC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sz="2800" b="1" dirty="0">
              <a:solidFill>
                <a:srgbClr val="AC339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E919C-73EE-33B1-1486-F57C789EC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690" y="1486123"/>
            <a:ext cx="6182494" cy="388575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ECA7-E76F-EF4F-B184-D10F5AFB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37FCE-5AF8-F62B-02CF-6E6B96598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7" y="719666"/>
            <a:ext cx="11277005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01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381743" y="824884"/>
            <a:ext cx="4572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64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21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8" name="TextBox 1"/>
          <p:cNvSpPr txBox="1"/>
          <p:nvPr/>
        </p:nvSpPr>
        <p:spPr>
          <a:xfrm>
            <a:off x="2179072" y="1575494"/>
            <a:ext cx="7391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</a:rPr>
              <a:t>Finally, I finished my digital portfolio project using HTML,CSS and </a:t>
            </a:r>
            <a:r>
              <a:rPr lang="en-US" dirty="0" err="1">
                <a:latin typeface="Arial"/>
              </a:rPr>
              <a:t>Javascript</a:t>
            </a:r>
            <a:r>
              <a:rPr lang="en-US" dirty="0">
                <a:latin typeface="Arial"/>
              </a:rPr>
              <a:t>.</a:t>
            </a:r>
          </a:p>
          <a:p>
            <a:r>
              <a:rPr lang="en-US" dirty="0">
                <a:latin typeface="Arial"/>
              </a:rPr>
              <a:t>My project is </a:t>
            </a:r>
            <a:r>
              <a:rPr lang="en-IN" dirty="0">
                <a:latin typeface="Arial"/>
              </a:rPr>
              <a:t>perfectly </a:t>
            </a:r>
            <a:r>
              <a:rPr lang="en-US" dirty="0">
                <a:latin typeface="Arial"/>
              </a:rPr>
              <a:t>  good and awesome.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32B56-E877-2D43-6295-8EE50F22E401}"/>
              </a:ext>
            </a:extLst>
          </p:cNvPr>
          <p:cNvSpPr txBox="1"/>
          <p:nvPr/>
        </p:nvSpPr>
        <p:spPr>
          <a:xfrm>
            <a:off x="2179071" y="2614269"/>
            <a:ext cx="69290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Have </a:t>
            </a:r>
            <a:r>
              <a:rPr lang="en-US" b="1" dirty="0"/>
              <a:t>you ever wondered if marks alone can reflect a student’s true learning? 🤔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Digital portfolios provide a broader picture of skills, creativity, and progress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They empower students to reflect, improve, and take ownership of their </a:t>
            </a:r>
            <a:r>
              <a:rPr lang="en-US" b="1" dirty="0" err="1"/>
              <a:t>learning.Teachers</a:t>
            </a:r>
            <a:r>
              <a:rPr lang="en-US" b="1" dirty="0"/>
              <a:t> and parents gain deeper insights beyond grades</a:t>
            </a:r>
            <a:r>
              <a:rPr lang="en-IN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Encourage </a:t>
            </a:r>
            <a:r>
              <a:rPr lang="en-US" b="1" dirty="0"/>
              <a:t>lifelong learning, collaboration, and adaptability in the digital era.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Bridges</a:t>
            </a:r>
            <a:r>
              <a:rPr lang="en-US" b="1" dirty="0"/>
              <a:t> traditional education with modern technology for holistic growth.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2"/>
          <p:cNvSpPr>
            <a:spLocks noChangeArrowheads="1"/>
          </p:cNvSpPr>
          <p:nvPr/>
        </p:nvSpPr>
        <p:spPr bwMode="auto">
          <a:xfrm>
            <a:off x="5908599" y="3429000"/>
            <a:ext cx="5790319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https://github.com/kavi5670583-NM/TNSDC-FWD-DP.git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97177" name="Picture 209719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529399" y="428765"/>
            <a:ext cx="5946147" cy="6000469"/>
          </a:xfrm>
          <a:prstGeom prst="rect">
            <a:avLst/>
          </a:prstGeom>
        </p:spPr>
      </p:pic>
      <p:sp>
        <p:nvSpPr>
          <p:cNvPr id="1048655" name="TextBox 1048758"/>
          <p:cNvSpPr txBox="1"/>
          <p:nvPr/>
        </p:nvSpPr>
        <p:spPr>
          <a:xfrm>
            <a:off x="6913434" y="2510382"/>
            <a:ext cx="2699024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 b="1">
                <a:solidFill>
                  <a:srgbClr val="000000"/>
                </a:solidFill>
              </a:rPr>
              <a:t>GITHUB LINK:</a:t>
            </a:r>
            <a:endParaRPr lang="en-IN" sz="2800" b="1">
              <a:solidFill>
                <a:srgbClr val="000000"/>
              </a:solidFill>
            </a:endParaRPr>
          </a:p>
        </p:txBody>
      </p:sp>
      <p:pic>
        <p:nvPicPr>
          <p:cNvPr id="2097178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5309" y="428765"/>
            <a:ext cx="5790319" cy="61002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4357" y="896902"/>
            <a:ext cx="8652018" cy="5041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Box 22"/>
          <p:cNvSpPr txBox="1"/>
          <p:nvPr/>
        </p:nvSpPr>
        <p:spPr>
          <a:xfrm>
            <a:off x="1968690" y="1936584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7" name="object 21"/>
          <p:cNvSpPr txBox="1">
            <a:spLocks noGrp="1"/>
          </p:cNvSpPr>
          <p:nvPr/>
        </p:nvSpPr>
        <p:spPr>
          <a:xfrm>
            <a:off x="1234841" y="1145743"/>
            <a:ext cx="2357120" cy="546735"/>
          </a:xfrm>
          <a:prstGeom prst="rect">
            <a:avLst/>
          </a:prstGeom>
          <a:noFill/>
          <a:ln>
            <a:solidFill>
              <a:srgbClr val="02A5E3"/>
            </a:solidFill>
            <a:prstDash val="solid"/>
          </a:ln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>
                <a:solidFill>
                  <a:srgbClr val="7030A0"/>
                </a:solidFill>
              </a:rPr>
              <a:t>A</a:t>
            </a:r>
            <a:r>
              <a:rPr b="1" spc="-5" dirty="0">
                <a:solidFill>
                  <a:srgbClr val="7030A0"/>
                </a:solidFill>
              </a:rPr>
              <a:t>G</a:t>
            </a:r>
            <a:r>
              <a:rPr b="1" spc="-35" dirty="0">
                <a:solidFill>
                  <a:srgbClr val="7030A0"/>
                </a:solidFill>
              </a:rPr>
              <a:t>E</a:t>
            </a:r>
            <a:r>
              <a:rPr b="1" spc="15" dirty="0">
                <a:solidFill>
                  <a:srgbClr val="7030A0"/>
                </a:solidFill>
              </a:rPr>
              <a:t>N</a:t>
            </a:r>
            <a:r>
              <a:rPr b="1" dirty="0">
                <a:solidFill>
                  <a:srgbClr val="7030A0"/>
                </a:solidFill>
              </a:rPr>
              <a:t>DA</a:t>
            </a:r>
            <a:r>
              <a:rPr lang="en-US" altLang="en-IN" b="1" dirty="0">
                <a:solidFill>
                  <a:srgbClr val="7030A0"/>
                </a:solidFill>
              </a:rPr>
              <a:t>:</a:t>
            </a:r>
            <a:endParaRPr b="1" dirty="0">
              <a:solidFill>
                <a:srgbClr val="7030A0"/>
              </a:solidFill>
            </a:endParaRPr>
          </a:p>
        </p:txBody>
      </p:sp>
      <p:pic>
        <p:nvPicPr>
          <p:cNvPr id="2097158" name="Picture 2" descr="CPU with binary numbers and blueprint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122338" y="23070"/>
            <a:ext cx="4069662" cy="6834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0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1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48602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14011" y="5992495"/>
            <a:ext cx="764215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3" name="TextBox 1"/>
          <p:cNvSpPr txBox="1"/>
          <p:nvPr/>
        </p:nvSpPr>
        <p:spPr>
          <a:xfrm>
            <a:off x="1066801" y="1600200"/>
            <a:ext cx="5791200" cy="409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1. Skill Showcase Gap</a:t>
            </a:r>
            <a:br>
              <a:rPr lang="en-US" i="1" dirty="0"/>
            </a:br>
            <a:r>
              <a:rPr lang="en-US" i="1" dirty="0"/>
              <a:t>Traditional resumes fail to capture creativity, skills, and real-world projects, leaving students unable to demonstrate their true potential.</a:t>
            </a:r>
          </a:p>
          <a:p>
            <a:br>
              <a:rPr lang="en-US" i="1" dirty="0"/>
            </a:br>
            <a:endParaRPr lang="en-US" i="1" dirty="0"/>
          </a:p>
          <a:p>
            <a:r>
              <a:rPr lang="en-US" i="1" dirty="0"/>
              <a:t>2. Lack of Online Presence</a:t>
            </a:r>
          </a:p>
          <a:p>
            <a:r>
              <a:rPr lang="en-US" i="1" dirty="0"/>
              <a:t>Many students lack a structured digital space to highlight achievements, creating a barrier between talent and opportunities.</a:t>
            </a:r>
          </a:p>
          <a:p>
            <a:br>
              <a:rPr lang="en-US" i="1" dirty="0"/>
            </a:br>
            <a:endParaRPr lang="en-US" i="1" dirty="0"/>
          </a:p>
          <a:p>
            <a:r>
              <a:rPr lang="en-US" i="1" dirty="0"/>
              <a:t>3. Outdated Methods</a:t>
            </a:r>
          </a:p>
          <a:p>
            <a:r>
              <a:rPr lang="en-US" i="1" dirty="0"/>
              <a:t>Certificates and CVs are static, offering limited engagement in a digital-first world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sz="quarter" idx="13"/>
          </p:nvPr>
        </p:nvSpPr>
        <p:spPr>
          <a:xfrm>
            <a:off x="283913" y="724529"/>
            <a:ext cx="7298023" cy="5903609"/>
          </a:xfrm>
        </p:spPr>
        <p:txBody>
          <a:bodyPr>
            <a:normAutofit/>
          </a:bodyPr>
          <a:lstStyle/>
          <a:p>
            <a:r>
              <a:rPr lang="en-US" i="1" dirty="0"/>
              <a:t>4. Accessibility &amp; Visibility</a:t>
            </a:r>
            <a:br>
              <a:rPr lang="en-US" i="1" dirty="0"/>
            </a:br>
            <a:endParaRPr lang="en-US" i="1" dirty="0"/>
          </a:p>
          <a:p>
            <a:r>
              <a:rPr lang="en-US" i="1" dirty="0"/>
              <a:t>Without a dynamic platform, student achievements remain unnoticed, reducing chances for growth and recognition.</a:t>
            </a:r>
          </a:p>
          <a:p>
            <a:pPr marL="0" indent="0">
              <a:buNone/>
            </a:pPr>
            <a:br>
              <a:rPr lang="en-US" i="1" dirty="0"/>
            </a:br>
            <a:endParaRPr lang="en-US" i="1" dirty="0"/>
          </a:p>
          <a:p>
            <a:r>
              <a:rPr lang="en-US" i="1" dirty="0"/>
              <a:t>5. Talent-Opportunity Mismatch</a:t>
            </a:r>
            <a:br>
              <a:rPr lang="en-US" i="1" dirty="0"/>
            </a:br>
            <a:endParaRPr lang="en-US" i="1" dirty="0"/>
          </a:p>
          <a:p>
            <a:r>
              <a:rPr lang="en-US" i="1" dirty="0"/>
              <a:t>The absence of interactive portfolios widens the gap between what students can do and what recruiters/academics can see</a:t>
            </a:r>
          </a:p>
          <a:p>
            <a:endParaRPr lang="en-US" dirty="0"/>
          </a:p>
        </p:txBody>
      </p:sp>
      <p:pic>
        <p:nvPicPr>
          <p:cNvPr id="2097162" name="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1000" cy="381000"/>
          </a:xfrm>
          <a:prstGeom prst="rect">
            <a:avLst/>
          </a:prstGeom>
          <a:noFill/>
        </p:spPr>
      </p:pic>
      <p:pic>
        <p:nvPicPr>
          <p:cNvPr id="2097163" name="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42140-C400-7C3A-1A55-3228DA088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15" y="600836"/>
            <a:ext cx="3932731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1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1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3" name="object 7"/>
          <p:cNvSpPr txBox="1">
            <a:spLocks noGrp="1"/>
          </p:cNvSpPr>
          <p:nvPr>
            <p:ph type="title"/>
          </p:nvPr>
        </p:nvSpPr>
        <p:spPr>
          <a:xfrm>
            <a:off x="533401" y="1175430"/>
            <a:ext cx="5562600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48614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14011" y="5992495"/>
            <a:ext cx="764215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15" name="TextBox 1"/>
          <p:cNvSpPr txBox="1"/>
          <p:nvPr/>
        </p:nvSpPr>
        <p:spPr>
          <a:xfrm>
            <a:off x="304800" y="2647950"/>
            <a:ext cx="6705600" cy="2758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focuses on creating a Digital Portfolio as an innovative tool to empower education. The portfolio serves as a personal space where students and professionals can showcase their skills, achievements, academic projects, and personal growth journey in an organized digital format.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portfolio contains the following sections: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About Me - Introduction, background, and goals.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extBox 4"/>
          <p:cNvSpPr txBox="1"/>
          <p:nvPr/>
        </p:nvSpPr>
        <p:spPr>
          <a:xfrm>
            <a:off x="1295400" y="1447800"/>
            <a:ext cx="8793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Projects - Key academic or professional projects with descriptions and outcomes.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Skills - Technical, academic, and soft skills represented effectively.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Contact - Easy ways for teachers, peers, or employers to connect.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The main idea is to encourage self-learning, creativity, and confidence by giving individuals a platform to present their work digitally. This not only enhances communication skills but also helps in career readiness, higher education opportunities, and personal branding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 dirty="0"/>
          </a:p>
        </p:txBody>
      </p:sp>
      <p:sp>
        <p:nvSpPr>
          <p:cNvPr id="1048621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514011" y="5992495"/>
            <a:ext cx="764215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764" name="TextBox 1048763"/>
          <p:cNvSpPr txBox="1"/>
          <p:nvPr/>
        </p:nvSpPr>
        <p:spPr>
          <a:xfrm>
            <a:off x="723900" y="1695449"/>
            <a:ext cx="10973488" cy="302514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N" sz="2800">
                <a:latin typeface="Arial"/>
              </a:rPr>
              <a:t>1. Students –</a:t>
            </a:r>
            <a:endParaRPr lang="zh-CN" altLang="en-US" sz="2800"/>
          </a:p>
          <a:p>
            <a:r>
              <a:rPr lang="en-US" altLang="en-IN" sz="2800">
                <a:latin typeface="Arial"/>
              </a:rPr>
              <a:t>They are the primary end users.</a:t>
            </a:r>
            <a:endParaRPr lang="zh-CN" altLang="en-US" sz="2800"/>
          </a:p>
          <a:p>
            <a:r>
              <a:rPr lang="en-US" altLang="en-IN" sz="2800">
                <a:latin typeface="Arial"/>
              </a:rPr>
              <a:t>Use digital portfolios to collect, reflect, and showcase their learning, skills, and progress.</a:t>
            </a:r>
            <a:endParaRPr lang="zh-CN" altLang="en-US" sz="2800"/>
          </a:p>
          <a:p>
            <a:r>
              <a:rPr lang="en-US" altLang="en-IN" sz="2800">
                <a:latin typeface="Arial"/>
              </a:rPr>
              <a:t>2. Teachers/Educators –</a:t>
            </a:r>
            <a:endParaRPr lang="zh-CN" altLang="en-US" sz="2800"/>
          </a:p>
          <a:p>
            <a:r>
              <a:rPr lang="en-US" altLang="en-IN" sz="2800">
                <a:latin typeface="Arial"/>
              </a:rPr>
              <a:t>They act as facilitator end users.</a:t>
            </a:r>
            <a:endParaRPr lang="zh-CN" altLang="en-US" sz="2800"/>
          </a:p>
          <a:p>
            <a:r>
              <a:rPr lang="en-US" altLang="en-IN" sz="2800">
                <a:latin typeface="Arial"/>
              </a:rPr>
              <a:t>Use digital portfolios to assess students’ growth,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66" name="TextBox 1"/>
          <p:cNvSpPr txBox="1"/>
          <p:nvPr/>
        </p:nvSpPr>
        <p:spPr>
          <a:xfrm>
            <a:off x="723899" y="4707254"/>
            <a:ext cx="8849061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N" sz="2800">
                <a:latin typeface="Arial"/>
              </a:rPr>
              <a:t>3. Parents/Guardians –</a:t>
            </a:r>
            <a:br>
              <a:rPr lang="en-US" altLang="en-IN"/>
            </a:br>
            <a:r>
              <a:rPr lang="en-US" altLang="en-IN" sz="2800">
                <a:latin typeface="Arial"/>
              </a:rPr>
              <a:t>They are secondary end users.</a:t>
            </a:r>
            <a:br>
              <a:rPr lang="en-US" altLang="en-IN"/>
            </a:br>
            <a:r>
              <a:rPr lang="en-US" altLang="en-IN" sz="2800">
                <a:latin typeface="Arial"/>
              </a:rPr>
              <a:t>Access portfolios to monitor and support their child’s learning journey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Rectangle 1048769"/>
          <p:cNvSpPr>
            <a:spLocks noGrp="1"/>
          </p:cNvSpPr>
          <p:nvPr/>
        </p:nvSpPr>
        <p:spPr>
          <a:xfrm rot="12890">
            <a:off x="1592641" y="581991"/>
            <a:ext cx="9006718" cy="5694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  <a:p>
            <a:r>
              <a:rPr lang="en-US" altLang="en-IN">
                <a:latin typeface="Arial"/>
              </a:rPr>
              <a:t>4. Institutions/Administrators –</a:t>
            </a:r>
            <a:br>
              <a:rPr lang="en-US" altLang="en-IN"/>
            </a:br>
            <a:r>
              <a:rPr lang="en-US" altLang="en-IN">
                <a:latin typeface="Arial"/>
              </a:rPr>
              <a:t>Use them for curriculum planning, accreditation, and evaluating teaching effectiveness.</a:t>
            </a:r>
            <a:br>
              <a:rPr lang="en-US" altLang="en-IN"/>
            </a:br>
            <a:endParaRPr lang="en-IN"/>
          </a:p>
          <a:p>
            <a:r>
              <a:rPr lang="en-US" altLang="en-IN">
                <a:ea typeface="Arial"/>
              </a:rPr>
              <a:t>👉 So, the main end users are students and teachers, while parents and institutions are supportive/indirect end users.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Droplet</vt:lpstr>
      <vt:lpstr>PowerPoint Presentation</vt:lpstr>
      <vt:lpstr>PowerPoint Presentation</vt:lpstr>
      <vt:lpstr>PowerPoint Presentation</vt:lpstr>
      <vt:lpstr>PROBLEM STATEMENT</vt:lpstr>
      <vt:lpstr>PowerPoint Presentation</vt:lpstr>
      <vt:lpstr>PROJECT OVERVIEW</vt:lpstr>
      <vt:lpstr>PowerPoint Presentation</vt:lpstr>
      <vt:lpstr>WHO ARE THE END USERS?</vt:lpstr>
      <vt:lpstr>PowerPoint Presentation</vt:lpstr>
      <vt:lpstr>TOOLS🛠️:</vt:lpstr>
      <vt:lpstr>PowerPoint Presentation</vt:lpstr>
      <vt:lpstr>PowerPoint Presentation</vt:lpstr>
      <vt:lpstr>PowerPoint Presentation</vt:lpstr>
      <vt:lpstr>FEATURES AND FUNCTIONALITY</vt:lpstr>
      <vt:lpstr>PowerPoint Presentation</vt:lpstr>
      <vt:lpstr>RESULTS AND SCREENSHOTS</vt:lpstr>
      <vt:lpstr>Screenshot: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kavi5670583@gmail.com</cp:lastModifiedBy>
  <cp:revision>12</cp:revision>
  <dcterms:created xsi:type="dcterms:W3CDTF">2024-03-23T16:07:22Z</dcterms:created>
  <dcterms:modified xsi:type="dcterms:W3CDTF">2025-09-04T13:00:09Z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0527c9cbbd6f458685ee74fde15503ed</vt:lpwstr>
  </property>
</Properties>
</file>