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42" name="Picture 41"/>
          <p:cNvPicPr/>
          <p:nvPr/>
        </p:nvPicPr>
        <p:blipFill>
          <a:blip r:embed="rId2"/>
          <a:stretch/>
        </p:blipFill>
        <p:spPr>
          <a:xfrm>
            <a:off x="3603240" y="1604160"/>
            <a:ext cx="4984200" cy="3976920"/>
          </a:xfrm>
          <a:prstGeom prst="rect">
            <a:avLst/>
          </a:prstGeom>
          <a:ln>
            <a:noFill/>
          </a:ln>
        </p:spPr>
      </p:pic>
      <p:pic>
        <p:nvPicPr>
          <p:cNvPr id="43" name="Picture 42"/>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83" name="Picture 82"/>
          <p:cNvPicPr/>
          <p:nvPr/>
        </p:nvPicPr>
        <p:blipFill>
          <a:blip r:embed="rId2"/>
          <a:stretch/>
        </p:blipFill>
        <p:spPr>
          <a:xfrm>
            <a:off x="3603240" y="1604160"/>
            <a:ext cx="4984200" cy="3976920"/>
          </a:xfrm>
          <a:prstGeom prst="rect">
            <a:avLst/>
          </a:prstGeom>
          <a:ln>
            <a:noFill/>
          </a:ln>
        </p:spPr>
      </p:pic>
      <p:pic>
        <p:nvPicPr>
          <p:cNvPr id="84" name="Picture 83"/>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126" name="Picture 125"/>
          <p:cNvPicPr/>
          <p:nvPr/>
        </p:nvPicPr>
        <p:blipFill>
          <a:blip r:embed="rId2"/>
          <a:stretch/>
        </p:blipFill>
        <p:spPr>
          <a:xfrm>
            <a:off x="3603240" y="1604160"/>
            <a:ext cx="4984200" cy="3976920"/>
          </a:xfrm>
          <a:prstGeom prst="rect">
            <a:avLst/>
          </a:prstGeom>
          <a:ln>
            <a:noFill/>
          </a:ln>
        </p:spPr>
      </p:pic>
      <p:pic>
        <p:nvPicPr>
          <p:cNvPr id="127" name="Picture 126"/>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lstStyle/>
          <a:p>
            <a:pPr>
              <a:lnSpc>
                <a:spcPct val="100000"/>
              </a:lnSpc>
            </a:pPr>
            <a:r>
              <a:rPr lang="en-US" sz="36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lstStyle/>
          <a:p>
            <a:pPr algn="r">
              <a:lnSpc>
                <a:spcPct val="100000"/>
              </a:lnSpc>
            </a:pPr>
            <a:fld id="{F6385AB1-49C0-4DD9-869C-C59269653266}"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p:cNvPicPr/>
          <p:nvPr/>
        </p:nvPicPr>
        <p:blipFill>
          <a:blip r:embed="rId14"/>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Sixth Outline Level</a:t>
            </a:r>
          </a:p>
          <a:p>
            <a:pPr marL="306000" indent="-305640">
              <a:lnSpc>
                <a:spcPct val="10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Seventh Outline LevelClick to edit Master text styles</a:t>
            </a:r>
          </a:p>
          <a:p>
            <a:pPr marL="630000" lvl="1" indent="-305640">
              <a:lnSpc>
                <a:spcPct val="100000"/>
              </a:lnSpc>
              <a:buClr>
                <a:srgbClr val="1CADE4"/>
              </a:buClr>
              <a:buSzPct val="92000"/>
              <a:buFont typeface="Wingdings 2" charset="2"/>
              <a:buChar char=""/>
            </a:pPr>
            <a:r>
              <a:rPr lang="en-US" sz="1400" b="0" strike="noStrike" spc="-1">
                <a:solidFill>
                  <a:srgbClr val="404040"/>
                </a:solidFill>
                <a:uFill>
                  <a:solidFill>
                    <a:srgbClr val="FFFFFF"/>
                  </a:solidFill>
                </a:uFill>
                <a:latin typeface="Franklin Gothic Book"/>
              </a:rPr>
              <a:t>Second level</a:t>
            </a:r>
            <a:endParaRPr lang="en-US" sz="1700" b="0" strike="noStrike" spc="-1">
              <a:solidFill>
                <a:srgbClr val="404040"/>
              </a:solidFill>
              <a:uFill>
                <a:solidFill>
                  <a:srgbClr val="FFFFFF"/>
                </a:solidFill>
              </a:uFill>
              <a:latin typeface="Franklin Gothic Book"/>
            </a:endParaRPr>
          </a:p>
          <a:p>
            <a:pPr marL="900000" lvl="2" indent="-269640">
              <a:lnSpc>
                <a:spcPct val="100000"/>
              </a:lnSpc>
              <a:buClr>
                <a:srgbClr val="1CADE4"/>
              </a:buClr>
              <a:buSzPct val="92000"/>
              <a:buFont typeface="Wingdings 2" charset="2"/>
              <a:buChar char=""/>
            </a:pPr>
            <a:r>
              <a:rPr lang="en-US" sz="1300" b="0" strike="noStrike" spc="-1">
                <a:solidFill>
                  <a:srgbClr val="404040"/>
                </a:solidFill>
                <a:uFill>
                  <a:solidFill>
                    <a:srgbClr val="FFFFFF"/>
                  </a:solidFill>
                </a:uFill>
                <a:latin typeface="Franklin Gothic Book"/>
              </a:rPr>
              <a:t>Third level</a:t>
            </a:r>
            <a:endParaRPr lang="en-US" sz="1700" b="0" strike="noStrike" spc="-1">
              <a:solidFill>
                <a:srgbClr val="404040"/>
              </a:solidFill>
              <a:uFill>
                <a:solidFill>
                  <a:srgbClr val="FFFFFF"/>
                </a:solidFill>
              </a:uFill>
              <a:latin typeface="Franklin Gothic Book"/>
            </a:endParaRPr>
          </a:p>
          <a:p>
            <a:pPr marL="1242000" lvl="3"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Fourth level</a:t>
            </a:r>
            <a:endParaRPr lang="en-US" sz="1700" b="0" strike="noStrike" spc="-1">
              <a:solidFill>
                <a:srgbClr val="404040"/>
              </a:solidFill>
              <a:uFill>
                <a:solidFill>
                  <a:srgbClr val="FFFFFF"/>
                </a:solidFill>
              </a:uFill>
              <a:latin typeface="Franklin Gothic Book"/>
            </a:endParaRPr>
          </a:p>
          <a:p>
            <a:pPr marL="1602000" lvl="4"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Fifth level</a:t>
            </a:r>
            <a:endParaRPr lang="en-US" sz="1700" b="0" strike="noStrike" spc="-1">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p:cNvPicPr/>
          <p:nvPr/>
        </p:nvPicPr>
        <p:blipFill>
          <a:blip r:embed="rId14"/>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lstStyle/>
          <a:p>
            <a:pPr algn="r">
              <a:lnSpc>
                <a:spcPct val="100000"/>
              </a:lnSpc>
            </a:pPr>
            <a:fld id="{2247EE71-1A76-40F3-B149-3F409A3292B9}"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Relationship Id="rId2" Type="http://schemas.openxmlformats.org/officeDocument/2006/relationships/hyperlink" Target="https://www.nist.gov/cyberframework" TargetMode="External"/><Relationship Id="rId1" Type="http://schemas.openxmlformats.org/officeDocument/2006/relationships/slideLayout" Target="../slideLayouts/slideLayout13.xml"/><Relationship Id="rId4" Type="http://schemas.openxmlformats.org/officeDocument/2006/relationships/hyperlink" Target="https://www.kaspersky.com/resource-center/definitions/keylogg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lstStyle/>
          <a:p>
            <a:pPr algn="ctr">
              <a:lnSpc>
                <a:spcPct val="100000"/>
              </a:lnSpc>
            </a:pPr>
            <a:r>
              <a:rPr lang="en-US" sz="3600" b="1" strike="noStrike" cap="all" spc="-1" dirty="0">
                <a:solidFill>
                  <a:srgbClr val="1CADE4"/>
                </a:solidFill>
                <a:uFill>
                  <a:solidFill>
                    <a:srgbClr val="FFFFFF"/>
                  </a:solidFill>
                </a:uFill>
                <a:latin typeface="Arial"/>
              </a:rPr>
              <a:t>Key logger and security</a:t>
            </a:r>
            <a:endParaRPr lang="en-US" sz="1800" b="0" strike="noStrike" spc="-1" dirty="0">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3200" b="1" strike="noStrike" spc="-1">
                <a:solidFill>
                  <a:srgbClr val="1482AC"/>
                </a:solidFill>
                <a:uFill>
                  <a:solidFill>
                    <a:srgbClr val="FFFFFF"/>
                  </a:solidFill>
                </a:uFill>
                <a:latin typeface="Arial"/>
              </a:rPr>
              <a:t>CAPSTONE PROJECT</a:t>
            </a:r>
            <a:endParaRPr lang="en-IN" sz="1800" b="0" strike="noStrike" spc="-1">
              <a:solidFill>
                <a:srgbClr val="000000"/>
              </a:solidFill>
              <a:uFill>
                <a:solidFill>
                  <a:srgbClr val="FFFFFF"/>
                </a:solidFill>
              </a:uFill>
              <a:latin typeface="Arial"/>
            </a:endParaRPr>
          </a:p>
        </p:txBody>
      </p:sp>
      <p:sp>
        <p:nvSpPr>
          <p:cNvPr id="130" name="CustomShape 3"/>
          <p:cNvSpPr/>
          <p:nvPr/>
        </p:nvSpPr>
        <p:spPr>
          <a:xfrm>
            <a:off x="3117600" y="4586400"/>
            <a:ext cx="7979760" cy="13107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000" b="1" strike="noStrike" spc="-1" dirty="0">
                <a:solidFill>
                  <a:srgbClr val="1482AC"/>
                </a:solidFill>
                <a:uFill>
                  <a:solidFill>
                    <a:srgbClr val="FFFFFF"/>
                  </a:solidFill>
                </a:uFill>
                <a:latin typeface="Arial"/>
              </a:rPr>
              <a:t>Presented By:</a:t>
            </a:r>
            <a:endParaRPr lang="en-IN" sz="1800" b="0" strike="noStrike" spc="-1" dirty="0">
              <a:solidFill>
                <a:srgbClr val="000000"/>
              </a:solidFill>
              <a:uFill>
                <a:solidFill>
                  <a:srgbClr val="FFFFFF"/>
                </a:solidFill>
              </a:uFill>
              <a:latin typeface="Arial"/>
            </a:endParaRPr>
          </a:p>
          <a:p>
            <a:pPr>
              <a:lnSpc>
                <a:spcPct val="100000"/>
              </a:lnSpc>
            </a:pPr>
            <a:r>
              <a:rPr lang="en-IN" sz="2000" b="1" strike="noStrike" spc="-1" dirty="0" err="1">
                <a:solidFill>
                  <a:srgbClr val="1482AC"/>
                </a:solidFill>
                <a:uFill>
                  <a:solidFill>
                    <a:srgbClr val="FFFFFF"/>
                  </a:solidFill>
                </a:uFill>
                <a:latin typeface="Arial"/>
              </a:rPr>
              <a:t>Kaviarasu</a:t>
            </a:r>
            <a:r>
              <a:rPr lang="en-IN" sz="2000" b="1" strike="noStrike" spc="-1">
                <a:solidFill>
                  <a:srgbClr val="1482AC"/>
                </a:solidFill>
                <a:uFill>
                  <a:solidFill>
                    <a:srgbClr val="FFFFFF"/>
                  </a:solidFill>
                </a:uFill>
                <a:latin typeface="Arial"/>
              </a:rPr>
              <a:t> K</a:t>
            </a:r>
            <a:endParaRPr lang="en-IN" sz="1800" b="0" strike="noStrike" spc="-1" dirty="0">
              <a:solidFill>
                <a:srgbClr val="000000"/>
              </a:solidFill>
              <a:uFill>
                <a:solidFill>
                  <a:srgbClr val="FFFFFF"/>
                </a:solidFill>
              </a:uFill>
              <a:latin typeface="Arial"/>
            </a:endParaRPr>
          </a:p>
          <a:p>
            <a:r>
              <a:rPr lang="en-IN" sz="2000" b="1" spc="-1" dirty="0">
                <a:solidFill>
                  <a:srgbClr val="1482AC"/>
                </a:solidFill>
                <a:uFill>
                  <a:solidFill>
                    <a:srgbClr val="FFFFFF"/>
                  </a:solidFill>
                </a:uFill>
              </a:rPr>
              <a:t>Information Technology</a:t>
            </a:r>
            <a:endParaRPr lang="en-IN" spc="-1" dirty="0">
              <a:solidFill>
                <a:srgbClr val="000000"/>
              </a:solidFill>
              <a:uFill>
                <a:solidFill>
                  <a:srgbClr val="FFFFFF"/>
                </a:solidFill>
              </a:uFill>
            </a:endParaRPr>
          </a:p>
          <a:p>
            <a:pPr>
              <a:lnSpc>
                <a:spcPct val="100000"/>
              </a:lnSpc>
            </a:pPr>
            <a:r>
              <a:rPr lang="en-IN" sz="2000" b="1" strike="noStrike" spc="-1" dirty="0">
                <a:solidFill>
                  <a:srgbClr val="1482AC"/>
                </a:solidFill>
                <a:uFill>
                  <a:solidFill>
                    <a:srgbClr val="FFFFFF"/>
                  </a:solidFill>
                </a:uFill>
                <a:latin typeface="Arial"/>
              </a:rPr>
              <a:t>A.V.C College of Engineering</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1463040" y="2766240"/>
            <a:ext cx="9298440" cy="1325160"/>
          </a:xfrm>
          <a:prstGeom prst="rect">
            <a:avLst/>
          </a:prstGeom>
          <a:noFill/>
          <a:ln>
            <a:noFill/>
          </a:ln>
        </p:spPr>
        <p:txBody>
          <a:bodyPr anchor="b"/>
          <a:lstStyle/>
          <a:p>
            <a:pPr algn="ctr">
              <a:lnSpc>
                <a:spcPct val="100000"/>
              </a:lnSpc>
            </a:pPr>
            <a:r>
              <a:rPr lang="en-US" sz="2800" b="1" strike="noStrike" cap="all" spc="-1">
                <a:solidFill>
                  <a:srgbClr val="002060"/>
                </a:solidFill>
                <a:uFill>
                  <a:solidFill>
                    <a:srgbClr val="FFFFFF"/>
                  </a:solidFill>
                </a:uFill>
                <a:latin typeface="Arial"/>
              </a:rPr>
              <a:t>THANK YOU</a:t>
            </a:r>
            <a:endParaRPr lang="en-US" sz="1800" b="0" strike="noStrike" spc="-1">
              <a:solidFill>
                <a:srgbClr val="00000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lstStyle/>
          <a:p>
            <a:pPr>
              <a:lnSpc>
                <a:spcPct val="100000"/>
              </a:lnSpc>
            </a:pPr>
            <a:r>
              <a:rPr lang="en-US" sz="2800" b="1" strike="noStrike" cap="all" spc="-1">
                <a:solidFill>
                  <a:srgbClr val="002060"/>
                </a:solidFill>
                <a:uFill>
                  <a:solidFill>
                    <a:srgbClr val="FFFFFF"/>
                  </a:solidFill>
                </a:uFill>
                <a:latin typeface="Arial"/>
              </a:rPr>
              <a:t>OUTLINE</a:t>
            </a:r>
            <a:endParaRPr lang="en-US" sz="1800" b="0" strike="noStrike" spc="-1">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lstStyle/>
          <a:p>
            <a:pPr>
              <a:lnSpc>
                <a:spcPct val="100000"/>
              </a:lnSpc>
            </a:pPr>
            <a:r>
              <a:rPr lang="en-US" sz="2000" b="1" strike="noStrike" spc="-1">
                <a:solidFill>
                  <a:srgbClr val="404040"/>
                </a:solidFill>
                <a:uFill>
                  <a:solidFill>
                    <a:srgbClr val="FFFFFF"/>
                  </a:solidFill>
                </a:uFill>
                <a:latin typeface="Arial"/>
                <a:ea typeface="Franklin Gothic Book"/>
              </a:rPr>
              <a: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Problem Statement</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Proposed System/Solution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System Development Approach </a:t>
            </a:r>
            <a:r>
              <a:rPr lang="en-US" sz="2000" b="0" strike="noStrike" spc="-1">
                <a:solidFill>
                  <a:srgbClr val="404040"/>
                </a:solidFill>
                <a:uFill>
                  <a:solidFill>
                    <a:srgbClr val="FFFFFF"/>
                  </a:solidFill>
                </a:uFill>
                <a:latin typeface="Arial"/>
                <a:ea typeface="Franklin Gothic Book"/>
              </a:rPr>
              <a:t>(Technology Used)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Algorithm &amp; Deployment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Result (Output Image)</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Conclusion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References</a:t>
            </a: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Problem Statement</a:t>
            </a:r>
            <a:endParaRPr lang="en-US" sz="1800" b="0" strike="noStrike" spc="-1">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lstStyle/>
          <a:p>
            <a:pPr marL="306000" indent="-305640">
              <a:lnSpc>
                <a:spcPct val="100000"/>
              </a:lnSpc>
            </a:pPr>
            <a:endParaRPr lang="en-US" sz="1700" b="0" strike="noStrike" spc="-1" dirty="0">
              <a:solidFill>
                <a:srgbClr val="404040"/>
              </a:solidFill>
              <a:uFill>
                <a:solidFill>
                  <a:srgbClr val="FFFFFF"/>
                </a:solidFill>
              </a:uFill>
              <a:latin typeface="Franklin Gothic Book"/>
            </a:endParaRPr>
          </a:p>
          <a:p>
            <a:pPr marL="360">
              <a:lnSpc>
                <a:spcPct val="110000"/>
              </a:lnSpc>
              <a:buClr>
                <a:srgbClr val="1CADE4"/>
              </a:buClr>
              <a:buSzPct val="92000"/>
            </a:pPr>
            <a:r>
              <a:rPr lang="en-US" sz="2400" b="1" strike="noStrike" spc="-1" dirty="0">
                <a:solidFill>
                  <a:srgbClr val="0E5772"/>
                </a:solidFill>
                <a:uFill>
                  <a:solidFill>
                    <a:srgbClr val="FFFFFF"/>
                  </a:solidFill>
                </a:uFill>
                <a:latin typeface="Franklin Gothic Book"/>
              </a:rPr>
              <a:t> Project problem statement for keylogger Problem Statement</a:t>
            </a:r>
            <a:r>
              <a:rPr lang="en-US" sz="2400" b="0" strike="noStrike" spc="-1" dirty="0">
                <a:solidFill>
                  <a:srgbClr val="0E5772"/>
                </a:solidFill>
                <a:uFill>
                  <a:solidFill>
                    <a:srgbClr val="FFFFFF"/>
                  </a:solidFill>
                </a:uFill>
                <a:latin typeface="Franklin Gothic Book"/>
              </a:rPr>
              <a:t>:</a:t>
            </a:r>
            <a:endParaRPr lang="en-US" sz="1700"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dirty="0">
                <a:solidFill>
                  <a:srgbClr val="0E5772"/>
                </a:solidFill>
                <a:uFill>
                  <a:solidFill>
                    <a:srgbClr val="FFFFFF"/>
                  </a:solidFill>
                </a:uFill>
                <a:latin typeface="Franklin Gothic Book"/>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endParaRPr lang="en-US" sz="1700" b="0" strike="noStrike" spc="-1" dirty="0">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Proposed Solution</a:t>
            </a:r>
            <a:endParaRPr lang="en-US" sz="1800" b="0" strike="noStrike" spc="-1">
              <a:solidFill>
                <a:srgbClr val="000000"/>
              </a:solidFill>
              <a:uFill>
                <a:solidFill>
                  <a:srgbClr val="FFFFFF"/>
                </a:solidFill>
              </a:uFill>
              <a:latin typeface="Franklin Gothic Book"/>
            </a:endParaRPr>
          </a:p>
        </p:txBody>
      </p:sp>
      <p:sp>
        <p:nvSpPr>
          <p:cNvPr id="136" name="TextShape 2"/>
          <p:cNvSpPr txBox="1"/>
          <p:nvPr/>
        </p:nvSpPr>
        <p:spPr>
          <a:xfrm>
            <a:off x="441720" y="1231920"/>
            <a:ext cx="11613240" cy="503553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1400" b="0" strike="noStrike" spc="-1" dirty="0">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Prevention:</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Anti-virus and Anti-malware software:</a:t>
            </a:r>
            <a:r>
              <a:rPr lang="en-US" sz="1400" b="0" strike="noStrike" spc="-1" dirty="0">
                <a:solidFill>
                  <a:srgbClr val="404040"/>
                </a:solidFill>
                <a:uFill>
                  <a:solidFill>
                    <a:srgbClr val="FFFFFF"/>
                  </a:solidFill>
                </a:uFill>
                <a:latin typeface="Franklin Gothic Book"/>
              </a:rPr>
              <a:t> Install and keep up-to-date reputable antivirus and anti-malware software that can detect and remove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Be cautious with downloads and attachments:</a:t>
            </a:r>
            <a:r>
              <a:rPr lang="en-US" sz="1400" b="0" strike="noStrike" spc="-1" dirty="0">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Detection:</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System behavior changes:</a:t>
            </a:r>
            <a:r>
              <a:rPr lang="en-US" sz="1400" b="0" strike="noStrike" spc="-1" dirty="0">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Anti-keylogging software:</a:t>
            </a:r>
            <a:r>
              <a:rPr lang="en-US" sz="1400" b="0" strike="noStrike" spc="-1" dirty="0">
                <a:solidFill>
                  <a:srgbClr val="404040"/>
                </a:solidFill>
                <a:uFill>
                  <a:solidFill>
                    <a:srgbClr val="FFFFFF"/>
                  </a:solidFill>
                </a:uFill>
                <a:latin typeface="Franklin Gothic Book"/>
              </a:rPr>
              <a:t> There are specific anti-keylogging programs that can detect and block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Regular security scans:</a:t>
            </a:r>
            <a:r>
              <a:rPr lang="en-US" sz="1400" b="0" strike="noStrike" spc="-1" dirty="0">
                <a:solidFill>
                  <a:srgbClr val="404040"/>
                </a:solidFill>
                <a:uFill>
                  <a:solidFill>
                    <a:srgbClr val="FFFFFF"/>
                  </a:solidFill>
                </a:uFill>
                <a:latin typeface="Franklin Gothic Book"/>
              </a:rPr>
              <a:t> Regularly scan your system with your antivirus and anti-malware software to detect any potential threats.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Recovery:</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Boot into Safe Mode:</a:t>
            </a:r>
            <a:r>
              <a:rPr lang="en-US" sz="1400" b="0" strike="noStrike" spc="-1" dirty="0">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Security software scan:</a:t>
            </a:r>
            <a:r>
              <a:rPr lang="en-US" sz="1400" b="0" strike="noStrike" spc="-1" dirty="0">
                <a:solidFill>
                  <a:srgbClr val="404040"/>
                </a:solidFill>
                <a:uFill>
                  <a:solidFill>
                    <a:srgbClr val="FFFFFF"/>
                  </a:solidFill>
                </a:uFill>
                <a:latin typeface="Franklin Gothic Book"/>
              </a:rPr>
              <a:t> Run a full scan with your antivirus and anti-malware software in Safe Mode.</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Change passwords:</a:t>
            </a:r>
            <a:r>
              <a:rPr lang="en-US" sz="1400" b="0" strike="noStrike" spc="-1" dirty="0">
                <a:solidFill>
                  <a:srgbClr val="404040"/>
                </a:solidFill>
                <a:uFill>
                  <a:solidFill>
                    <a:srgbClr val="FFFFFF"/>
                  </a:solidFill>
                </a:uFill>
                <a:latin typeface="Franklin Gothic Book"/>
              </a:rPr>
              <a:t> Once you've removed the keylogger, change all your passwords for online accounts, especially financial accounts and email.</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Additional Tips: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Be mindful of public computers:</a:t>
            </a:r>
            <a:r>
              <a:rPr lang="en-US" sz="1400" b="0" strike="noStrike" spc="-1" dirty="0">
                <a:solidFill>
                  <a:srgbClr val="404040"/>
                </a:solidFill>
                <a:uFill>
                  <a:solidFill>
                    <a:srgbClr val="FFFFFF"/>
                  </a:solidFill>
                </a:uFill>
                <a:latin typeface="Franklin Gothic Book"/>
              </a:rPr>
              <a:t> Avoid entering sensitive information on public computers, as they may be infected with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Keep your software updated:</a:t>
            </a:r>
            <a:r>
              <a:rPr lang="en-US" sz="1400" b="0" strike="noStrike" spc="-1" dirty="0">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lang="en-US" b="0" strike="noStrike" spc="-1" dirty="0">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System  Approach</a:t>
            </a:r>
            <a:endParaRPr lang="en-US" sz="1800" b="0" strike="noStrike" spc="-1">
              <a:solidFill>
                <a:srgbClr val="000000"/>
              </a:solidFill>
              <a:uFill>
                <a:solidFill>
                  <a:srgbClr val="FFFFFF"/>
                </a:solidFill>
              </a:uFill>
              <a:latin typeface="Franklin Gothic Book"/>
            </a:endParaRPr>
          </a:p>
        </p:txBody>
      </p:sp>
      <p:sp>
        <p:nvSpPr>
          <p:cNvPr id="138" name="TextShape 2"/>
          <p:cNvSpPr txBox="1"/>
          <p:nvPr/>
        </p:nvSpPr>
        <p:spPr>
          <a:xfrm>
            <a:off x="581040" y="1192320"/>
            <a:ext cx="11029320" cy="4782600"/>
          </a:xfrm>
          <a:prstGeom prst="rect">
            <a:avLst/>
          </a:prstGeom>
          <a:noFill/>
          <a:ln>
            <a:noFill/>
          </a:ln>
        </p:spPr>
        <p:txBody>
          <a:bodyPr anchor="ctr"/>
          <a:lstStyle/>
          <a:p>
            <a:pPr>
              <a:lnSpc>
                <a:spcPct val="100000"/>
              </a:lnSpc>
            </a:pPr>
            <a:r>
              <a:rPr lang="en-US" sz="1800" b="1" strike="noStrike" spc="-1" dirty="0">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a:solidFill>
                  <a:srgbClr val="0F0F0F"/>
                </a:solidFill>
                <a:uFill>
                  <a:solidFill>
                    <a:srgbClr val="FFFFFF"/>
                  </a:solidFill>
                </a:uFill>
                <a:latin typeface="Franklin Gothic Book"/>
                <a:ea typeface="Franklin Gothic Book"/>
              </a:rPr>
              <a:t>System requirements:</a:t>
            </a:r>
            <a:r>
              <a:rPr lang="en-US" sz="1800" b="1" strike="noStrike" spc="-1" dirty="0">
                <a:solidFill>
                  <a:srgbClr val="404040"/>
                </a:solidFill>
                <a:uFill>
                  <a:solidFill>
                    <a:srgbClr val="FFFFFF"/>
                  </a:solidFill>
                </a:uFill>
                <a:latin typeface="Franklin Gothic Book"/>
                <a:ea typeface="Franklin Gothic Book"/>
              </a:rPr>
              <a:t>100 МВ free disk space. Pentium II processor or higher. 512 MB RAM.</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a:solidFill>
                  <a:srgbClr val="0F0F0F"/>
                </a:solidFill>
                <a:uFill>
                  <a:solidFill>
                    <a:srgbClr val="FFFFFF"/>
                  </a:solidFill>
                </a:uFill>
                <a:latin typeface="Franklin Gothic Book"/>
                <a:ea typeface="Franklin Gothic Book"/>
              </a:rPr>
              <a:t>Library required to build the model:</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pynput</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mSpy</a:t>
            </a:r>
            <a:r>
              <a:rPr lang="en-US" sz="1800" b="0" strike="noStrike" spc="-1" dirty="0">
                <a:solidFill>
                  <a:srgbClr val="000000"/>
                </a:solidFill>
                <a:uFill>
                  <a:solidFill>
                    <a:srgbClr val="FFFFFF"/>
                  </a:solidFill>
                </a:uFill>
                <a:latin typeface="Franklin Gothic Book"/>
                <a:ea typeface="Franklin Gothic Book"/>
              </a:rPr>
              <a:t> </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Tkinter</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jsonlib</a:t>
            </a:r>
            <a:endParaRPr lang="en-US" sz="1700" b="0" strike="noStrike" spc="-1" dirty="0">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Algorithm &amp; Deployment</a:t>
            </a:r>
            <a:endParaRPr lang="en-US" sz="1800" b="0" strike="noStrike" spc="-1">
              <a:solidFill>
                <a:srgbClr val="000000"/>
              </a:solidFill>
              <a:uFill>
                <a:solidFill>
                  <a:srgbClr val="FFFFFF"/>
                </a:solidFill>
              </a:uFill>
              <a:latin typeface="Franklin Gothic Book"/>
            </a:endParaRPr>
          </a:p>
        </p:txBody>
      </p:sp>
      <p:sp>
        <p:nvSpPr>
          <p:cNvPr id="140" name="TextShape 2"/>
          <p:cNvSpPr txBox="1"/>
          <p:nvPr/>
        </p:nvSpPr>
        <p:spPr>
          <a:xfrm>
            <a:off x="581040" y="2013840"/>
            <a:ext cx="11029320" cy="5366160"/>
          </a:xfrm>
          <a:prstGeom prst="rect">
            <a:avLst/>
          </a:prstGeom>
          <a:noFill/>
          <a:ln>
            <a:noFill/>
          </a:ln>
        </p:spPr>
        <p:txBody>
          <a:bodyPr anchor="ctr"/>
          <a:lstStyle/>
          <a:p>
            <a:pPr marL="306000" indent="-305640">
              <a:lnSpc>
                <a:spcPct val="100000"/>
              </a:lnSpc>
            </a:pPr>
            <a:r>
              <a:rPr lang="en-US" sz="1700" b="1" strike="noStrike" spc="-1">
                <a:solidFill>
                  <a:srgbClr val="404040"/>
                </a:solidFill>
                <a:uFill>
                  <a:solidFill>
                    <a:srgbClr val="FFFFFF"/>
                  </a:solidFill>
                </a:uFill>
                <a:latin typeface="Franklin Gothic Book"/>
              </a:rPr>
              <a:t> </a:t>
            </a:r>
            <a:r>
              <a:rPr lang="en-US" sz="2000" b="1" strike="noStrike" spc="-1">
                <a:solidFill>
                  <a:srgbClr val="404040"/>
                </a:solidFill>
                <a:uFill>
                  <a:solidFill>
                    <a:srgbClr val="FFFFFF"/>
                  </a:solidFill>
                </a:uFill>
                <a:latin typeface="Franklin Gothic Book"/>
              </a:rPr>
              <a:t>Step 1: Install the Required Library</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p>
          <a:p>
            <a:pPr marL="306000" indent="-305640">
              <a:lnSpc>
                <a:spcPct val="100000"/>
              </a:lnSpc>
            </a:pPr>
            <a:r>
              <a:rPr lang="en-US" sz="2100" b="1" strike="noStrike" spc="-1">
                <a:solidFill>
                  <a:srgbClr val="404040"/>
                </a:solidFill>
                <a:uFill>
                  <a:solidFill>
                    <a:srgbClr val="FFFFFF"/>
                  </a:solidFill>
                </a:uFill>
                <a:latin typeface="Franklin Gothic Book"/>
              </a:rPr>
              <a:t>Step 2: Importing the Necessary Libraries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3: Define the Log File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4: Create the Key Press Event Function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Define a function that will handle the key press events. This function will be called whenever a key is pressed.</a:t>
            </a:r>
          </a:p>
          <a:p>
            <a:pPr marL="306000" indent="-305640">
              <a:lnSpc>
                <a:spcPct val="100000"/>
              </a:lnSpc>
            </a:pPr>
            <a:r>
              <a:rPr lang="en-US" sz="2100" b="1" strike="noStrike" spc="-1">
                <a:solidFill>
                  <a:srgbClr val="404040"/>
                </a:solidFill>
                <a:uFill>
                  <a:solidFill>
                    <a:srgbClr val="FFFFFF"/>
                  </a:solidFill>
                </a:uFill>
                <a:latin typeface="Franklin Gothic Book"/>
              </a:rPr>
              <a:t>Step 5: Register the Key Press Event</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keyboard.on_press(on_key_press)</a:t>
            </a:r>
          </a:p>
          <a:p>
            <a:pPr marL="306000" indent="-305640">
              <a:lnSpc>
                <a:spcPct val="100000"/>
              </a:lnSpc>
            </a:pPr>
            <a:r>
              <a:rPr lang="en-US" sz="1900" b="1" strike="noStrike" spc="-1">
                <a:solidFill>
                  <a:srgbClr val="404040"/>
                </a:solidFill>
                <a:uFill>
                  <a:solidFill>
                    <a:srgbClr val="FFFFFF"/>
                  </a:solidFill>
                </a:uFill>
                <a:latin typeface="Franklin Gothic Book"/>
              </a:rPr>
              <a:t>Step 6: Run the Code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Result</a:t>
            </a:r>
            <a:endParaRPr lang="en-US" sz="1800" b="0" strike="noStrike" spc="-1">
              <a:solidFill>
                <a:srgbClr val="000000"/>
              </a:solidFill>
              <a:uFill>
                <a:solidFill>
                  <a:srgbClr val="FFFFFF"/>
                </a:solidFill>
              </a:uFill>
              <a:latin typeface="Franklin Gothic Book"/>
            </a:endParaRPr>
          </a:p>
        </p:txBody>
      </p:sp>
      <p:pic>
        <p:nvPicPr>
          <p:cNvPr id="3" name="Picture 2">
            <a:extLst>
              <a:ext uri="{FF2B5EF4-FFF2-40B4-BE49-F238E27FC236}">
                <a16:creationId xmlns:a16="http://schemas.microsoft.com/office/drawing/2014/main" id="{FB5A4DA1-BABA-B3F9-5ACE-54FDE8098CDE}"/>
              </a:ext>
            </a:extLst>
          </p:cNvPr>
          <p:cNvPicPr>
            <a:picLocks noChangeAspect="1"/>
          </p:cNvPicPr>
          <p:nvPr/>
        </p:nvPicPr>
        <p:blipFill rotWithShape="1">
          <a:blip r:embed="rId2">
            <a:extLst>
              <a:ext uri="{28A0092B-C50C-407E-A947-70E740481C1C}">
                <a14:useLocalDpi xmlns:a14="http://schemas.microsoft.com/office/drawing/2010/main" val="0"/>
              </a:ext>
            </a:extLst>
          </a:blip>
          <a:srcRect l="2416"/>
          <a:stretch/>
        </p:blipFill>
        <p:spPr>
          <a:xfrm>
            <a:off x="1647825" y="1781709"/>
            <a:ext cx="2869717" cy="3216476"/>
          </a:xfrm>
          <a:prstGeom prst="rect">
            <a:avLst/>
          </a:prstGeom>
        </p:spPr>
      </p:pic>
      <p:pic>
        <p:nvPicPr>
          <p:cNvPr id="4" name="Picture 2">
            <a:extLst>
              <a:ext uri="{FF2B5EF4-FFF2-40B4-BE49-F238E27FC236}">
                <a16:creationId xmlns:a16="http://schemas.microsoft.com/office/drawing/2014/main" id="{4712CABB-C5C0-439C-6D39-AC6F445845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38" t="6448" r="56736" b="54426"/>
          <a:stretch/>
        </p:blipFill>
        <p:spPr bwMode="auto">
          <a:xfrm>
            <a:off x="6897560" y="1697773"/>
            <a:ext cx="3369712" cy="3300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Conclusion</a:t>
            </a:r>
            <a:endParaRPr lang="en-US" sz="1800" b="0" strike="noStrike" spc="-1">
              <a:solidFill>
                <a:srgbClr val="000000"/>
              </a:solidFill>
              <a:uFill>
                <a:solidFill>
                  <a:srgbClr val="FFFFFF"/>
                </a:solidFill>
              </a:u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lstStyle/>
          <a:p>
            <a:pPr marL="305280" indent="-304920">
              <a:lnSpc>
                <a:spcPct val="100000"/>
              </a:lnSpc>
              <a:buClr>
                <a:srgbClr val="1CADE4"/>
              </a:buClr>
              <a:buSzPct val="92000"/>
              <a:buFont typeface="Wingdings 2" charset="2"/>
              <a:buChar char=""/>
            </a:pPr>
            <a:r>
              <a:rPr lang="en-US" sz="2000" b="0" strike="noStrike" spc="-1">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References</a:t>
            </a:r>
            <a:endParaRPr lang="en-US" sz="1800" b="0" strike="noStrike" spc="-1">
              <a:solidFill>
                <a:srgbClr val="000000"/>
              </a:solidFill>
              <a:uFill>
                <a:solidFill>
                  <a:srgbClr val="FFFFFF"/>
                </a:solidFill>
              </a:u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 Here are some general references on online security that you can consult for more details: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National Institute of Standards and Technology (NIST) Cybersecurity Framework: </a:t>
            </a:r>
            <a:r>
              <a:rPr lang="en-US" sz="2400" b="0" u="sng" strike="noStrike" spc="-1">
                <a:solidFill>
                  <a:srgbClr val="96DE37"/>
                </a:solidFill>
                <a:uFill>
                  <a:solidFill>
                    <a:srgbClr val="FFFFFF"/>
                  </a:solidFill>
                </a:uFill>
                <a:latin typeface="Franklin Gothic Book"/>
                <a:hlinkClick r:id="rId2"/>
              </a:rPr>
              <a:t>https://www.nist.gov/cyberframework</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Cybersecurity &amp; Infrastructure Security Agency (CISA) Shields Up program: </a:t>
            </a:r>
            <a:r>
              <a:rPr lang="en-US" sz="2400" b="0" u="sng" strike="noStrike" spc="-1">
                <a:solidFill>
                  <a:srgbClr val="96DE37"/>
                </a:solidFill>
                <a:uFill>
                  <a:solidFill>
                    <a:srgbClr val="FFFFFF"/>
                  </a:solidFill>
                </a:uFill>
                <a:latin typeface="Franklin Gothic Book"/>
                <a:hlinkClick r:id="rId3"/>
              </a:rPr>
              <a:t>https://www.cisa.gov/shields-up</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Kaspersky Lab - What is Keystroke Logging and Keyloggers?: </a:t>
            </a:r>
            <a:r>
              <a:rPr lang="en-US" sz="2400" b="0" u="sng" strike="noStrike" spc="-1">
                <a:solidFill>
                  <a:srgbClr val="96DE37"/>
                </a:solidFill>
                <a:uFill>
                  <a:solidFill>
                    <a:srgbClr val="FFFFFF"/>
                  </a:solidFill>
                </a:uFill>
                <a:latin typeface="Franklin Gothic Book"/>
                <a:hlinkClick r:id="rId4"/>
              </a:rPr>
              <a:t>https://www.kaspersky.com/resource-center/definitions/keylogger</a:t>
            </a:r>
            <a:endParaRPr lang="en-US" sz="1700" b="0" strike="noStrike" spc="-1">
              <a:solidFill>
                <a:srgbClr val="404040"/>
              </a:solidFill>
              <a:uFill>
                <a:solidFill>
                  <a:srgbClr val="FFFFFF"/>
                </a:solidFill>
              </a:uFill>
              <a:latin typeface="Franklin Gothic Book"/>
            </a:endParaRPr>
          </a:p>
          <a:p>
            <a:pPr marL="305280" indent="-304920">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127</TotalTime>
  <Words>940</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10</vt:i4>
      </vt:variant>
    </vt:vector>
  </HeadingPairs>
  <TitlesOfParts>
    <vt:vector size="20" baseType="lpstr">
      <vt:lpstr>Arial</vt:lpstr>
      <vt:lpstr>Franklin Gothic Book</vt:lpstr>
      <vt:lpstr>Franklin Gothic Demi</vt:lpstr>
      <vt:lpstr>Symbol</vt:lpstr>
      <vt:lpstr>Times New Roman</vt:lpstr>
      <vt:lpstr>Wingdings</vt:lpstr>
      <vt:lpstr>Wingdings 2</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Lakshmi Narayanan</cp:lastModifiedBy>
  <cp:revision>37</cp:revision>
  <dcterms:created xsi:type="dcterms:W3CDTF">2021-05-26T16:50:10Z</dcterms:created>
  <dcterms:modified xsi:type="dcterms:W3CDTF">2024-04-04T14:32:34Z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