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83" r:id="rId17"/>
    <p:sldId id="260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0" r:id="rId39"/>
    <p:sldId id="261" r:id="rId4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1A11E-70F1-479F-A5B1-7561814890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366560-C534-42DE-B6C9-38B3200310D6}">
      <dgm:prSet/>
      <dgm:spPr/>
      <dgm:t>
        <a:bodyPr/>
        <a:lstStyle/>
        <a:p>
          <a:r>
            <a:rPr lang="en-US"/>
            <a:t>Using this system…</a:t>
          </a:r>
        </a:p>
      </dgm:t>
    </dgm:pt>
    <dgm:pt modelId="{CC34E37B-06E1-433A-B2AD-B3EEB246A48B}" type="parTrans" cxnId="{272ED643-51E1-4E8E-BE5A-64A072C4694C}">
      <dgm:prSet/>
      <dgm:spPr/>
      <dgm:t>
        <a:bodyPr/>
        <a:lstStyle/>
        <a:p>
          <a:endParaRPr lang="en-US"/>
        </a:p>
      </dgm:t>
    </dgm:pt>
    <dgm:pt modelId="{1DA74F0D-7F57-4E42-87BE-FF632DDE86EE}" type="sibTrans" cxnId="{272ED643-51E1-4E8E-BE5A-64A072C4694C}">
      <dgm:prSet/>
      <dgm:spPr/>
      <dgm:t>
        <a:bodyPr/>
        <a:lstStyle/>
        <a:p>
          <a:endParaRPr lang="en-US"/>
        </a:p>
      </dgm:t>
    </dgm:pt>
    <dgm:pt modelId="{5DB5A2EF-A688-4916-9EC3-C67CE1811C0A}">
      <dgm:prSet/>
      <dgm:spPr/>
      <dgm:t>
        <a:bodyPr/>
        <a:lstStyle/>
        <a:p>
          <a:r>
            <a:rPr lang="en-US"/>
            <a:t>To improve road traffic safety.</a:t>
          </a:r>
        </a:p>
      </dgm:t>
    </dgm:pt>
    <dgm:pt modelId="{42D8CCDC-1B3A-4099-949B-C6EDDC320D51}" type="parTrans" cxnId="{8632401E-F8F1-451B-BE83-88AFCC43CEC1}">
      <dgm:prSet/>
      <dgm:spPr/>
      <dgm:t>
        <a:bodyPr/>
        <a:lstStyle/>
        <a:p>
          <a:endParaRPr lang="en-US"/>
        </a:p>
      </dgm:t>
    </dgm:pt>
    <dgm:pt modelId="{7B46FFC1-A248-4494-A719-8C954F43E43E}" type="sibTrans" cxnId="{8632401E-F8F1-451B-BE83-88AFCC43CEC1}">
      <dgm:prSet/>
      <dgm:spPr/>
      <dgm:t>
        <a:bodyPr/>
        <a:lstStyle/>
        <a:p>
          <a:endParaRPr lang="en-US"/>
        </a:p>
      </dgm:t>
    </dgm:pt>
    <dgm:pt modelId="{73B70121-76E9-4C62-BAB1-AA56B209A71C}">
      <dgm:prSet/>
      <dgm:spPr/>
      <dgm:t>
        <a:bodyPr/>
        <a:lstStyle/>
        <a:p>
          <a:r>
            <a:rPr lang="en-US" dirty="0"/>
            <a:t>To regulate traffic signal according to real-time changes in different traffic conditions. </a:t>
          </a:r>
        </a:p>
      </dgm:t>
    </dgm:pt>
    <dgm:pt modelId="{CDAB715B-ADA1-41B3-BC42-3FBAF3C4713E}" type="parTrans" cxnId="{19546217-6997-45A8-B2B9-064113A1DE49}">
      <dgm:prSet/>
      <dgm:spPr/>
      <dgm:t>
        <a:bodyPr/>
        <a:lstStyle/>
        <a:p>
          <a:endParaRPr lang="en-US"/>
        </a:p>
      </dgm:t>
    </dgm:pt>
    <dgm:pt modelId="{28A985BC-C1A1-43A6-928C-60D4B3B64998}" type="sibTrans" cxnId="{19546217-6997-45A8-B2B9-064113A1DE49}">
      <dgm:prSet/>
      <dgm:spPr/>
      <dgm:t>
        <a:bodyPr/>
        <a:lstStyle/>
        <a:p>
          <a:endParaRPr lang="en-US"/>
        </a:p>
      </dgm:t>
    </dgm:pt>
    <dgm:pt modelId="{B1F24BEF-E597-4089-92D1-959463F8388D}" type="pres">
      <dgm:prSet presAssocID="{FF71A11E-70F1-479F-A5B1-7561814890CF}" presName="linear" presStyleCnt="0">
        <dgm:presLayoutVars>
          <dgm:animLvl val="lvl"/>
          <dgm:resizeHandles val="exact"/>
        </dgm:presLayoutVars>
      </dgm:prSet>
      <dgm:spPr/>
    </dgm:pt>
    <dgm:pt modelId="{6EC21957-1CAC-4F7C-AAF0-9FAE39554B0D}" type="pres">
      <dgm:prSet presAssocID="{19366560-C534-42DE-B6C9-38B3200310D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5F688BA-08F8-4F28-A89E-694E0D68F14A}" type="pres">
      <dgm:prSet presAssocID="{19366560-C534-42DE-B6C9-38B3200310D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546217-6997-45A8-B2B9-064113A1DE49}" srcId="{19366560-C534-42DE-B6C9-38B3200310D6}" destId="{73B70121-76E9-4C62-BAB1-AA56B209A71C}" srcOrd="1" destOrd="0" parTransId="{CDAB715B-ADA1-41B3-BC42-3FBAF3C4713E}" sibTransId="{28A985BC-C1A1-43A6-928C-60D4B3B64998}"/>
    <dgm:cxn modelId="{8632401E-F8F1-451B-BE83-88AFCC43CEC1}" srcId="{19366560-C534-42DE-B6C9-38B3200310D6}" destId="{5DB5A2EF-A688-4916-9EC3-C67CE1811C0A}" srcOrd="0" destOrd="0" parTransId="{42D8CCDC-1B3A-4099-949B-C6EDDC320D51}" sibTransId="{7B46FFC1-A248-4494-A719-8C954F43E43E}"/>
    <dgm:cxn modelId="{A41A9D5C-9212-4805-B18F-C328AEF4F143}" type="presOf" srcId="{5DB5A2EF-A688-4916-9EC3-C67CE1811C0A}" destId="{35F688BA-08F8-4F28-A89E-694E0D68F14A}" srcOrd="0" destOrd="0" presId="urn:microsoft.com/office/officeart/2005/8/layout/vList2"/>
    <dgm:cxn modelId="{CC6A4641-DD73-4A68-BDA7-4DDE75F4B0B4}" type="presOf" srcId="{FF71A11E-70F1-479F-A5B1-7561814890CF}" destId="{B1F24BEF-E597-4089-92D1-959463F8388D}" srcOrd="0" destOrd="0" presId="urn:microsoft.com/office/officeart/2005/8/layout/vList2"/>
    <dgm:cxn modelId="{272ED643-51E1-4E8E-BE5A-64A072C4694C}" srcId="{FF71A11E-70F1-479F-A5B1-7561814890CF}" destId="{19366560-C534-42DE-B6C9-38B3200310D6}" srcOrd="0" destOrd="0" parTransId="{CC34E37B-06E1-433A-B2AD-B3EEB246A48B}" sibTransId="{1DA74F0D-7F57-4E42-87BE-FF632DDE86EE}"/>
    <dgm:cxn modelId="{49E98BD1-AE62-4FA4-8070-E5B31B341C5B}" type="presOf" srcId="{19366560-C534-42DE-B6C9-38B3200310D6}" destId="{6EC21957-1CAC-4F7C-AAF0-9FAE39554B0D}" srcOrd="0" destOrd="0" presId="urn:microsoft.com/office/officeart/2005/8/layout/vList2"/>
    <dgm:cxn modelId="{2EF3D1D7-D4E9-4929-8632-0ACE5D2A84F2}" type="presOf" srcId="{73B70121-76E9-4C62-BAB1-AA56B209A71C}" destId="{35F688BA-08F8-4F28-A89E-694E0D68F14A}" srcOrd="0" destOrd="1" presId="urn:microsoft.com/office/officeart/2005/8/layout/vList2"/>
    <dgm:cxn modelId="{C7CDB4D6-6B84-440B-9AD9-6F4028FDA111}" type="presParOf" srcId="{B1F24BEF-E597-4089-92D1-959463F8388D}" destId="{6EC21957-1CAC-4F7C-AAF0-9FAE39554B0D}" srcOrd="0" destOrd="0" presId="urn:microsoft.com/office/officeart/2005/8/layout/vList2"/>
    <dgm:cxn modelId="{BC3FC6C4-96FF-4160-A16D-4065E0D98D6C}" type="presParOf" srcId="{B1F24BEF-E597-4089-92D1-959463F8388D}" destId="{35F688BA-08F8-4F28-A89E-694E0D68F1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A7D85-7D08-4BA8-87A5-3BF830F724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C8E397-457B-405A-9096-7C5CCD6A1C2C}">
      <dgm:prSet/>
      <dgm:spPr/>
      <dgm:t>
        <a:bodyPr/>
        <a:lstStyle/>
        <a:p>
          <a:r>
            <a:rPr lang="en-US" dirty="0"/>
            <a:t>Hardware: IP Cameras and CPU</a:t>
          </a:r>
        </a:p>
      </dgm:t>
    </dgm:pt>
    <dgm:pt modelId="{2B60F5DF-0FAA-4A44-8B0D-9122D37C74B6}" type="parTrans" cxnId="{2F5894C4-685C-4C04-AB81-0DAE19C63D37}">
      <dgm:prSet/>
      <dgm:spPr/>
      <dgm:t>
        <a:bodyPr/>
        <a:lstStyle/>
        <a:p>
          <a:endParaRPr lang="en-US"/>
        </a:p>
      </dgm:t>
    </dgm:pt>
    <dgm:pt modelId="{CC8F22F5-F2B8-4E6E-949D-186AC14EB0ED}" type="sibTrans" cxnId="{2F5894C4-685C-4C04-AB81-0DAE19C63D37}">
      <dgm:prSet/>
      <dgm:spPr/>
      <dgm:t>
        <a:bodyPr/>
        <a:lstStyle/>
        <a:p>
          <a:endParaRPr lang="en-US"/>
        </a:p>
      </dgm:t>
    </dgm:pt>
    <dgm:pt modelId="{397B048F-3883-49F4-900C-A9B3B2B59365}">
      <dgm:prSet/>
      <dgm:spPr/>
      <dgm:t>
        <a:bodyPr/>
        <a:lstStyle/>
        <a:p>
          <a:r>
            <a:rPr lang="en-US" dirty="0"/>
            <a:t>Software: An object detector and a tracker</a:t>
          </a:r>
        </a:p>
      </dgm:t>
    </dgm:pt>
    <dgm:pt modelId="{54E1A7CF-C369-4C35-AC9B-6684A5C8AD90}" type="parTrans" cxnId="{AB832D83-E657-4259-8976-1EBCD9DB9EDF}">
      <dgm:prSet/>
      <dgm:spPr/>
      <dgm:t>
        <a:bodyPr/>
        <a:lstStyle/>
        <a:p>
          <a:endParaRPr lang="en-US"/>
        </a:p>
      </dgm:t>
    </dgm:pt>
    <dgm:pt modelId="{C734C5CA-87B2-415C-A36F-D5ED6E747CAB}" type="sibTrans" cxnId="{AB832D83-E657-4259-8976-1EBCD9DB9EDF}">
      <dgm:prSet/>
      <dgm:spPr/>
      <dgm:t>
        <a:bodyPr/>
        <a:lstStyle/>
        <a:p>
          <a:endParaRPr lang="en-US"/>
        </a:p>
      </dgm:t>
    </dgm:pt>
    <dgm:pt modelId="{31FE4369-98BD-40E2-8245-BEF087588933}" type="pres">
      <dgm:prSet presAssocID="{4D0A7D85-7D08-4BA8-87A5-3BF830F724A8}" presName="root" presStyleCnt="0">
        <dgm:presLayoutVars>
          <dgm:dir/>
          <dgm:resizeHandles val="exact"/>
        </dgm:presLayoutVars>
      </dgm:prSet>
      <dgm:spPr/>
    </dgm:pt>
    <dgm:pt modelId="{C4414465-3545-4EBE-8175-6476B9AD8FB1}" type="pres">
      <dgm:prSet presAssocID="{2BC8E397-457B-405A-9096-7C5CCD6A1C2C}" presName="compNode" presStyleCnt="0"/>
      <dgm:spPr/>
    </dgm:pt>
    <dgm:pt modelId="{7DD07C9F-C724-4BA9-A7D6-5217F1CD7E66}" type="pres">
      <dgm:prSet presAssocID="{2BC8E397-457B-405A-9096-7C5CCD6A1C2C}" presName="bgRect" presStyleLbl="bgShp" presStyleIdx="0" presStyleCnt="2"/>
      <dgm:spPr/>
    </dgm:pt>
    <dgm:pt modelId="{8860DD73-1D97-4C50-AB4A-DD24CEAAFB8F}" type="pres">
      <dgm:prSet presAssocID="{2BC8E397-457B-405A-9096-7C5CCD6A1C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9810CC51-B55A-4DD1-8389-ED4BA050A961}" type="pres">
      <dgm:prSet presAssocID="{2BC8E397-457B-405A-9096-7C5CCD6A1C2C}" presName="spaceRect" presStyleCnt="0"/>
      <dgm:spPr/>
    </dgm:pt>
    <dgm:pt modelId="{3B7A34E6-5A86-48F5-BB36-BB428DECB148}" type="pres">
      <dgm:prSet presAssocID="{2BC8E397-457B-405A-9096-7C5CCD6A1C2C}" presName="parTx" presStyleLbl="revTx" presStyleIdx="0" presStyleCnt="2">
        <dgm:presLayoutVars>
          <dgm:chMax val="0"/>
          <dgm:chPref val="0"/>
        </dgm:presLayoutVars>
      </dgm:prSet>
      <dgm:spPr/>
    </dgm:pt>
    <dgm:pt modelId="{ADC1078F-72CC-493A-A3AE-A6BBDBD700D7}" type="pres">
      <dgm:prSet presAssocID="{CC8F22F5-F2B8-4E6E-949D-186AC14EB0ED}" presName="sibTrans" presStyleCnt="0"/>
      <dgm:spPr/>
    </dgm:pt>
    <dgm:pt modelId="{E6AB0C12-A15F-4EB9-8FA3-E75251340AF9}" type="pres">
      <dgm:prSet presAssocID="{397B048F-3883-49F4-900C-A9B3B2B59365}" presName="compNode" presStyleCnt="0"/>
      <dgm:spPr/>
    </dgm:pt>
    <dgm:pt modelId="{9C16209A-3AD8-4417-BF45-B30F77FD0696}" type="pres">
      <dgm:prSet presAssocID="{397B048F-3883-49F4-900C-A9B3B2B59365}" presName="bgRect" presStyleLbl="bgShp" presStyleIdx="1" presStyleCnt="2"/>
      <dgm:spPr/>
    </dgm:pt>
    <dgm:pt modelId="{8A3848AC-820A-4DDC-92EC-3A9D721B48B7}" type="pres">
      <dgm:prSet presAssocID="{397B048F-3883-49F4-900C-A9B3B2B593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BB0057-10F1-4897-BD19-071647FD8355}" type="pres">
      <dgm:prSet presAssocID="{397B048F-3883-49F4-900C-A9B3B2B59365}" presName="spaceRect" presStyleCnt="0"/>
      <dgm:spPr/>
    </dgm:pt>
    <dgm:pt modelId="{66095902-0726-4C08-8F0F-6E5F1ACC53F2}" type="pres">
      <dgm:prSet presAssocID="{397B048F-3883-49F4-900C-A9B3B2B593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E61907-3281-417A-B1FA-17C6BC6C12FA}" type="presOf" srcId="{2BC8E397-457B-405A-9096-7C5CCD6A1C2C}" destId="{3B7A34E6-5A86-48F5-BB36-BB428DECB148}" srcOrd="0" destOrd="0" presId="urn:microsoft.com/office/officeart/2018/2/layout/IconVerticalSolidList"/>
    <dgm:cxn modelId="{612C960A-B66A-4432-81D1-A5F6F8391414}" type="presOf" srcId="{397B048F-3883-49F4-900C-A9B3B2B59365}" destId="{66095902-0726-4C08-8F0F-6E5F1ACC53F2}" srcOrd="0" destOrd="0" presId="urn:microsoft.com/office/officeart/2018/2/layout/IconVerticalSolidList"/>
    <dgm:cxn modelId="{AB832D83-E657-4259-8976-1EBCD9DB9EDF}" srcId="{4D0A7D85-7D08-4BA8-87A5-3BF830F724A8}" destId="{397B048F-3883-49F4-900C-A9B3B2B59365}" srcOrd="1" destOrd="0" parTransId="{54E1A7CF-C369-4C35-AC9B-6684A5C8AD90}" sibTransId="{C734C5CA-87B2-415C-A36F-D5ED6E747CAB}"/>
    <dgm:cxn modelId="{2F5894C4-685C-4C04-AB81-0DAE19C63D37}" srcId="{4D0A7D85-7D08-4BA8-87A5-3BF830F724A8}" destId="{2BC8E397-457B-405A-9096-7C5CCD6A1C2C}" srcOrd="0" destOrd="0" parTransId="{2B60F5DF-0FAA-4A44-8B0D-9122D37C74B6}" sibTransId="{CC8F22F5-F2B8-4E6E-949D-186AC14EB0ED}"/>
    <dgm:cxn modelId="{56EFCFDE-0A13-44CB-920B-41F92927F8F1}" type="presOf" srcId="{4D0A7D85-7D08-4BA8-87A5-3BF830F724A8}" destId="{31FE4369-98BD-40E2-8245-BEF087588933}" srcOrd="0" destOrd="0" presId="urn:microsoft.com/office/officeart/2018/2/layout/IconVerticalSolidList"/>
    <dgm:cxn modelId="{3B5B1ED5-F574-4C8C-883A-021D443A8D55}" type="presParOf" srcId="{31FE4369-98BD-40E2-8245-BEF087588933}" destId="{C4414465-3545-4EBE-8175-6476B9AD8FB1}" srcOrd="0" destOrd="0" presId="urn:microsoft.com/office/officeart/2018/2/layout/IconVerticalSolidList"/>
    <dgm:cxn modelId="{34026CA0-4F9B-402D-83F6-614374EC2CA2}" type="presParOf" srcId="{C4414465-3545-4EBE-8175-6476B9AD8FB1}" destId="{7DD07C9F-C724-4BA9-A7D6-5217F1CD7E66}" srcOrd="0" destOrd="0" presId="urn:microsoft.com/office/officeart/2018/2/layout/IconVerticalSolidList"/>
    <dgm:cxn modelId="{E426EB93-BA45-4029-B1A8-D5991AA7BF6B}" type="presParOf" srcId="{C4414465-3545-4EBE-8175-6476B9AD8FB1}" destId="{8860DD73-1D97-4C50-AB4A-DD24CEAAFB8F}" srcOrd="1" destOrd="0" presId="urn:microsoft.com/office/officeart/2018/2/layout/IconVerticalSolidList"/>
    <dgm:cxn modelId="{859A1429-B761-4EFF-BD85-93E06FC23DAB}" type="presParOf" srcId="{C4414465-3545-4EBE-8175-6476B9AD8FB1}" destId="{9810CC51-B55A-4DD1-8389-ED4BA050A961}" srcOrd="2" destOrd="0" presId="urn:microsoft.com/office/officeart/2018/2/layout/IconVerticalSolidList"/>
    <dgm:cxn modelId="{7931D5B3-F4B3-47A0-A6D8-B83E75F6770B}" type="presParOf" srcId="{C4414465-3545-4EBE-8175-6476B9AD8FB1}" destId="{3B7A34E6-5A86-48F5-BB36-BB428DECB148}" srcOrd="3" destOrd="0" presId="urn:microsoft.com/office/officeart/2018/2/layout/IconVerticalSolidList"/>
    <dgm:cxn modelId="{9390AA11-B1CA-4AA4-90A2-305C65C99839}" type="presParOf" srcId="{31FE4369-98BD-40E2-8245-BEF087588933}" destId="{ADC1078F-72CC-493A-A3AE-A6BBDBD700D7}" srcOrd="1" destOrd="0" presId="urn:microsoft.com/office/officeart/2018/2/layout/IconVerticalSolidList"/>
    <dgm:cxn modelId="{E6BD5D70-DEA3-4CD7-9E29-801A662A9900}" type="presParOf" srcId="{31FE4369-98BD-40E2-8245-BEF087588933}" destId="{E6AB0C12-A15F-4EB9-8FA3-E75251340AF9}" srcOrd="2" destOrd="0" presId="urn:microsoft.com/office/officeart/2018/2/layout/IconVerticalSolidList"/>
    <dgm:cxn modelId="{849E92A0-DA32-4D45-AEBF-974E4D3B7ABD}" type="presParOf" srcId="{E6AB0C12-A15F-4EB9-8FA3-E75251340AF9}" destId="{9C16209A-3AD8-4417-BF45-B30F77FD0696}" srcOrd="0" destOrd="0" presId="urn:microsoft.com/office/officeart/2018/2/layout/IconVerticalSolidList"/>
    <dgm:cxn modelId="{69328C91-6049-45B8-A5FB-612B6869C098}" type="presParOf" srcId="{E6AB0C12-A15F-4EB9-8FA3-E75251340AF9}" destId="{8A3848AC-820A-4DDC-92EC-3A9D721B48B7}" srcOrd="1" destOrd="0" presId="urn:microsoft.com/office/officeart/2018/2/layout/IconVerticalSolidList"/>
    <dgm:cxn modelId="{ACDCD8FC-8953-43CA-8896-C6689130390D}" type="presParOf" srcId="{E6AB0C12-A15F-4EB9-8FA3-E75251340AF9}" destId="{48BB0057-10F1-4897-BD19-071647FD8355}" srcOrd="2" destOrd="0" presId="urn:microsoft.com/office/officeart/2018/2/layout/IconVerticalSolidList"/>
    <dgm:cxn modelId="{EC206CCA-3839-4AD0-A7A6-E4BB7034BB5A}" type="presParOf" srcId="{E6AB0C12-A15F-4EB9-8FA3-E75251340AF9}" destId="{66095902-0726-4C08-8F0F-6E5F1ACC53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9E157-25A5-438F-A09C-FA931A4D12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632F95C-BD59-4146-810B-17FC8706AD9C}">
      <dgm:prSet/>
      <dgm:spPr/>
      <dgm:t>
        <a:bodyPr/>
        <a:lstStyle/>
        <a:p>
          <a:r>
            <a:rPr lang="en-US"/>
            <a:t>Tracking is faster than Detection</a:t>
          </a:r>
        </a:p>
      </dgm:t>
    </dgm:pt>
    <dgm:pt modelId="{FCCD1513-E4D1-4809-9767-8A7B39DA74BD}" type="parTrans" cxnId="{2BBBA1ED-2776-4AA7-84C3-CB400CAD4FEB}">
      <dgm:prSet/>
      <dgm:spPr/>
      <dgm:t>
        <a:bodyPr/>
        <a:lstStyle/>
        <a:p>
          <a:endParaRPr lang="en-US"/>
        </a:p>
      </dgm:t>
    </dgm:pt>
    <dgm:pt modelId="{49209CB8-CD81-46EC-A70F-942C3A080718}" type="sibTrans" cxnId="{2BBBA1ED-2776-4AA7-84C3-CB400CAD4FEB}">
      <dgm:prSet/>
      <dgm:spPr/>
      <dgm:t>
        <a:bodyPr/>
        <a:lstStyle/>
        <a:p>
          <a:endParaRPr lang="en-US"/>
        </a:p>
      </dgm:t>
    </dgm:pt>
    <dgm:pt modelId="{741C71CD-E7CA-4D6A-BBAF-6B72F2C7EFBA}">
      <dgm:prSet/>
      <dgm:spPr/>
      <dgm:t>
        <a:bodyPr/>
        <a:lstStyle/>
        <a:p>
          <a:r>
            <a:rPr lang="en-US"/>
            <a:t>Tracking can help when detection fails</a:t>
          </a:r>
        </a:p>
      </dgm:t>
    </dgm:pt>
    <dgm:pt modelId="{9F95B499-1ECC-4549-8CE6-A9E5E8C7E22C}" type="parTrans" cxnId="{3DA6674B-C7A0-4CE7-82A4-72C00A9C10A3}">
      <dgm:prSet/>
      <dgm:spPr/>
      <dgm:t>
        <a:bodyPr/>
        <a:lstStyle/>
        <a:p>
          <a:endParaRPr lang="en-US"/>
        </a:p>
      </dgm:t>
    </dgm:pt>
    <dgm:pt modelId="{1FC936C6-5B9A-45D2-8AD4-0A655AA54DFC}" type="sibTrans" cxnId="{3DA6674B-C7A0-4CE7-82A4-72C00A9C10A3}">
      <dgm:prSet/>
      <dgm:spPr/>
      <dgm:t>
        <a:bodyPr/>
        <a:lstStyle/>
        <a:p>
          <a:endParaRPr lang="en-US"/>
        </a:p>
      </dgm:t>
    </dgm:pt>
    <dgm:pt modelId="{30F04EE9-460B-4891-8D0F-BFB06D00F6CB}">
      <dgm:prSet/>
      <dgm:spPr/>
      <dgm:t>
        <a:bodyPr/>
        <a:lstStyle/>
        <a:p>
          <a:r>
            <a:rPr lang="en-GB"/>
            <a:t>Tracking preserves identity</a:t>
          </a:r>
          <a:endParaRPr lang="en-US"/>
        </a:p>
      </dgm:t>
    </dgm:pt>
    <dgm:pt modelId="{4A0EB08E-A997-4285-9EA2-4EDB0C528109}" type="parTrans" cxnId="{53546C99-34E7-4EC4-9509-D55AAE19622E}">
      <dgm:prSet/>
      <dgm:spPr/>
      <dgm:t>
        <a:bodyPr/>
        <a:lstStyle/>
        <a:p>
          <a:endParaRPr lang="en-US"/>
        </a:p>
      </dgm:t>
    </dgm:pt>
    <dgm:pt modelId="{DCFB187F-DBC3-44A7-9970-44CED9289366}" type="sibTrans" cxnId="{53546C99-34E7-4EC4-9509-D55AAE19622E}">
      <dgm:prSet/>
      <dgm:spPr/>
      <dgm:t>
        <a:bodyPr/>
        <a:lstStyle/>
        <a:p>
          <a:endParaRPr lang="en-US"/>
        </a:p>
      </dgm:t>
    </dgm:pt>
    <dgm:pt modelId="{1C35F605-ECFF-4131-B855-9759F8BDDBD2}" type="pres">
      <dgm:prSet presAssocID="{D919E157-25A5-438F-A09C-FA931A4D122A}" presName="root" presStyleCnt="0">
        <dgm:presLayoutVars>
          <dgm:dir/>
          <dgm:resizeHandles val="exact"/>
        </dgm:presLayoutVars>
      </dgm:prSet>
      <dgm:spPr/>
    </dgm:pt>
    <dgm:pt modelId="{DB865B88-C460-4B57-B1C9-E876B3E9A33D}" type="pres">
      <dgm:prSet presAssocID="{2632F95C-BD59-4146-810B-17FC8706AD9C}" presName="compNode" presStyleCnt="0"/>
      <dgm:spPr/>
    </dgm:pt>
    <dgm:pt modelId="{6AD59445-9FA2-4FEB-9DF3-CB64F68C27EA}" type="pres">
      <dgm:prSet presAssocID="{2632F95C-BD59-4146-810B-17FC8706AD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5409EF3-D6AB-40E6-BC6C-08191FDB3E93}" type="pres">
      <dgm:prSet presAssocID="{2632F95C-BD59-4146-810B-17FC8706AD9C}" presName="spaceRect" presStyleCnt="0"/>
      <dgm:spPr/>
    </dgm:pt>
    <dgm:pt modelId="{2B39BC2A-359D-4A2E-B946-15F252A0298B}" type="pres">
      <dgm:prSet presAssocID="{2632F95C-BD59-4146-810B-17FC8706AD9C}" presName="textRect" presStyleLbl="revTx" presStyleIdx="0" presStyleCnt="3">
        <dgm:presLayoutVars>
          <dgm:chMax val="1"/>
          <dgm:chPref val="1"/>
        </dgm:presLayoutVars>
      </dgm:prSet>
      <dgm:spPr/>
    </dgm:pt>
    <dgm:pt modelId="{FDF5BF5E-1A00-450A-86A0-6EFBFFC747C0}" type="pres">
      <dgm:prSet presAssocID="{49209CB8-CD81-46EC-A70F-942C3A080718}" presName="sibTrans" presStyleCnt="0"/>
      <dgm:spPr/>
    </dgm:pt>
    <dgm:pt modelId="{0C449D69-B02A-4473-BC4A-D81B967F31C6}" type="pres">
      <dgm:prSet presAssocID="{741C71CD-E7CA-4D6A-BBAF-6B72F2C7EFBA}" presName="compNode" presStyleCnt="0"/>
      <dgm:spPr/>
    </dgm:pt>
    <dgm:pt modelId="{E6CD1978-3C0B-4267-8234-4E4B1D27BFBA}" type="pres">
      <dgm:prSet presAssocID="{741C71CD-E7CA-4D6A-BBAF-6B72F2C7E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ieldCross"/>
        </a:ext>
      </dgm:extLst>
    </dgm:pt>
    <dgm:pt modelId="{60D0EB8B-35E2-43F1-A2F9-31B300CD947B}" type="pres">
      <dgm:prSet presAssocID="{741C71CD-E7CA-4D6A-BBAF-6B72F2C7EFBA}" presName="spaceRect" presStyleCnt="0"/>
      <dgm:spPr/>
    </dgm:pt>
    <dgm:pt modelId="{DAC9630A-40C8-4FF3-8943-A4BB0E56B87C}" type="pres">
      <dgm:prSet presAssocID="{741C71CD-E7CA-4D6A-BBAF-6B72F2C7EFBA}" presName="textRect" presStyleLbl="revTx" presStyleIdx="1" presStyleCnt="3">
        <dgm:presLayoutVars>
          <dgm:chMax val="1"/>
          <dgm:chPref val="1"/>
        </dgm:presLayoutVars>
      </dgm:prSet>
      <dgm:spPr/>
    </dgm:pt>
    <dgm:pt modelId="{5C7141DB-AB9D-4482-9BAD-F50E3D7E0685}" type="pres">
      <dgm:prSet presAssocID="{1FC936C6-5B9A-45D2-8AD4-0A655AA54DFC}" presName="sibTrans" presStyleCnt="0"/>
      <dgm:spPr/>
    </dgm:pt>
    <dgm:pt modelId="{52B032B8-DF79-43D5-94ED-BE498934D161}" type="pres">
      <dgm:prSet presAssocID="{30F04EE9-460B-4891-8D0F-BFB06D00F6CB}" presName="compNode" presStyleCnt="0"/>
      <dgm:spPr/>
    </dgm:pt>
    <dgm:pt modelId="{E2664A72-F591-439A-A0A5-98F3520C6AAF}" type="pres">
      <dgm:prSet presAssocID="{30F04EE9-460B-4891-8D0F-BFB06D00F6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ressBook"/>
        </a:ext>
      </dgm:extLst>
    </dgm:pt>
    <dgm:pt modelId="{78ABA53F-B148-4E93-B218-D39EDB292466}" type="pres">
      <dgm:prSet presAssocID="{30F04EE9-460B-4891-8D0F-BFB06D00F6CB}" presName="spaceRect" presStyleCnt="0"/>
      <dgm:spPr/>
    </dgm:pt>
    <dgm:pt modelId="{6B93485C-C76E-49DB-BE1B-31CF7ABEDE50}" type="pres">
      <dgm:prSet presAssocID="{30F04EE9-460B-4891-8D0F-BFB06D00F6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5BB70C-0F4B-41D0-B4CA-E7D27D9F0B06}" type="presOf" srcId="{2632F95C-BD59-4146-810B-17FC8706AD9C}" destId="{2B39BC2A-359D-4A2E-B946-15F252A0298B}" srcOrd="0" destOrd="0" presId="urn:microsoft.com/office/officeart/2018/2/layout/IconLabelList"/>
    <dgm:cxn modelId="{8CC4D520-D198-4755-96DC-E004AC3964A8}" type="presOf" srcId="{741C71CD-E7CA-4D6A-BBAF-6B72F2C7EFBA}" destId="{DAC9630A-40C8-4FF3-8943-A4BB0E56B87C}" srcOrd="0" destOrd="0" presId="urn:microsoft.com/office/officeart/2018/2/layout/IconLabelList"/>
    <dgm:cxn modelId="{68429E3E-8953-45F7-A34D-1FD1AFC1507D}" type="presOf" srcId="{30F04EE9-460B-4891-8D0F-BFB06D00F6CB}" destId="{6B93485C-C76E-49DB-BE1B-31CF7ABEDE50}" srcOrd="0" destOrd="0" presId="urn:microsoft.com/office/officeart/2018/2/layout/IconLabelList"/>
    <dgm:cxn modelId="{3DA6674B-C7A0-4CE7-82A4-72C00A9C10A3}" srcId="{D919E157-25A5-438F-A09C-FA931A4D122A}" destId="{741C71CD-E7CA-4D6A-BBAF-6B72F2C7EFBA}" srcOrd="1" destOrd="0" parTransId="{9F95B499-1ECC-4549-8CE6-A9E5E8C7E22C}" sibTransId="{1FC936C6-5B9A-45D2-8AD4-0A655AA54DFC}"/>
    <dgm:cxn modelId="{53546C99-34E7-4EC4-9509-D55AAE19622E}" srcId="{D919E157-25A5-438F-A09C-FA931A4D122A}" destId="{30F04EE9-460B-4891-8D0F-BFB06D00F6CB}" srcOrd="2" destOrd="0" parTransId="{4A0EB08E-A997-4285-9EA2-4EDB0C528109}" sibTransId="{DCFB187F-DBC3-44A7-9970-44CED9289366}"/>
    <dgm:cxn modelId="{2BBBA1ED-2776-4AA7-84C3-CB400CAD4FEB}" srcId="{D919E157-25A5-438F-A09C-FA931A4D122A}" destId="{2632F95C-BD59-4146-810B-17FC8706AD9C}" srcOrd="0" destOrd="0" parTransId="{FCCD1513-E4D1-4809-9767-8A7B39DA74BD}" sibTransId="{49209CB8-CD81-46EC-A70F-942C3A080718}"/>
    <dgm:cxn modelId="{8B6A95F5-6F40-4CEB-B49A-EC2187CAB773}" type="presOf" srcId="{D919E157-25A5-438F-A09C-FA931A4D122A}" destId="{1C35F605-ECFF-4131-B855-9759F8BDDBD2}" srcOrd="0" destOrd="0" presId="urn:microsoft.com/office/officeart/2018/2/layout/IconLabelList"/>
    <dgm:cxn modelId="{53A65889-E518-4315-9EE8-31D931080BBF}" type="presParOf" srcId="{1C35F605-ECFF-4131-B855-9759F8BDDBD2}" destId="{DB865B88-C460-4B57-B1C9-E876B3E9A33D}" srcOrd="0" destOrd="0" presId="urn:microsoft.com/office/officeart/2018/2/layout/IconLabelList"/>
    <dgm:cxn modelId="{A774CDAA-5773-44A9-966D-CFF97328406A}" type="presParOf" srcId="{DB865B88-C460-4B57-B1C9-E876B3E9A33D}" destId="{6AD59445-9FA2-4FEB-9DF3-CB64F68C27EA}" srcOrd="0" destOrd="0" presId="urn:microsoft.com/office/officeart/2018/2/layout/IconLabelList"/>
    <dgm:cxn modelId="{02A40373-9192-467B-95E8-330169B42E20}" type="presParOf" srcId="{DB865B88-C460-4B57-B1C9-E876B3E9A33D}" destId="{75409EF3-D6AB-40E6-BC6C-08191FDB3E93}" srcOrd="1" destOrd="0" presId="urn:microsoft.com/office/officeart/2018/2/layout/IconLabelList"/>
    <dgm:cxn modelId="{B364008C-0B1B-4472-8E61-24C3B3B7CF2C}" type="presParOf" srcId="{DB865B88-C460-4B57-B1C9-E876B3E9A33D}" destId="{2B39BC2A-359D-4A2E-B946-15F252A0298B}" srcOrd="2" destOrd="0" presId="urn:microsoft.com/office/officeart/2018/2/layout/IconLabelList"/>
    <dgm:cxn modelId="{4CC543F1-F9BA-4267-8E34-178174F45637}" type="presParOf" srcId="{1C35F605-ECFF-4131-B855-9759F8BDDBD2}" destId="{FDF5BF5E-1A00-450A-86A0-6EFBFFC747C0}" srcOrd="1" destOrd="0" presId="urn:microsoft.com/office/officeart/2018/2/layout/IconLabelList"/>
    <dgm:cxn modelId="{00C8CBA2-D875-4CA1-84AD-FE9E42CD1545}" type="presParOf" srcId="{1C35F605-ECFF-4131-B855-9759F8BDDBD2}" destId="{0C449D69-B02A-4473-BC4A-D81B967F31C6}" srcOrd="2" destOrd="0" presId="urn:microsoft.com/office/officeart/2018/2/layout/IconLabelList"/>
    <dgm:cxn modelId="{D0B9DD33-B934-4EAD-8C17-CDDC4CAFB650}" type="presParOf" srcId="{0C449D69-B02A-4473-BC4A-D81B967F31C6}" destId="{E6CD1978-3C0B-4267-8234-4E4B1D27BFBA}" srcOrd="0" destOrd="0" presId="urn:microsoft.com/office/officeart/2018/2/layout/IconLabelList"/>
    <dgm:cxn modelId="{810ACB2A-353C-43A2-937A-E49C5DB5A7CA}" type="presParOf" srcId="{0C449D69-B02A-4473-BC4A-D81B967F31C6}" destId="{60D0EB8B-35E2-43F1-A2F9-31B300CD947B}" srcOrd="1" destOrd="0" presId="urn:microsoft.com/office/officeart/2018/2/layout/IconLabelList"/>
    <dgm:cxn modelId="{C970B203-6E20-4DFC-BDCE-26601F4DB036}" type="presParOf" srcId="{0C449D69-B02A-4473-BC4A-D81B967F31C6}" destId="{DAC9630A-40C8-4FF3-8943-A4BB0E56B87C}" srcOrd="2" destOrd="0" presId="urn:microsoft.com/office/officeart/2018/2/layout/IconLabelList"/>
    <dgm:cxn modelId="{E5C5AACC-020C-49F4-B935-AB751DFA8FBA}" type="presParOf" srcId="{1C35F605-ECFF-4131-B855-9759F8BDDBD2}" destId="{5C7141DB-AB9D-4482-9BAD-F50E3D7E0685}" srcOrd="3" destOrd="0" presId="urn:microsoft.com/office/officeart/2018/2/layout/IconLabelList"/>
    <dgm:cxn modelId="{66A51FE7-FB3F-48AD-9F22-1E9482328998}" type="presParOf" srcId="{1C35F605-ECFF-4131-B855-9759F8BDDBD2}" destId="{52B032B8-DF79-43D5-94ED-BE498934D161}" srcOrd="4" destOrd="0" presId="urn:microsoft.com/office/officeart/2018/2/layout/IconLabelList"/>
    <dgm:cxn modelId="{9115706D-7740-420A-A67D-A70424B3B52F}" type="presParOf" srcId="{52B032B8-DF79-43D5-94ED-BE498934D161}" destId="{E2664A72-F591-439A-A0A5-98F3520C6AAF}" srcOrd="0" destOrd="0" presId="urn:microsoft.com/office/officeart/2018/2/layout/IconLabelList"/>
    <dgm:cxn modelId="{65401CF3-3985-4685-A606-435A10D4192B}" type="presParOf" srcId="{52B032B8-DF79-43D5-94ED-BE498934D161}" destId="{78ABA53F-B148-4E93-B218-D39EDB292466}" srcOrd="1" destOrd="0" presId="urn:microsoft.com/office/officeart/2018/2/layout/IconLabelList"/>
    <dgm:cxn modelId="{595513E8-E47B-4751-9B91-A6CA4CA29EA0}" type="presParOf" srcId="{52B032B8-DF79-43D5-94ED-BE498934D161}" destId="{6B93485C-C76E-49DB-BE1B-31CF7ABEDE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21957-1CAC-4F7C-AAF0-9FAE39554B0D}">
      <dsp:nvSpPr>
        <dsp:cNvPr id="0" name=""/>
        <dsp:cNvSpPr/>
      </dsp:nvSpPr>
      <dsp:spPr>
        <a:xfrm>
          <a:off x="0" y="146699"/>
          <a:ext cx="6967728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Using this system…</a:t>
          </a:r>
        </a:p>
      </dsp:txBody>
      <dsp:txXfrm>
        <a:off x="65568" y="212267"/>
        <a:ext cx="6836592" cy="1212024"/>
      </dsp:txXfrm>
    </dsp:sp>
    <dsp:sp modelId="{35F688BA-08F8-4F28-A89E-694E0D68F14A}">
      <dsp:nvSpPr>
        <dsp:cNvPr id="0" name=""/>
        <dsp:cNvSpPr/>
      </dsp:nvSpPr>
      <dsp:spPr>
        <a:xfrm>
          <a:off x="0" y="1489859"/>
          <a:ext cx="6967728" cy="394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71120" rIns="398272" bIns="711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To improve road traffic safety.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To regulate traffic signal according to real-time changes in different traffic conditions. </a:t>
          </a:r>
        </a:p>
      </dsp:txBody>
      <dsp:txXfrm>
        <a:off x="0" y="1489859"/>
        <a:ext cx="6967728" cy="3941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07C9F-C724-4BA9-A7D6-5217F1CD7E66}">
      <dsp:nvSpPr>
        <dsp:cNvPr id="0" name=""/>
        <dsp:cNvSpPr/>
      </dsp:nvSpPr>
      <dsp:spPr>
        <a:xfrm>
          <a:off x="0" y="887202"/>
          <a:ext cx="7452360" cy="1637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0DD73-1D97-4C50-AB4A-DD24CEAAFB8F}">
      <dsp:nvSpPr>
        <dsp:cNvPr id="0" name=""/>
        <dsp:cNvSpPr/>
      </dsp:nvSpPr>
      <dsp:spPr>
        <a:xfrm>
          <a:off x="495468" y="1255732"/>
          <a:ext cx="900851" cy="900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A34E6-5A86-48F5-BB36-BB428DECB148}">
      <dsp:nvSpPr>
        <dsp:cNvPr id="0" name=""/>
        <dsp:cNvSpPr/>
      </dsp:nvSpPr>
      <dsp:spPr>
        <a:xfrm>
          <a:off x="1891788" y="887202"/>
          <a:ext cx="5560571" cy="1637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46" tIns="173346" rIns="173346" bIns="1733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Hardware: IP Cameras and CPU</a:t>
          </a:r>
        </a:p>
      </dsp:txBody>
      <dsp:txXfrm>
        <a:off x="1891788" y="887202"/>
        <a:ext cx="5560571" cy="1637911"/>
      </dsp:txXfrm>
    </dsp:sp>
    <dsp:sp modelId="{9C16209A-3AD8-4417-BF45-B30F77FD0696}">
      <dsp:nvSpPr>
        <dsp:cNvPr id="0" name=""/>
        <dsp:cNvSpPr/>
      </dsp:nvSpPr>
      <dsp:spPr>
        <a:xfrm>
          <a:off x="0" y="2934591"/>
          <a:ext cx="7452360" cy="1637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848AC-820A-4DDC-92EC-3A9D721B48B7}">
      <dsp:nvSpPr>
        <dsp:cNvPr id="0" name=""/>
        <dsp:cNvSpPr/>
      </dsp:nvSpPr>
      <dsp:spPr>
        <a:xfrm>
          <a:off x="495468" y="3303122"/>
          <a:ext cx="900851" cy="900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95902-0726-4C08-8F0F-6E5F1ACC53F2}">
      <dsp:nvSpPr>
        <dsp:cNvPr id="0" name=""/>
        <dsp:cNvSpPr/>
      </dsp:nvSpPr>
      <dsp:spPr>
        <a:xfrm>
          <a:off x="1891788" y="2934591"/>
          <a:ext cx="5560571" cy="1637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46" tIns="173346" rIns="173346" bIns="1733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Software: An object detector and a tracker</a:t>
          </a:r>
        </a:p>
      </dsp:txBody>
      <dsp:txXfrm>
        <a:off x="1891788" y="2934591"/>
        <a:ext cx="5560571" cy="1637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59445-9FA2-4FEB-9DF3-CB64F68C27EA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9BC2A-359D-4A2E-B946-15F252A0298B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Tracking is faster than Detection</a:t>
          </a:r>
        </a:p>
      </dsp:txBody>
      <dsp:txXfrm>
        <a:off x="417971" y="2647231"/>
        <a:ext cx="2889450" cy="720000"/>
      </dsp:txXfrm>
    </dsp:sp>
    <dsp:sp modelId="{E6CD1978-3C0B-4267-8234-4E4B1D27BFBA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9630A-40C8-4FF3-8943-A4BB0E56B87C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Tracking can help when detection fails</a:t>
          </a:r>
        </a:p>
      </dsp:txBody>
      <dsp:txXfrm>
        <a:off x="3813075" y="2647231"/>
        <a:ext cx="2889450" cy="720000"/>
      </dsp:txXfrm>
    </dsp:sp>
    <dsp:sp modelId="{E2664A72-F591-439A-A0A5-98F3520C6AAF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3485C-C76E-49DB-BE1B-31CF7ABEDE50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Tracking preserves identity</a:t>
          </a:r>
          <a:endParaRPr lang="en-US" sz="2400" kern="1200"/>
        </a:p>
      </dsp:txBody>
      <dsp:txXfrm>
        <a:off x="7208178" y="264723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90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ghavPrabhu/understanding-of-convolutional-neural-network-cnn-deep-learning-99760835f148" TargetMode="External"/><Relationship Id="rId2" Type="http://schemas.openxmlformats.org/officeDocument/2006/relationships/hyperlink" Target="https://appsilon.com/object-detection-yolo-algorith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rnopencv.com/object-tracking-using-opencv-cpp-python/" TargetMode="External"/><Relationship Id="rId4" Type="http://schemas.openxmlformats.org/officeDocument/2006/relationships/hyperlink" Target="https://cw.fel.cvut.cz/b172/courses/mpv/labs/4_tracking/4b_tracking_kc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57987-0F47-47D7-AC1E-8690B56A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36DF6D-667A-4747-B613-0EA11377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altLang="zh-HK" sz="4100" dirty="0"/>
              <a:t>Intelligent traffic light using video based A.I. technology</a:t>
            </a:r>
            <a:endParaRPr lang="zh-HK" altLang="en-US" sz="41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F2BDB0-F316-48FB-A0F8-0FBB686D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sz="2000" dirty="0"/>
              <a:t>Chan Tsz Kin</a:t>
            </a:r>
          </a:p>
          <a:p>
            <a:r>
              <a:rPr lang="en-US" altLang="zh-HK" sz="2000" dirty="0"/>
              <a:t>EG114402/2A</a:t>
            </a:r>
          </a:p>
          <a:p>
            <a:r>
              <a:rPr lang="en-US" altLang="zh-HK" sz="2000" dirty="0"/>
              <a:t>180177920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90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6CDEE4-6655-454D-BFD5-C0209614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4800"/>
              <a:t>System workflow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2A683595-45F0-4978-97B4-1CA2D176F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11" y="625683"/>
            <a:ext cx="530535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8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DE3053-0DE8-4630-B9CB-9314F5B4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dirty="0"/>
              <a:t>Working functions based on different traffic signals</a:t>
            </a:r>
            <a:endParaRPr lang="en-US" altLang="zh-H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0C76A1B6-A608-4671-9260-3C7A822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53" y="2086081"/>
            <a:ext cx="7613103" cy="42062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16ECD62-CCEB-4238-AB61-6996335BA454}"/>
              </a:ext>
            </a:extLst>
          </p:cNvPr>
          <p:cNvSpPr txBox="1"/>
          <p:nvPr/>
        </p:nvSpPr>
        <p:spPr>
          <a:xfrm>
            <a:off x="8353168" y="2290119"/>
            <a:ext cx="351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When vehicle traffic light is not green, check that are vehicles slowing down or stay stationary</a:t>
            </a: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1C10359B-10F8-4C13-93FF-FBA5CE308F28}"/>
              </a:ext>
            </a:extLst>
          </p:cNvPr>
          <p:cNvSpPr/>
          <p:nvPr/>
        </p:nvSpPr>
        <p:spPr>
          <a:xfrm>
            <a:off x="280086" y="3641124"/>
            <a:ext cx="7751806" cy="28113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3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DE3053-0DE8-4630-B9CB-9314F5B4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dirty="0"/>
              <a:t>Working functions based on different traffic signals</a:t>
            </a:r>
            <a:endParaRPr lang="en-US" altLang="zh-H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0C76A1B6-A608-4671-9260-3C7A822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53" y="2086081"/>
            <a:ext cx="7613103" cy="42062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6D89144-1F83-4EF1-8263-23455CBB55BE}"/>
              </a:ext>
            </a:extLst>
          </p:cNvPr>
          <p:cNvSpPr txBox="1"/>
          <p:nvPr/>
        </p:nvSpPr>
        <p:spPr>
          <a:xfrm>
            <a:off x="8208804" y="2356799"/>
            <a:ext cx="351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When pedestrian traffic light is not green, check is there any jaywalker on the road</a:t>
            </a: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64D92485-1C75-4340-A00E-E8F319F6EEFE}"/>
              </a:ext>
            </a:extLst>
          </p:cNvPr>
          <p:cNvSpPr/>
          <p:nvPr/>
        </p:nvSpPr>
        <p:spPr>
          <a:xfrm>
            <a:off x="622800" y="1342768"/>
            <a:ext cx="2853853" cy="57170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229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E3053-0DE8-4630-B9CB-9314F5B4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dirty="0"/>
              <a:t>Working functions based on different traffic signals</a:t>
            </a:r>
            <a:endParaRPr lang="en-US" altLang="zh-HK"/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0C76A1B6-A608-4671-9260-3C7A822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53" y="2086081"/>
            <a:ext cx="7613103" cy="42062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6D89144-1F83-4EF1-8263-23455CBB55BE}"/>
              </a:ext>
            </a:extLst>
          </p:cNvPr>
          <p:cNvSpPr txBox="1"/>
          <p:nvPr/>
        </p:nvSpPr>
        <p:spPr>
          <a:xfrm>
            <a:off x="8208804" y="2356799"/>
            <a:ext cx="351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Base on traffic condition, system will regulate the  duration of traffic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D618B0-D351-4214-9588-BFC148DDC1A7}"/>
              </a:ext>
            </a:extLst>
          </p:cNvPr>
          <p:cNvSpPr txBox="1"/>
          <p:nvPr/>
        </p:nvSpPr>
        <p:spPr>
          <a:xfrm>
            <a:off x="8208804" y="3429000"/>
            <a:ext cx="3517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For example, now the vehicle traffic light is green and pedestrian one is red.</a:t>
            </a:r>
            <a:r>
              <a:rPr lang="zh-HK" altLang="en-US" dirty="0"/>
              <a:t> </a:t>
            </a:r>
            <a:r>
              <a:rPr lang="en-US" altLang="zh-HK" dirty="0"/>
              <a:t>There</a:t>
            </a:r>
            <a:r>
              <a:rPr lang="zh-HK" altLang="en-US" dirty="0"/>
              <a:t> </a:t>
            </a:r>
            <a:r>
              <a:rPr lang="en-US" altLang="zh-HK" dirty="0"/>
              <a:t>is</a:t>
            </a:r>
            <a:r>
              <a:rPr lang="zh-HK" altLang="en-US" dirty="0"/>
              <a:t> </a:t>
            </a:r>
            <a:r>
              <a:rPr lang="en-US" altLang="zh-HK" dirty="0"/>
              <a:t>no</a:t>
            </a:r>
            <a:r>
              <a:rPr lang="zh-HK" altLang="en-US" dirty="0"/>
              <a:t> </a:t>
            </a:r>
            <a:r>
              <a:rPr lang="en-US" altLang="zh-HK" dirty="0"/>
              <a:t>car</a:t>
            </a:r>
            <a:r>
              <a:rPr lang="zh-HK" altLang="en-US" dirty="0"/>
              <a:t> </a:t>
            </a:r>
            <a:r>
              <a:rPr lang="en-US" altLang="zh-HK" dirty="0"/>
              <a:t>on</a:t>
            </a:r>
            <a:r>
              <a:rPr lang="zh-HK" altLang="en-US" dirty="0"/>
              <a:t> </a:t>
            </a:r>
            <a:r>
              <a:rPr lang="en-US" altLang="zh-HK" dirty="0"/>
              <a:t>the</a:t>
            </a:r>
            <a:r>
              <a:rPr lang="zh-HK" altLang="en-US" dirty="0"/>
              <a:t> </a:t>
            </a:r>
            <a:r>
              <a:rPr lang="en-US" altLang="zh-HK" dirty="0"/>
              <a:t>road,</a:t>
            </a:r>
            <a:r>
              <a:rPr lang="zh-HK" altLang="en-US" dirty="0"/>
              <a:t> </a:t>
            </a:r>
            <a:r>
              <a:rPr lang="en-US" altLang="zh-HK" dirty="0"/>
              <a:t>and</a:t>
            </a:r>
            <a:r>
              <a:rPr lang="zh-HK" altLang="en-US" dirty="0"/>
              <a:t> </a:t>
            </a:r>
            <a:r>
              <a:rPr lang="en-US" altLang="zh-HK" dirty="0"/>
              <a:t>somebody are waiting for crossing road. The system will reduce the remining time of current traffic light signal.</a:t>
            </a:r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DE795BF7-F9DD-4FE1-8B50-C1FAE42932AD}"/>
              </a:ext>
            </a:extLst>
          </p:cNvPr>
          <p:cNvSpPr/>
          <p:nvPr/>
        </p:nvSpPr>
        <p:spPr>
          <a:xfrm>
            <a:off x="1087395" y="2726724"/>
            <a:ext cx="2314832" cy="109563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92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CFBEC-C7B5-43E2-8BEA-AFE5273B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CA19AB-D8DA-4FC1-87AA-37B29BD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altLang="zh-HK" sz="2800"/>
              <a:t>What technology is involved?</a:t>
            </a:r>
            <a:endParaRPr lang="zh-HK" alt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59080-E8FE-4688-A5BA-53379583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HK" sz="1700" dirty="0"/>
              <a:t>Object detection – YOLO </a:t>
            </a:r>
            <a:r>
              <a:rPr lang="en-GB" altLang="zh-HK" sz="1700" dirty="0"/>
              <a:t>algorithm</a:t>
            </a:r>
          </a:p>
          <a:p>
            <a:r>
              <a:rPr lang="en-US" altLang="zh-HK" sz="1700" dirty="0"/>
              <a:t>Object tricking – OpenCV KCF algorithm</a:t>
            </a:r>
            <a:endParaRPr lang="zh-HK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549434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57A8C-537F-46DC-B3C5-5B326473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Object detection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EFE27-BD7B-4A28-AA9D-BE826E95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/>
              <a:t>Object Detection = </a:t>
            </a:r>
            <a:r>
              <a:rPr lang="en-GB" altLang="zh-HK" u="sng" dirty="0"/>
              <a:t>Object Localization</a:t>
            </a:r>
            <a:r>
              <a:rPr lang="en-GB" altLang="zh-HK" dirty="0"/>
              <a:t> + </a:t>
            </a:r>
            <a:r>
              <a:rPr lang="en-GB" altLang="zh-HK" u="sng" dirty="0"/>
              <a:t>Feature Extraction </a:t>
            </a:r>
            <a:r>
              <a:rPr lang="en-GB" altLang="zh-HK" dirty="0"/>
              <a:t>+ </a:t>
            </a:r>
            <a:r>
              <a:rPr lang="en-GB" altLang="zh-HK" u="sng" dirty="0"/>
              <a:t>Image Classification</a:t>
            </a:r>
          </a:p>
          <a:p>
            <a:r>
              <a:rPr lang="en-GB" altLang="zh-HK" dirty="0"/>
              <a:t>Most of the object detection technologies are using Convolutional Neural Network (CNN) to do </a:t>
            </a:r>
            <a:r>
              <a:rPr lang="en-GB" altLang="zh-HK" u="sng" dirty="0"/>
              <a:t>Feature Extraction </a:t>
            </a:r>
            <a:r>
              <a:rPr lang="en-GB" altLang="zh-HK" dirty="0"/>
              <a:t>and </a:t>
            </a:r>
            <a:r>
              <a:rPr lang="en-GB" altLang="zh-HK" u="sng" dirty="0"/>
              <a:t>Image Classification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6153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4258648-62B6-436C-A982-1E6B717B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GB" altLang="zh-HK" sz="3200" dirty="0"/>
              <a:t>Convolutional Neural Network (CNN)</a:t>
            </a:r>
            <a:endParaRPr lang="zh-HK" alt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5B622-2DCC-4F54-9191-E5E670F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HK" sz="1800"/>
              <a:t>CNN consists of three parts:</a:t>
            </a:r>
          </a:p>
          <a:p>
            <a:pPr lvl="1"/>
            <a:r>
              <a:rPr lang="en-GB" altLang="zh-HK" sz="1800"/>
              <a:t>Convolution  Layer</a:t>
            </a:r>
          </a:p>
          <a:p>
            <a:pPr lvl="1"/>
            <a:r>
              <a:rPr lang="en-GB" altLang="zh-HK" sz="1800"/>
              <a:t>Pooling Layer</a:t>
            </a:r>
          </a:p>
          <a:p>
            <a:pPr lvl="1"/>
            <a:r>
              <a:rPr lang="en-GB" altLang="zh-HK" sz="1800"/>
              <a:t>Fully Connected Layer</a:t>
            </a:r>
            <a:endParaRPr lang="zh-HK" altLang="en-US" sz="180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F4DA71D-F8AA-4EB6-864E-D111782E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9" y="3429000"/>
            <a:ext cx="11164824" cy="30424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E33DF7-6ADB-4297-862C-49EE700285CA}"/>
              </a:ext>
            </a:extLst>
          </p:cNvPr>
          <p:cNvSpPr txBox="1"/>
          <p:nvPr/>
        </p:nvSpPr>
        <p:spPr>
          <a:xfrm>
            <a:off x="554416" y="2945690"/>
            <a:ext cx="242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/>
              <a:t>Concept map: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704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D86F2-045F-48AB-802B-998E0783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CNN - Convolution Layer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507CF-0B1B-409D-AAB1-C97E62CB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578"/>
            <a:ext cx="10168128" cy="3694176"/>
          </a:xfrm>
        </p:spPr>
        <p:txBody>
          <a:bodyPr/>
          <a:lstStyle/>
          <a:p>
            <a:r>
              <a:rPr lang="en-US" altLang="zh-HK" dirty="0"/>
              <a:t>Convolution is the first layer to extract features from an input image.</a:t>
            </a:r>
            <a:endParaRPr lang="zh-HK" altLang="en-US" dirty="0"/>
          </a:p>
        </p:txBody>
      </p:sp>
      <p:pic>
        <p:nvPicPr>
          <p:cNvPr id="5" name="圖片 4" descr="一張含有 鍵盤 的圖片&#10;&#10;自動產生的描述">
            <a:extLst>
              <a:ext uri="{FF2B5EF4-FFF2-40B4-BE49-F238E27FC236}">
                <a16:creationId xmlns:a16="http://schemas.microsoft.com/office/drawing/2014/main" id="{84AB6CE8-91B3-49C6-AFBA-890C32CE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8" y="3149303"/>
            <a:ext cx="8333232" cy="37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D86F2-045F-48AB-802B-998E0783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CNN - Convolution Layer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507CF-0B1B-409D-AAB1-C97E62CB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3578"/>
            <a:ext cx="10168128" cy="3694176"/>
          </a:xfrm>
        </p:spPr>
        <p:txBody>
          <a:bodyPr/>
          <a:lstStyle/>
          <a:p>
            <a:r>
              <a:rPr lang="en-US" altLang="zh-HK" dirty="0"/>
              <a:t>Example:</a:t>
            </a:r>
            <a:endParaRPr lang="zh-HK" altLang="en-US" dirty="0"/>
          </a:p>
        </p:txBody>
      </p:sp>
      <p:pic>
        <p:nvPicPr>
          <p:cNvPr id="6" name="圖片 5" descr="一張含有 時鐘 的圖片&#10;&#10;自動產生的描述">
            <a:extLst>
              <a:ext uri="{FF2B5EF4-FFF2-40B4-BE49-F238E27FC236}">
                <a16:creationId xmlns:a16="http://schemas.microsoft.com/office/drawing/2014/main" id="{07449E1D-C8DB-405E-B01B-CC8E3B4B2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30" y="3006501"/>
            <a:ext cx="9638401" cy="3387209"/>
          </a:xfrm>
          <a:prstGeom prst="rect">
            <a:avLst/>
          </a:prstGeom>
        </p:spPr>
      </p:pic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5C24E786-A0DC-4DF5-8EFD-F56EE6701596}"/>
              </a:ext>
            </a:extLst>
          </p:cNvPr>
          <p:cNvSpPr/>
          <p:nvPr/>
        </p:nvSpPr>
        <p:spPr>
          <a:xfrm>
            <a:off x="8737913" y="1728216"/>
            <a:ext cx="3159370" cy="932923"/>
          </a:xfrm>
          <a:prstGeom prst="wedgeRoundRectCallout">
            <a:avLst>
              <a:gd name="adj1" fmla="val -33635"/>
              <a:gd name="adj2" fmla="val 134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Visualized feature map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3646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3537F8-391A-4CBD-AC02-9FC1FAA7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altLang="zh-HK" sz="5200" dirty="0"/>
              <a:t>CNN - Convolution Layer</a:t>
            </a:r>
            <a:endParaRPr lang="zh-HK" altLang="en-US" sz="5200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5AE3E-1F43-4CCA-A020-2B42ED6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altLang="zh-HK" sz="1800" dirty="0"/>
              <a:t>Convolution of an image with different filters can perform operations such as edge detection, blur and sharpen by applying filters.</a:t>
            </a:r>
            <a:endParaRPr lang="zh-HK" altLang="en-US" sz="1800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49603AAF-C737-42BB-A60B-79D73395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7" y="286066"/>
            <a:ext cx="4100513" cy="6626617"/>
          </a:xfrm>
          <a:prstGeom prst="rect">
            <a:avLst/>
          </a:prstGeom>
        </p:spPr>
      </p:pic>
      <p:pic>
        <p:nvPicPr>
          <p:cNvPr id="28" name="圖片 27" descr="一張含有 鍵盤 的圖片&#10;&#10;自動產生的描述">
            <a:extLst>
              <a:ext uri="{FF2B5EF4-FFF2-40B4-BE49-F238E27FC236}">
                <a16:creationId xmlns:a16="http://schemas.microsoft.com/office/drawing/2014/main" id="{4EC7AC4E-1929-464A-A6FE-A1D294F0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78" y="4532439"/>
            <a:ext cx="4100513" cy="1824929"/>
          </a:xfrm>
          <a:prstGeom prst="rect">
            <a:avLst/>
          </a:prstGeom>
        </p:spPr>
      </p:pic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C8339580-E721-429A-B35A-BDA344200316}"/>
              </a:ext>
            </a:extLst>
          </p:cNvPr>
          <p:cNvSpPr/>
          <p:nvPr/>
        </p:nvSpPr>
        <p:spPr>
          <a:xfrm>
            <a:off x="2233246" y="4531462"/>
            <a:ext cx="1751121" cy="167722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32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9BE907-F930-4737-8552-BEB9F0F5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HK"/>
              <a:t>Introduce</a:t>
            </a:r>
            <a:endParaRPr lang="zh-HK" alt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41D39D-4254-4215-AD05-664BD3FF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altLang="zh-HK" dirty="0"/>
              <a:t>Nowadays in Hong Kong, traffic signal system are programmed based on historical traffic data.</a:t>
            </a:r>
          </a:p>
          <a:p>
            <a:r>
              <a:rPr lang="en-US" altLang="zh-HK" dirty="0"/>
              <a:t>It is unable to adjust signal timing dynamically for handling unusual event such as </a:t>
            </a:r>
            <a:r>
              <a:rPr lang="en-GB" altLang="zh-HK" dirty="0"/>
              <a:t>Jaywalking occurring or </a:t>
            </a:r>
            <a:r>
              <a:rPr lang="en-US" altLang="zh-HK" dirty="0"/>
              <a:t>vehicle over speeding.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8581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E921F-CDD8-46B5-ADF3-4C995993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CNN - Convolution Layer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B4E80-2B6A-4D82-BD00-E356EF3B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Other concepts:</a:t>
            </a:r>
          </a:p>
          <a:p>
            <a:r>
              <a:rPr lang="en-GB" altLang="zh-HK" dirty="0"/>
              <a:t>Strides – make size of feature map smaller.</a:t>
            </a:r>
          </a:p>
          <a:p>
            <a:r>
              <a:rPr lang="en-GB" altLang="zh-HK" dirty="0"/>
              <a:t>ReLU – make all data to non-negative values for CNN.</a:t>
            </a:r>
            <a:endParaRPr lang="zh-HK" altLang="en-US" dirty="0"/>
          </a:p>
        </p:txBody>
      </p:sp>
      <p:pic>
        <p:nvPicPr>
          <p:cNvPr id="5" name="圖片 4" descr="一張含有 相片, 文字, 白色, 黑色 的圖片&#10;&#10;自動產生的描述">
            <a:extLst>
              <a:ext uri="{FF2B5EF4-FFF2-40B4-BE49-F238E27FC236}">
                <a16:creationId xmlns:a16="http://schemas.microsoft.com/office/drawing/2014/main" id="{AB827AB1-6EC4-4A69-9E88-3B291759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379195"/>
            <a:ext cx="3627834" cy="2478805"/>
          </a:xfrm>
          <a:prstGeom prst="rect">
            <a:avLst/>
          </a:prstGeom>
        </p:spPr>
      </p:pic>
      <p:pic>
        <p:nvPicPr>
          <p:cNvPr id="7" name="圖片 6" descr="一張含有 室外, 相片, 黑色, 白色 的圖片&#10;&#10;自動產生的描述">
            <a:extLst>
              <a:ext uri="{FF2B5EF4-FFF2-40B4-BE49-F238E27FC236}">
                <a16:creationId xmlns:a16="http://schemas.microsoft.com/office/drawing/2014/main" id="{5336339B-FA8F-4FA0-AACB-52938A971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06" y="4379194"/>
            <a:ext cx="3698324" cy="2478805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68B3DFC6-DA37-4E53-A483-98AC7AFAD127}"/>
              </a:ext>
            </a:extLst>
          </p:cNvPr>
          <p:cNvSpPr/>
          <p:nvPr/>
        </p:nvSpPr>
        <p:spPr>
          <a:xfrm>
            <a:off x="4813892" y="5000625"/>
            <a:ext cx="2044108" cy="1171575"/>
          </a:xfrm>
          <a:prstGeom prst="rightArrow">
            <a:avLst>
              <a:gd name="adj1" fmla="val 30488"/>
              <a:gd name="adj2" fmla="val 67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781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8D0A6-30F8-4DC2-9228-7F054F70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CNN – Pooling Layer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C7E07-18BC-4BD1-888F-4CA3CEE65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Pooling reduce the dimensionality of each map but retains important information (features).</a:t>
            </a:r>
          </a:p>
          <a:p>
            <a:r>
              <a:rPr lang="en-US" altLang="zh-HK" dirty="0"/>
              <a:t>Pooling also able to reduce noise.</a:t>
            </a:r>
          </a:p>
        </p:txBody>
      </p:sp>
    </p:spTree>
    <p:extLst>
      <p:ext uri="{BB962C8B-B14F-4D97-AF65-F5344CB8AC3E}">
        <p14:creationId xmlns:p14="http://schemas.microsoft.com/office/powerpoint/2010/main" val="324572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6C7AD-B224-4508-897F-785FF7D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CNN – Pooling Layer</a:t>
            </a:r>
            <a:endParaRPr lang="zh-HK" altLang="en-US" dirty="0"/>
          </a:p>
        </p:txBody>
      </p:sp>
      <p:pic>
        <p:nvPicPr>
          <p:cNvPr id="5" name="內容版面配置區 4" descr="一張含有 時鐘 的圖片&#10;&#10;自動產生的描述">
            <a:extLst>
              <a:ext uri="{FF2B5EF4-FFF2-40B4-BE49-F238E27FC236}">
                <a16:creationId xmlns:a16="http://schemas.microsoft.com/office/drawing/2014/main" id="{A5997E60-70BE-42DE-95EA-F7C7F634F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7" y="3429000"/>
            <a:ext cx="6742557" cy="32144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D2F593B-D761-4D95-B5B5-90989238E033}"/>
              </a:ext>
            </a:extLst>
          </p:cNvPr>
          <p:cNvSpPr txBox="1"/>
          <p:nvPr/>
        </p:nvSpPr>
        <p:spPr>
          <a:xfrm>
            <a:off x="1115568" y="2514600"/>
            <a:ext cx="442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Max pooling example: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293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1FAE5C-815F-46E4-A5ED-2FBFDF08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5200"/>
              <a:t>CNN - Fully Connected Layer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404753-CE0C-4526-AA6C-61CBD2EDB3CC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HK" sz="2400" dirty="0"/>
              <a:t>Fully connected layer flatten the matrix into vector and feed it into a fully connected layer like a neural network.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HK" sz="2400" dirty="0"/>
              <a:t>The outputs </a:t>
            </a:r>
            <a:r>
              <a:rPr lang="en-GB" altLang="zh-HK" sz="2400" dirty="0"/>
              <a:t>classify images.</a:t>
            </a:r>
            <a:endParaRPr lang="en-US" altLang="zh-HK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EAB377-DDD8-46C6-8E60-70EBE5EE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2241767"/>
            <a:ext cx="4237686" cy="22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5AA35-4C36-455C-B5E7-A535351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Convolutional Neural Network (CNN)</a:t>
            </a:r>
            <a:endParaRPr lang="zh-HK" altLang="en-US" dirty="0"/>
          </a:p>
        </p:txBody>
      </p:sp>
      <p:pic>
        <p:nvPicPr>
          <p:cNvPr id="5" name="內容版面配置區 4" descr="一張含有 物件, 時鐘 的圖片&#10;&#10;自動產生的描述">
            <a:extLst>
              <a:ext uri="{FF2B5EF4-FFF2-40B4-BE49-F238E27FC236}">
                <a16:creationId xmlns:a16="http://schemas.microsoft.com/office/drawing/2014/main" id="{F63A2914-ECCD-453F-BEC2-9B4DBEC8A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472334"/>
            <a:ext cx="10168128" cy="246695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AC2F08-32A0-4B53-8A82-D1FBDF640082}"/>
              </a:ext>
            </a:extLst>
          </p:cNvPr>
          <p:cNvSpPr txBox="1"/>
          <p:nvPr/>
        </p:nvSpPr>
        <p:spPr>
          <a:xfrm>
            <a:off x="1115569" y="5118610"/>
            <a:ext cx="10168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CNN performs </a:t>
            </a:r>
            <a:r>
              <a:rPr lang="en-GB" altLang="zh-HK" sz="2400" dirty="0"/>
              <a:t>feature extraction and image classification of object detection. </a:t>
            </a:r>
          </a:p>
          <a:p>
            <a:r>
              <a:rPr lang="en-GB" altLang="zh-HK" sz="2400" dirty="0"/>
              <a:t>In next section, I will explain why I choose YOLO algorithm.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12254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BF5F1-0377-4AE7-B91B-BDE591C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R-CNN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921FA-1DFF-4895-9418-7F7FF222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R-CNN is traditional </a:t>
            </a:r>
            <a:r>
              <a:rPr lang="en-GB" altLang="zh-HK" dirty="0"/>
              <a:t>model of object detection.</a:t>
            </a:r>
          </a:p>
          <a:p>
            <a:r>
              <a:rPr lang="en-US" altLang="zh-HK" dirty="0"/>
              <a:t>R-CNN will create around 2000 Region Proposals, then: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Use CNN to extract features from Region Proposal.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Use SVM to classify region is background or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Repeat each region proposals.</a:t>
            </a:r>
          </a:p>
          <a:p>
            <a:r>
              <a:rPr lang="en-US" altLang="zh-HK" dirty="0"/>
              <a:t>This is how R-CNN performs </a:t>
            </a:r>
            <a:r>
              <a:rPr lang="en-GB" altLang="zh-HK" dirty="0"/>
              <a:t>object localization .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3336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E23648-2330-491F-8AFA-BBD4EB8B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zh-HK" sz="5200"/>
              <a:t>YOLO</a:t>
            </a:r>
            <a:endParaRPr lang="zh-HK" altLang="en-US" sz="5200"/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D5B98-7EF2-49A8-AD3F-8858F4E2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HK" sz="1300" dirty="0"/>
              <a:t>Instead of creating region proposals, YOLO performs CNN to predict classes and bounding boxes for the whole image first.</a:t>
            </a:r>
          </a:p>
          <a:p>
            <a:pPr>
              <a:lnSpc>
                <a:spcPct val="100000"/>
              </a:lnSpc>
            </a:pPr>
            <a:r>
              <a:rPr lang="en-US" altLang="zh-HK" sz="1300" dirty="0"/>
              <a:t>It splits image to grid. Each grid cell handles predicting amount of bounding boxes and their confidence scores.</a:t>
            </a:r>
          </a:p>
          <a:p>
            <a:pPr>
              <a:lnSpc>
                <a:spcPct val="100000"/>
              </a:lnSpc>
            </a:pPr>
            <a:r>
              <a:rPr lang="en-US" altLang="zh-HK" sz="1300" dirty="0"/>
              <a:t>In addition, each grid cell have confidence scores for classifying object.</a:t>
            </a:r>
          </a:p>
          <a:p>
            <a:pPr>
              <a:lnSpc>
                <a:spcPct val="100000"/>
              </a:lnSpc>
            </a:pPr>
            <a:r>
              <a:rPr lang="en-US" altLang="zh-HK" sz="1300" dirty="0"/>
              <a:t>Finally, It performs </a:t>
            </a:r>
            <a:r>
              <a:rPr lang="en-GB" altLang="zh-HK" sz="1300" dirty="0"/>
              <a:t>non-max suppression to remove bounding boxes with low confidence score and </a:t>
            </a:r>
            <a:r>
              <a:rPr lang="en-US" altLang="zh-HK" sz="1300" dirty="0"/>
              <a:t>bounding boxes with the highest shared area .</a:t>
            </a:r>
          </a:p>
          <a:p>
            <a:pPr>
              <a:lnSpc>
                <a:spcPct val="100000"/>
              </a:lnSpc>
            </a:pPr>
            <a:endParaRPr lang="en-US" altLang="zh-HK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HK" sz="1300" dirty="0"/>
              <a:t> </a:t>
            </a:r>
            <a:endParaRPr lang="zh-HK" altLang="en-US" sz="1300" dirty="0"/>
          </a:p>
        </p:txBody>
      </p:sp>
      <p:pic>
        <p:nvPicPr>
          <p:cNvPr id="5" name="圖片 4" descr="一張含有 遊戲 的圖片&#10;&#10;自動產生的描述">
            <a:extLst>
              <a:ext uri="{FF2B5EF4-FFF2-40B4-BE49-F238E27FC236}">
                <a16:creationId xmlns:a16="http://schemas.microsoft.com/office/drawing/2014/main" id="{99B8A99E-9DF4-4B54-BF63-21AF19BDF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1078992"/>
            <a:ext cx="4237686" cy="2659147"/>
          </a:xfrm>
          <a:prstGeom prst="rect">
            <a:avLst/>
          </a:prstGeom>
        </p:spPr>
      </p:pic>
      <p:pic>
        <p:nvPicPr>
          <p:cNvPr id="7" name="圖片 6" descr="一張含有 路面, 街道, 相片, 騎馬 的圖片&#10;&#10;自動產生的描述">
            <a:extLst>
              <a:ext uri="{FF2B5EF4-FFF2-40B4-BE49-F238E27FC236}">
                <a16:creationId xmlns:a16="http://schemas.microsoft.com/office/drawing/2014/main" id="{DA43AB8C-AF12-46DA-88C7-AC40259AF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08" y="4140157"/>
            <a:ext cx="5020991" cy="23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45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7E537F-0B61-4167-8B5B-97917090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altLang="zh-HK" sz="6000"/>
              <a:t>YOLO vs R-CNN</a:t>
            </a:r>
            <a:endParaRPr lang="zh-HK" alt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F5D36-C027-4414-A0A6-D4AAFAFD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altLang="zh-HK" sz="2000" dirty="0"/>
              <a:t>Since YOLO perform CNN once time in whole process, while R-CNN need to perform CNN for each region proposal, YOLO is much faster than R-CNN or its </a:t>
            </a:r>
            <a:r>
              <a:rPr lang="en-GB" altLang="zh-HK" sz="2000" i="1" dirty="0"/>
              <a:t>cousins</a:t>
            </a:r>
            <a:r>
              <a:rPr lang="en-US" altLang="zh-HK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126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4300F6-2324-4E4A-9034-5561EEF0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HK"/>
              <a:t>Tracker</a:t>
            </a:r>
            <a:endParaRPr lang="zh-HK" alt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D795F-A35A-4220-9F48-92C805BD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zh-HK" sz="2200"/>
              <a:t>Trackers from OpenCV provides predicting the location of an object based on information such as object location or direction and speed of its motion from previous frame.</a:t>
            </a:r>
            <a:endParaRPr lang="zh-HK" altLang="en-US" sz="2200"/>
          </a:p>
        </p:txBody>
      </p:sp>
    </p:spTree>
    <p:extLst>
      <p:ext uri="{BB962C8B-B14F-4D97-AF65-F5344CB8AC3E}">
        <p14:creationId xmlns:p14="http://schemas.microsoft.com/office/powerpoint/2010/main" val="33060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90160A-0852-4DEF-A4B7-B33A0E57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HK" dirty="0"/>
              <a:t>Tracker - benefits</a:t>
            </a:r>
            <a:endParaRPr lang="zh-HK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554512CC-B72E-43DB-8257-C4D5633B5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08092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43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C4F3BB-D13A-49B5-A9EA-E4F77098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altLang="zh-HK" sz="3600" dirty="0"/>
              <a:t>Project Objective</a:t>
            </a:r>
            <a:endParaRPr lang="zh-HK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8025165-7D08-43A8-B85B-46C9BBE3B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8342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93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4D54E-F676-479F-B5F8-2DD1430A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5847F9-CC2D-40B4-A160-66C496F9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9837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altLang="zh-HK" dirty="0"/>
              <a:t>Install anaconda 64 bit verson.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Create a new virtual environment in anaconda.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Open your CMD, then go to the project file directory. E.g. prompt "cd C:\Users\...\IBSP_Traffic".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Activate the new anaconda virtual environment. Prompt" activate &lt;name of your virtual environment&gt;"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Install the packages which are mentioned in _requirements.txt_, prompt "pip install -r requirements.txt".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zh-HK" dirty="0"/>
              <a:t>Prompt "</a:t>
            </a:r>
            <a:r>
              <a:rPr lang="en-GB" altLang="zh-HK" dirty="0" err="1"/>
              <a:t>conda</a:t>
            </a:r>
            <a:r>
              <a:rPr lang="en-GB" altLang="zh-HK" dirty="0"/>
              <a:t> config --add channels </a:t>
            </a:r>
            <a:r>
              <a:rPr lang="en-GB" altLang="zh-HK" dirty="0" err="1"/>
              <a:t>conda</a:t>
            </a:r>
            <a:r>
              <a:rPr lang="en-GB" altLang="zh-HK" dirty="0"/>
              <a:t>-forge "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zh-HK" dirty="0"/>
              <a:t>Prompt "</a:t>
            </a:r>
            <a:r>
              <a:rPr lang="en-GB" altLang="zh-HK" dirty="0" err="1"/>
              <a:t>conda</a:t>
            </a:r>
            <a:r>
              <a:rPr lang="en-GB" altLang="zh-HK" dirty="0"/>
              <a:t> install shapely“</a:t>
            </a:r>
          </a:p>
        </p:txBody>
      </p:sp>
    </p:spTree>
    <p:extLst>
      <p:ext uri="{BB962C8B-B14F-4D97-AF65-F5344CB8AC3E}">
        <p14:creationId xmlns:p14="http://schemas.microsoft.com/office/powerpoint/2010/main" val="1573862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9A0B5-CE0E-4652-B3CA-47A66F16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First set-up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7C3E7A-074C-4D0F-8D92-1ADB4948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Open .env file, modify values based on your device and input paths.</a:t>
            </a:r>
          </a:p>
          <a:p>
            <a:r>
              <a:rPr lang="en-US" altLang="zh-HK" dirty="0"/>
              <a:t>Run program: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 Prompt "cd (the project file directory)".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 Activate the appropriate virtual </a:t>
            </a:r>
            <a:r>
              <a:rPr lang="en-US" altLang="zh-HK" dirty="0" err="1"/>
              <a:t>enironment</a:t>
            </a:r>
            <a:r>
              <a:rPr lang="en-US" altLang="zh-HK" dirty="0"/>
              <a:t>. Prompt" activate (name of your virtual </a:t>
            </a:r>
            <a:r>
              <a:rPr lang="en-US" altLang="zh-HK" dirty="0" err="1"/>
              <a:t>enironment</a:t>
            </a:r>
            <a:r>
              <a:rPr lang="en-US" altLang="zh-HK" dirty="0"/>
              <a:t>)"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zh-HK" dirty="0"/>
              <a:t> Run "python -m  main".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23001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3CF25-ACF5-4C43-A781-4A30B8A2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First set-up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12B2C-35F8-44E2-B22C-BEE92FD07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Modify ROIs and count lines on both windows. You can do so by modify .env file directly or modify on GUI (recommend). 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2475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A028-7E23-4BEA-850D-B65F428E8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C596D6-D269-4A91-A4E3-A6B82CC9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7" y="1136837"/>
            <a:ext cx="4731972" cy="33331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4800" dirty="0"/>
              <a:t>Program 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1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1E03-9C9D-48FA-9D65-0236FA02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Future modification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6AE43-19DC-4071-B22B-3232ED43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GPU version</a:t>
            </a:r>
          </a:p>
          <a:p>
            <a:r>
              <a:rPr lang="en-US" altLang="zh-HK" dirty="0"/>
              <a:t>Using IP cam</a:t>
            </a:r>
          </a:p>
          <a:p>
            <a:r>
              <a:rPr lang="en-US" altLang="zh-HK" dirty="0"/>
              <a:t>Change the method of estimating vehicle speed and distance (Consider </a:t>
            </a:r>
            <a:r>
              <a:rPr lang="en-GB" altLang="zh-HK" i="1" dirty="0"/>
              <a:t>Perspective Transformation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Train an own version model.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82793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0334B-6248-4BB3-A62D-231794F1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F6D7F-97C8-4067-BF7E-A5FCD527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This system is a low-cost solution to improve safety of society.</a:t>
            </a:r>
          </a:p>
          <a:p>
            <a:r>
              <a:rPr lang="en-US" altLang="zh-HK" dirty="0"/>
              <a:t>Idea: Data collected by this system can send to backend for analyzing. If we equip this system on each traffic light in a region, can be combined into a smart traffic control system, which can deal with traffic congestion in a society 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8011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E141E-1754-4DB6-BEF6-18013A9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DB61E-3ADE-4531-B74A-FB60ABB4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zh-HK" dirty="0">
                <a:hlinkClick r:id="rId2"/>
              </a:rPr>
              <a:t>https://appsilon.com/object-detection-yolo-algorithm/</a:t>
            </a:r>
            <a:endParaRPr lang="en-GB" altLang="zh-HK" dirty="0"/>
          </a:p>
          <a:p>
            <a:r>
              <a:rPr lang="en-GB" altLang="zh-HK" dirty="0">
                <a:hlinkClick r:id="rId3"/>
              </a:rPr>
              <a:t>https://medium.com/@RaghavPrabhu/understanding-of-convolutional-neural-network-cnn-deep-learning-99760835f148</a:t>
            </a:r>
            <a:endParaRPr lang="en-GB" altLang="zh-HK" dirty="0"/>
          </a:p>
          <a:p>
            <a:r>
              <a:rPr lang="en-GB" altLang="zh-HK" dirty="0">
                <a:hlinkClick r:id="rId4"/>
              </a:rPr>
              <a:t>https://cw.fel.cvut.cz/b172/courses/mpv/labs/4_tracking/4b_tracking_kcf</a:t>
            </a:r>
            <a:endParaRPr lang="en-GB" altLang="zh-HK" dirty="0"/>
          </a:p>
          <a:p>
            <a:r>
              <a:rPr lang="en-GB" altLang="zh-HK" dirty="0">
                <a:hlinkClick r:id="rId5"/>
              </a:rPr>
              <a:t>https://www.learnopencv.com/object-tracking-using-opencv-cpp-python/</a:t>
            </a:r>
            <a:endParaRPr lang="en-GB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5857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40DA7-8EAE-4C27-B71D-42D73722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r="22112"/>
          <a:stretch/>
        </p:blipFill>
        <p:spPr>
          <a:xfrm>
            <a:off x="5846650" y="21566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4CEDC9-4E45-4AA3-943D-ABD59D9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628269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zh-HK" sz="2800" dirty="0"/>
              <a:t>System Features</a:t>
            </a:r>
            <a:endParaRPr lang="zh-HK" alt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D5188-990D-45C7-8D2E-24C3BE88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475556" cy="389330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HK" sz="2000" dirty="0"/>
              <a:t>Object detection (vehicles and people)</a:t>
            </a:r>
          </a:p>
          <a:p>
            <a:pPr>
              <a:lnSpc>
                <a:spcPct val="100000"/>
              </a:lnSpc>
            </a:pPr>
            <a:r>
              <a:rPr lang="en-US" altLang="zh-HK" sz="2000" dirty="0"/>
              <a:t>Detecting jaywalker</a:t>
            </a:r>
          </a:p>
          <a:p>
            <a:pPr>
              <a:lnSpc>
                <a:spcPct val="100000"/>
              </a:lnSpc>
            </a:pPr>
            <a:r>
              <a:rPr lang="en-US" altLang="zh-HK" sz="2000" dirty="0"/>
              <a:t>Vehicle Counting</a:t>
            </a:r>
          </a:p>
          <a:p>
            <a:pPr>
              <a:lnSpc>
                <a:spcPct val="100000"/>
              </a:lnSpc>
            </a:pPr>
            <a:r>
              <a:rPr lang="en-US" altLang="zh-HK" sz="2000" dirty="0"/>
              <a:t>Estimating vehicles distance / speed</a:t>
            </a:r>
          </a:p>
          <a:p>
            <a:pPr>
              <a:lnSpc>
                <a:spcPct val="100000"/>
              </a:lnSpc>
            </a:pPr>
            <a:r>
              <a:rPr lang="en-US" altLang="zh-HK" sz="2000" dirty="0"/>
              <a:t>Regulating traffic signal based on traffic conditions</a:t>
            </a:r>
          </a:p>
          <a:p>
            <a:pPr>
              <a:lnSpc>
                <a:spcPct val="100000"/>
              </a:lnSpc>
            </a:pPr>
            <a:r>
              <a:rPr lang="en-US" altLang="zh-HK" sz="2000" dirty="0"/>
              <a:t>Warning road user when possible danger is found.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437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EEE4C0-79A6-4DEA-8381-BD758FD8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3187106" cy="5457589"/>
          </a:xfrm>
        </p:spPr>
        <p:txBody>
          <a:bodyPr anchor="ctr">
            <a:normAutofit/>
          </a:bodyPr>
          <a:lstStyle/>
          <a:p>
            <a:r>
              <a:rPr lang="en-US" altLang="zh-HK" sz="3400" dirty="0"/>
              <a:t>System design  (</a:t>
            </a:r>
            <a:r>
              <a:rPr lang="en-GB" altLang="zh-HK" sz="3400" dirty="0"/>
              <a:t>components)</a:t>
            </a:r>
            <a:endParaRPr lang="zh-HK" altLang="en-US" sz="3400" dirty="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內容版面配置區 2">
            <a:extLst>
              <a:ext uri="{FF2B5EF4-FFF2-40B4-BE49-F238E27FC236}">
                <a16:creationId xmlns:a16="http://schemas.microsoft.com/office/drawing/2014/main" id="{1CD4B645-B937-4DB4-9EF6-F19DB6605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091130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2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7">
            <a:extLst>
              <a:ext uri="{FF2B5EF4-FFF2-40B4-BE49-F238E27FC236}">
                <a16:creationId xmlns:a16="http://schemas.microsoft.com/office/drawing/2014/main" id="{E77DF1D8-ECCE-49B5-BCCE-4BE932519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6F354F-B0C1-4A8A-9AB1-B31327B3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6600" dirty="0"/>
              <a:t>System design  </a:t>
            </a:r>
            <a:br>
              <a:rPr lang="en-US" altLang="zh-HK" sz="6600" dirty="0"/>
            </a:br>
            <a:r>
              <a:rPr lang="en-US" altLang="zh-HK" sz="6600" dirty="0"/>
              <a:t>(User Interface)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1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0BAD9-EA7A-4590-A149-611EE88C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721DA9-3C98-4440-8EC3-75816BA2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內容版面配置區 4" descr="一張含有 景色, 路面, 船, 水 的圖片&#10;&#10;自動產生的描述">
            <a:extLst>
              <a:ext uri="{FF2B5EF4-FFF2-40B4-BE49-F238E27FC236}">
                <a16:creationId xmlns:a16="http://schemas.microsoft.com/office/drawing/2014/main" id="{C24A6E11-991A-4DAA-B675-67A3D509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14" y="175945"/>
            <a:ext cx="5350212" cy="6506109"/>
          </a:xfrm>
          <a:prstGeom prst="rect">
            <a:avLst/>
          </a:prstGeom>
        </p:spPr>
      </p:pic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EF58195E-A51E-4880-B5DF-69A9F1EE947A}"/>
              </a:ext>
            </a:extLst>
          </p:cNvPr>
          <p:cNvSpPr/>
          <p:nvPr/>
        </p:nvSpPr>
        <p:spPr>
          <a:xfrm>
            <a:off x="3286896" y="0"/>
            <a:ext cx="5955957" cy="6871234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A22140D4-8A05-4FA7-8C3A-F62F782A91E2}"/>
              </a:ext>
            </a:extLst>
          </p:cNvPr>
          <p:cNvSpPr/>
          <p:nvPr/>
        </p:nvSpPr>
        <p:spPr>
          <a:xfrm rot="5400000">
            <a:off x="9169712" y="2818011"/>
            <a:ext cx="2491745" cy="187642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AA1AF0-6FDC-4ED1-8960-2EBAB971E7C6}"/>
              </a:ext>
            </a:extLst>
          </p:cNvPr>
          <p:cNvSpPr txBox="1"/>
          <p:nvPr/>
        </p:nvSpPr>
        <p:spPr>
          <a:xfrm>
            <a:off x="9588843" y="2693773"/>
            <a:ext cx="1876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The UI consists of two windows – one is for vehicle and the other one for people</a:t>
            </a:r>
          </a:p>
          <a:p>
            <a:endParaRPr lang="zh-HK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8102CFA-5E80-4832-8F8B-709D808F9C0D}"/>
              </a:ext>
            </a:extLst>
          </p:cNvPr>
          <p:cNvSpPr/>
          <p:nvPr/>
        </p:nvSpPr>
        <p:spPr>
          <a:xfrm>
            <a:off x="1051105" y="1906750"/>
            <a:ext cx="2124319" cy="3084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These colored region are range of interest(ROI). </a:t>
            </a:r>
          </a:p>
          <a:p>
            <a:pPr algn="ctr"/>
            <a:endParaRPr lang="en-US" altLang="zh-HK" dirty="0"/>
          </a:p>
          <a:p>
            <a:pPr algn="ctr"/>
            <a:r>
              <a:rPr lang="en-US" altLang="zh-HK" dirty="0"/>
              <a:t>We set ROI to tell system which area is we want to focus on.</a:t>
            </a:r>
            <a:endParaRPr lang="zh-HK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04BEF55A-7F0B-4D9F-AE1F-F1B7AF4D6E88}"/>
              </a:ext>
            </a:extLst>
          </p:cNvPr>
          <p:cNvSpPr/>
          <p:nvPr/>
        </p:nvSpPr>
        <p:spPr>
          <a:xfrm rot="21018415">
            <a:off x="2947480" y="2126645"/>
            <a:ext cx="3647031" cy="800100"/>
          </a:xfrm>
          <a:prstGeom prst="rightArrow">
            <a:avLst>
              <a:gd name="adj1" fmla="val 30952"/>
              <a:gd name="adj2" fmla="val 912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35075D62-7164-4211-9895-EFB044C52B2A}"/>
              </a:ext>
            </a:extLst>
          </p:cNvPr>
          <p:cNvSpPr/>
          <p:nvPr/>
        </p:nvSpPr>
        <p:spPr>
          <a:xfrm rot="676598">
            <a:off x="3034094" y="4241624"/>
            <a:ext cx="3442632" cy="726825"/>
          </a:xfrm>
          <a:prstGeom prst="rightArrow">
            <a:avLst>
              <a:gd name="adj1" fmla="val 25611"/>
              <a:gd name="adj2" fmla="val 911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7F350943-6B18-4AF6-A69A-1266FDEADC32}"/>
              </a:ext>
            </a:extLst>
          </p:cNvPr>
          <p:cNvSpPr/>
          <p:nvPr/>
        </p:nvSpPr>
        <p:spPr>
          <a:xfrm rot="21238934">
            <a:off x="6372770" y="2694809"/>
            <a:ext cx="2546677" cy="40086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id="{6E8C271B-8EE0-4AB5-879B-1D6F4C1C7223}"/>
              </a:ext>
            </a:extLst>
          </p:cNvPr>
          <p:cNvSpPr/>
          <p:nvPr/>
        </p:nvSpPr>
        <p:spPr>
          <a:xfrm rot="10800000" flipV="1">
            <a:off x="8724900" y="493597"/>
            <a:ext cx="2746159" cy="981567"/>
          </a:xfrm>
          <a:prstGeom prst="wedgeRoundRectCallout">
            <a:avLst>
              <a:gd name="adj1" fmla="val 63706"/>
              <a:gd name="adj2" fmla="val 171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This is a counting line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671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0BAD9-EA7A-4590-A149-611EE88C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721DA9-3C98-4440-8EC3-75816BA2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內容版面配置區 4" descr="一張含有 景色, 路面, 船, 水 的圖片&#10;&#10;自動產生的描述">
            <a:extLst>
              <a:ext uri="{FF2B5EF4-FFF2-40B4-BE49-F238E27FC236}">
                <a16:creationId xmlns:a16="http://schemas.microsoft.com/office/drawing/2014/main" id="{C24A6E11-991A-4DAA-B675-67A3D509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14" y="175945"/>
            <a:ext cx="5350212" cy="6506109"/>
          </a:xfrm>
          <a:prstGeom prst="rect">
            <a:avLst/>
          </a:prstGeom>
        </p:spPr>
      </p:pic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58DB5C63-FB46-4625-8B4F-44CD1A1A4EB6}"/>
              </a:ext>
            </a:extLst>
          </p:cNvPr>
          <p:cNvSpPr/>
          <p:nvPr/>
        </p:nvSpPr>
        <p:spPr>
          <a:xfrm>
            <a:off x="6917167" y="1511599"/>
            <a:ext cx="570155" cy="58614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FC25AEBC-A300-4F03-89B6-1812E63F42E3}"/>
              </a:ext>
            </a:extLst>
          </p:cNvPr>
          <p:cNvSpPr/>
          <p:nvPr/>
        </p:nvSpPr>
        <p:spPr>
          <a:xfrm>
            <a:off x="6591005" y="709286"/>
            <a:ext cx="2255673" cy="69924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Each object have its own id no.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6EBBA665-0AE8-47BD-A7AC-B4E3F1CF8A34}"/>
              </a:ext>
            </a:extLst>
          </p:cNvPr>
          <p:cNvSpPr/>
          <p:nvPr/>
        </p:nvSpPr>
        <p:spPr>
          <a:xfrm rot="19990724">
            <a:off x="7202244" y="2097740"/>
            <a:ext cx="570155" cy="796067"/>
          </a:xfrm>
          <a:prstGeom prst="downArrow">
            <a:avLst>
              <a:gd name="adj1" fmla="val 386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9685F4F9-822C-4530-8663-4F5236FBD9B3}"/>
              </a:ext>
            </a:extLst>
          </p:cNvPr>
          <p:cNvSpPr/>
          <p:nvPr/>
        </p:nvSpPr>
        <p:spPr>
          <a:xfrm>
            <a:off x="5149114" y="2097740"/>
            <a:ext cx="1907805" cy="2091922"/>
          </a:xfrm>
          <a:prstGeom prst="wedgeRoundRectCallout">
            <a:avLst>
              <a:gd name="adj1" fmla="val 55638"/>
              <a:gd name="adj2" fmla="val -65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If object class is vehicle, UI will show its remining time and distance to the counting line</a:t>
            </a:r>
            <a:endParaRPr lang="zh-HK" altLang="en-US" dirty="0"/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9D193D2E-E9BB-44C8-BB52-6E18D4AA77CF}"/>
              </a:ext>
            </a:extLst>
          </p:cNvPr>
          <p:cNvSpPr/>
          <p:nvPr/>
        </p:nvSpPr>
        <p:spPr>
          <a:xfrm>
            <a:off x="3695700" y="365125"/>
            <a:ext cx="317500" cy="344161"/>
          </a:xfrm>
          <a:prstGeom prst="flowChartConnec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4ECDAAC2-B126-4322-AF2F-CF775ACC49CB}"/>
              </a:ext>
            </a:extLst>
          </p:cNvPr>
          <p:cNvSpPr/>
          <p:nvPr/>
        </p:nvSpPr>
        <p:spPr>
          <a:xfrm>
            <a:off x="1853158" y="1156464"/>
            <a:ext cx="2255673" cy="2466466"/>
          </a:xfrm>
          <a:prstGeom prst="wedgeRoundRectCallout">
            <a:avLst>
              <a:gd name="adj1" fmla="val 37704"/>
              <a:gd name="adj2" fmla="val -629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Here is a vehicle counter.</a:t>
            </a:r>
          </a:p>
          <a:p>
            <a:pPr algn="ctr"/>
            <a:r>
              <a:rPr lang="en-US" altLang="zh-HK" dirty="0"/>
              <a:t>After a vehicle crossed the counting line, It will record.</a:t>
            </a:r>
            <a:endParaRPr lang="zh-HK" altLang="en-US" dirty="0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48260B7A-9CCD-4445-BA8B-E6D8654A43DE}"/>
              </a:ext>
            </a:extLst>
          </p:cNvPr>
          <p:cNvSpPr/>
          <p:nvPr/>
        </p:nvSpPr>
        <p:spPr>
          <a:xfrm>
            <a:off x="7921327" y="3622930"/>
            <a:ext cx="763292" cy="5667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6AA0034A-A53D-4716-A5C3-9B2C8BECAFE6}"/>
              </a:ext>
            </a:extLst>
          </p:cNvPr>
          <p:cNvSpPr/>
          <p:nvPr/>
        </p:nvSpPr>
        <p:spPr>
          <a:xfrm>
            <a:off x="8229600" y="4324599"/>
            <a:ext cx="2984500" cy="1852364"/>
          </a:xfrm>
          <a:prstGeom prst="wedgeRoundRectCallout">
            <a:avLst>
              <a:gd name="adj1" fmla="val -38714"/>
              <a:gd name="adj2" fmla="val -65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Here shows the current FPS.</a:t>
            </a:r>
          </a:p>
          <a:p>
            <a:pPr algn="ctr"/>
            <a:r>
              <a:rPr lang="en-US" altLang="zh-HK" dirty="0"/>
              <a:t>Also show the amount of detected objects on the screen.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20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0BAD9-EA7A-4590-A149-611EE88C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721DA9-3C98-4440-8EC3-75816BA2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內容版面配置區 4" descr="一張含有 景色, 路面, 船, 水 的圖片&#10;&#10;自動產生的描述">
            <a:extLst>
              <a:ext uri="{FF2B5EF4-FFF2-40B4-BE49-F238E27FC236}">
                <a16:creationId xmlns:a16="http://schemas.microsoft.com/office/drawing/2014/main" id="{C24A6E11-991A-4DAA-B675-67A3D509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14" y="175945"/>
            <a:ext cx="5350212" cy="6506109"/>
          </a:xfrm>
          <a:prstGeom prst="rect">
            <a:avLst/>
          </a:prstGeom>
        </p:spPr>
      </p:pic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A16356FB-6251-4091-8DBA-6EC05671FB0E}"/>
              </a:ext>
            </a:extLst>
          </p:cNvPr>
          <p:cNvSpPr/>
          <p:nvPr/>
        </p:nvSpPr>
        <p:spPr>
          <a:xfrm>
            <a:off x="3378200" y="3429000"/>
            <a:ext cx="647700" cy="11303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3A03B138-4F7B-4008-B99F-16463A377E8D}"/>
              </a:ext>
            </a:extLst>
          </p:cNvPr>
          <p:cNvSpPr/>
          <p:nvPr/>
        </p:nvSpPr>
        <p:spPr>
          <a:xfrm>
            <a:off x="228601" y="3095626"/>
            <a:ext cx="2728912" cy="3586428"/>
          </a:xfrm>
          <a:prstGeom prst="wedgeRoundRectCallout">
            <a:avLst>
              <a:gd name="adj1" fmla="val 72995"/>
              <a:gd name="adj2" fmla="val -19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This is a traffic light signal system simulation.</a:t>
            </a:r>
          </a:p>
          <a:p>
            <a:pPr algn="ctr"/>
            <a:endParaRPr lang="en-US" altLang="zh-HK" dirty="0"/>
          </a:p>
          <a:p>
            <a:pPr algn="ctr"/>
            <a:r>
              <a:rPr lang="en-US" altLang="zh-HK" dirty="0"/>
              <a:t>The number below the signal is a timer shows the remining time to change the traffic signal</a:t>
            </a:r>
            <a:endParaRPr lang="zh-HK" altLang="en-US" dirty="0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2D6F1865-4725-4F31-B5AB-852C9789B351}"/>
              </a:ext>
            </a:extLst>
          </p:cNvPr>
          <p:cNvSpPr/>
          <p:nvPr/>
        </p:nvSpPr>
        <p:spPr>
          <a:xfrm>
            <a:off x="3378200" y="175945"/>
            <a:ext cx="647700" cy="11303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CCEC0D09-E6D6-4C84-94EE-527E15C8EB4F}"/>
              </a:ext>
            </a:extLst>
          </p:cNvPr>
          <p:cNvSpPr/>
          <p:nvPr/>
        </p:nvSpPr>
        <p:spPr>
          <a:xfrm rot="12620167">
            <a:off x="2406650" y="801116"/>
            <a:ext cx="977900" cy="27305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0878117E-3ED9-48AC-86BD-DB95BCAECD69}"/>
              </a:ext>
            </a:extLst>
          </p:cNvPr>
          <p:cNvSpPr/>
          <p:nvPr/>
        </p:nvSpPr>
        <p:spPr>
          <a:xfrm>
            <a:off x="4143375" y="365125"/>
            <a:ext cx="2100263" cy="49212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8D3EAA97-34FF-422F-B3B0-7EB4B7837515}"/>
              </a:ext>
            </a:extLst>
          </p:cNvPr>
          <p:cNvSpPr/>
          <p:nvPr/>
        </p:nvSpPr>
        <p:spPr>
          <a:xfrm>
            <a:off x="9486900" y="1171575"/>
            <a:ext cx="2287587" cy="5005388"/>
          </a:xfrm>
          <a:prstGeom prst="wedgeRoundRectCallout">
            <a:avLst>
              <a:gd name="adj1" fmla="val -203206"/>
              <a:gd name="adj2" fmla="val -57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If the system detects potential danger, It will send warning to all road users such as playing warning message though speaker.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332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69782031084341B233DEE97712AB6B" ma:contentTypeVersion="5" ma:contentTypeDescription="Create a new document." ma:contentTypeScope="" ma:versionID="4a7417d502c2ec7ac3f429a9bb8351bf">
  <xsd:schema xmlns:xsd="http://www.w3.org/2001/XMLSchema" xmlns:xs="http://www.w3.org/2001/XMLSchema" xmlns:p="http://schemas.microsoft.com/office/2006/metadata/properties" xmlns:ns3="baa904b1-148b-4771-acde-63d9ca79a7e9" targetNamespace="http://schemas.microsoft.com/office/2006/metadata/properties" ma:root="true" ma:fieldsID="95de71036ba166681b9fa1f2a2f9b0f5" ns3:_="">
    <xsd:import namespace="baa904b1-148b-4771-acde-63d9ca79a7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a904b1-148b-4771-acde-63d9ca79a7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BFC032-28A3-4752-8EB8-C7D876673202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baa904b1-148b-4771-acde-63d9ca79a7e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57AF82-2EF4-4590-9153-DC50CC72C8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ED47C7-CE9B-441E-814B-5E19FDB13F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a904b1-148b-4771-acde-63d9ca79a7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1189</Words>
  <Application>Microsoft Office PowerPoint</Application>
  <PresentationFormat>寬螢幕</PresentationFormat>
  <Paragraphs>131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Arial</vt:lpstr>
      <vt:lpstr>Avenir Next LT Pro</vt:lpstr>
      <vt:lpstr>Calibri</vt:lpstr>
      <vt:lpstr>AccentBoxVTI</vt:lpstr>
      <vt:lpstr>Intelligent traffic light using video based A.I. technology</vt:lpstr>
      <vt:lpstr>Introduce</vt:lpstr>
      <vt:lpstr>Project Objective</vt:lpstr>
      <vt:lpstr>System Features</vt:lpstr>
      <vt:lpstr>System design  (components)</vt:lpstr>
      <vt:lpstr>System design   (User Interface)</vt:lpstr>
      <vt:lpstr>PowerPoint 簡報</vt:lpstr>
      <vt:lpstr>PowerPoint 簡報</vt:lpstr>
      <vt:lpstr>PowerPoint 簡報</vt:lpstr>
      <vt:lpstr>System workflow</vt:lpstr>
      <vt:lpstr>Working functions based on different traffic signals</vt:lpstr>
      <vt:lpstr>Working functions based on different traffic signals</vt:lpstr>
      <vt:lpstr>Working functions based on different traffic signals</vt:lpstr>
      <vt:lpstr>What technology is involved?</vt:lpstr>
      <vt:lpstr>Object detection</vt:lpstr>
      <vt:lpstr>Convolutional Neural Network (CNN)</vt:lpstr>
      <vt:lpstr>CNN - Convolution Layer</vt:lpstr>
      <vt:lpstr>CNN - Convolution Layer</vt:lpstr>
      <vt:lpstr>CNN - Convolution Layer</vt:lpstr>
      <vt:lpstr>CNN - Convolution Layer</vt:lpstr>
      <vt:lpstr>CNN – Pooling Layer</vt:lpstr>
      <vt:lpstr>CNN – Pooling Layer</vt:lpstr>
      <vt:lpstr>CNN - Fully Connected Layer</vt:lpstr>
      <vt:lpstr>Convolutional Neural Network (CNN)</vt:lpstr>
      <vt:lpstr>R-CNN</vt:lpstr>
      <vt:lpstr>YOLO</vt:lpstr>
      <vt:lpstr>YOLO vs R-CNN</vt:lpstr>
      <vt:lpstr>Tracker</vt:lpstr>
      <vt:lpstr>Tracker - benefits</vt:lpstr>
      <vt:lpstr>Installation</vt:lpstr>
      <vt:lpstr>First set-up</vt:lpstr>
      <vt:lpstr>First set-up</vt:lpstr>
      <vt:lpstr>Program Demo</vt:lpstr>
      <vt:lpstr>Future modification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traffic light using video based A.I. technology</dc:title>
  <dc:creator>Kin Chan</dc:creator>
  <cp:lastModifiedBy>Kin Chan</cp:lastModifiedBy>
  <cp:revision>1</cp:revision>
  <dcterms:created xsi:type="dcterms:W3CDTF">2020-04-27T17:18:06Z</dcterms:created>
  <dcterms:modified xsi:type="dcterms:W3CDTF">2020-04-27T19:47:46Z</dcterms:modified>
</cp:coreProperties>
</file>