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68"/>
  </p:notesMasterIdLst>
  <p:sldIdLst>
    <p:sldId id="615" r:id="rId4"/>
    <p:sldId id="520" r:id="rId5"/>
    <p:sldId id="616" r:id="rId6"/>
    <p:sldId id="617" r:id="rId7"/>
    <p:sldId id="618" r:id="rId8"/>
    <p:sldId id="259" r:id="rId9"/>
    <p:sldId id="619" r:id="rId10"/>
    <p:sldId id="257" r:id="rId11"/>
    <p:sldId id="620" r:id="rId12"/>
    <p:sldId id="621" r:id="rId13"/>
    <p:sldId id="622" r:id="rId14"/>
    <p:sldId id="623" r:id="rId15"/>
    <p:sldId id="625" r:id="rId16"/>
    <p:sldId id="624" r:id="rId17"/>
    <p:sldId id="628" r:id="rId18"/>
    <p:sldId id="629" r:id="rId19"/>
    <p:sldId id="630" r:id="rId20"/>
    <p:sldId id="631" r:id="rId21"/>
    <p:sldId id="632" r:id="rId22"/>
    <p:sldId id="634" r:id="rId23"/>
    <p:sldId id="636" r:id="rId24"/>
    <p:sldId id="637" r:id="rId25"/>
    <p:sldId id="638" r:id="rId26"/>
    <p:sldId id="639" r:id="rId27"/>
    <p:sldId id="640" r:id="rId28"/>
    <p:sldId id="641" r:id="rId29"/>
    <p:sldId id="642" r:id="rId30"/>
    <p:sldId id="643" r:id="rId31"/>
    <p:sldId id="645" r:id="rId32"/>
    <p:sldId id="658" r:id="rId33"/>
    <p:sldId id="660" r:id="rId34"/>
    <p:sldId id="662" r:id="rId35"/>
    <p:sldId id="664" r:id="rId36"/>
    <p:sldId id="665" r:id="rId37"/>
    <p:sldId id="666" r:id="rId38"/>
    <p:sldId id="684" r:id="rId39"/>
    <p:sldId id="685" r:id="rId40"/>
    <p:sldId id="674" r:id="rId41"/>
    <p:sldId id="667" r:id="rId42"/>
    <p:sldId id="693" r:id="rId43"/>
    <p:sldId id="260" r:id="rId44"/>
    <p:sldId id="668" r:id="rId45"/>
    <p:sldId id="669" r:id="rId46"/>
    <p:sldId id="646" r:id="rId47"/>
    <p:sldId id="663" r:id="rId48"/>
    <p:sldId id="675" r:id="rId49"/>
    <p:sldId id="694" r:id="rId50"/>
    <p:sldId id="647" r:id="rId51"/>
    <p:sldId id="656" r:id="rId52"/>
    <p:sldId id="657" r:id="rId53"/>
    <p:sldId id="671" r:id="rId54"/>
    <p:sldId id="681" r:id="rId55"/>
    <p:sldId id="670" r:id="rId56"/>
    <p:sldId id="682" r:id="rId57"/>
    <p:sldId id="678" r:id="rId58"/>
    <p:sldId id="683" r:id="rId59"/>
    <p:sldId id="677" r:id="rId60"/>
    <p:sldId id="689" r:id="rId61"/>
    <p:sldId id="676" r:id="rId62"/>
    <p:sldId id="695" r:id="rId63"/>
    <p:sldId id="679" r:id="rId64"/>
    <p:sldId id="680" r:id="rId65"/>
    <p:sldId id="687" r:id="rId66"/>
    <p:sldId id="61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7001" autoAdjust="0"/>
    <p:restoredTop sz="94796" autoAdjust="0"/>
  </p:normalViewPr>
  <p:slideViewPr>
    <p:cSldViewPr snapToGrid="0">
      <p:cViewPr varScale="1">
        <p:scale>
          <a:sx n="71" d="100"/>
          <a:sy n="71" d="100"/>
        </p:scale>
        <p:origin x="1044" y="78"/>
      </p:cViewPr>
      <p:guideLst/>
    </p:cSldViewPr>
  </p:slideViewPr>
  <p:outlineViewPr>
    <p:cViewPr>
      <p:scale>
        <a:sx n="33" d="100"/>
        <a:sy n="33" d="100"/>
      </p:scale>
      <p:origin x="0" y="-49133"/>
    </p:cViewPr>
  </p:outlineViewPr>
  <p:notesTextViewPr>
    <p:cViewPr>
      <p:scale>
        <a:sx n="1" d="1"/>
        <a:sy n="1" d="1"/>
      </p:scale>
      <p:origin x="0" y="0"/>
    </p:cViewPr>
  </p:notesTextViewPr>
  <p:sorterViewPr>
    <p:cViewPr>
      <p:scale>
        <a:sx n="100" d="100"/>
        <a:sy n="100" d="100"/>
      </p:scale>
      <p:origin x="0" y="-67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uka Wijayagunawardene" userId="f60bee30-c92c-4092-8c95-3000cb9bb1a9" providerId="ADAL" clId="{EBFD5FF7-841E-4842-B55D-9E8018B8ED4F}"/>
    <pc:docChg chg="delSld">
      <pc:chgData name="Valuka Wijayagunawardene" userId="f60bee30-c92c-4092-8c95-3000cb9bb1a9" providerId="ADAL" clId="{EBFD5FF7-841E-4842-B55D-9E8018B8ED4F}" dt="2024-04-05T07:51:35.355" v="3" actId="2696"/>
      <pc:docMkLst>
        <pc:docMk/>
      </pc:docMkLst>
      <pc:sldChg chg="del">
        <pc:chgData name="Valuka Wijayagunawardene" userId="f60bee30-c92c-4092-8c95-3000cb9bb1a9" providerId="ADAL" clId="{EBFD5FF7-841E-4842-B55D-9E8018B8ED4F}" dt="2024-04-05T07:51:33.847" v="2" actId="2696"/>
        <pc:sldMkLst>
          <pc:docMk/>
          <pc:sldMk cId="2931159101" sldId="659"/>
        </pc:sldMkLst>
      </pc:sldChg>
      <pc:sldChg chg="del">
        <pc:chgData name="Valuka Wijayagunawardene" userId="f60bee30-c92c-4092-8c95-3000cb9bb1a9" providerId="ADAL" clId="{EBFD5FF7-841E-4842-B55D-9E8018B8ED4F}" dt="2024-04-05T07:37:19.746" v="0" actId="2696"/>
        <pc:sldMkLst>
          <pc:docMk/>
          <pc:sldMk cId="3055593030" sldId="661"/>
        </pc:sldMkLst>
      </pc:sldChg>
      <pc:sldChg chg="del">
        <pc:chgData name="Valuka Wijayagunawardene" userId="f60bee30-c92c-4092-8c95-3000cb9bb1a9" providerId="ADAL" clId="{EBFD5FF7-841E-4842-B55D-9E8018B8ED4F}" dt="2024-04-05T07:51:31.472" v="1" actId="2696"/>
        <pc:sldMkLst>
          <pc:docMk/>
          <pc:sldMk cId="348073014" sldId="690"/>
        </pc:sldMkLst>
      </pc:sldChg>
      <pc:sldChg chg="del">
        <pc:chgData name="Valuka Wijayagunawardene" userId="f60bee30-c92c-4092-8c95-3000cb9bb1a9" providerId="ADAL" clId="{EBFD5FF7-841E-4842-B55D-9E8018B8ED4F}" dt="2024-04-05T07:51:35.355" v="3" actId="2696"/>
        <pc:sldMkLst>
          <pc:docMk/>
          <pc:sldMk cId="2743129044" sldId="6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A768C-FF2C-4632-A709-29C03DF6CA83}" type="datetimeFigureOut">
              <a:rPr lang="en-GB" smtClean="0"/>
              <a:t>05/04/2024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676D0-E79A-4289-8DD0-B3272977FBA0}" type="slidenum">
              <a:rPr lang="en-GB" smtClean="0"/>
              <a:t>‹#›</a:t>
            </a:fld>
            <a:endParaRPr lang="en-GB"/>
          </a:p>
        </p:txBody>
      </p:sp>
    </p:spTree>
    <p:extLst>
      <p:ext uri="{BB962C8B-B14F-4D97-AF65-F5344CB8AC3E}">
        <p14:creationId xmlns:p14="http://schemas.microsoft.com/office/powerpoint/2010/main" val="341589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CPU: </a:t>
            </a:r>
            <a:r>
              <a:rPr lang="en-GB" b="0" i="0" dirty="0">
                <a:solidFill>
                  <a:srgbClr val="5F6368"/>
                </a:solidFill>
                <a:effectLst/>
                <a:latin typeface="arial" panose="020B0604020202020204" pitchFamily="34" charset="0"/>
              </a:rPr>
              <a:t>central processing unit - </a:t>
            </a:r>
            <a:r>
              <a:rPr lang="en-GB" b="0" i="0" dirty="0">
                <a:solidFill>
                  <a:srgbClr val="4D5156"/>
                </a:solidFill>
                <a:effectLst/>
                <a:latin typeface="arial" panose="020B0604020202020204" pitchFamily="34" charset="0"/>
              </a:rPr>
              <a:t>contains all the circuitry needed to process input, store data, and output results</a:t>
            </a:r>
            <a:endParaRPr lang="en-GB" b="0" i="0" dirty="0">
              <a:solidFill>
                <a:srgbClr val="5F6368"/>
              </a:solidFill>
              <a:effectLst/>
              <a:latin typeface="arial" panose="020B0604020202020204" pitchFamily="34" charset="0"/>
            </a:endParaRPr>
          </a:p>
          <a:p>
            <a:r>
              <a:rPr lang="en-GB" b="0" i="0" dirty="0">
                <a:solidFill>
                  <a:srgbClr val="5F6368"/>
                </a:solidFill>
                <a:effectLst/>
                <a:latin typeface="arial" panose="020B0604020202020204" pitchFamily="34" charset="0"/>
              </a:rPr>
              <a:t>ALU: </a:t>
            </a:r>
            <a:r>
              <a:rPr lang="en-GB" b="0" i="0" dirty="0">
                <a:solidFill>
                  <a:srgbClr val="202124"/>
                </a:solidFill>
                <a:effectLst/>
                <a:latin typeface="Google Sans"/>
              </a:rPr>
              <a:t>arithmetic logic unit - </a:t>
            </a:r>
            <a:r>
              <a:rPr lang="en-GB" b="0" i="0" dirty="0">
                <a:solidFill>
                  <a:srgbClr val="040C28"/>
                </a:solidFill>
                <a:effectLst/>
                <a:latin typeface="Google Sans"/>
              </a:rPr>
              <a:t>a combinational digital circuit that performs arithmetic and bitwise operations on integer binary numbers</a:t>
            </a:r>
          </a:p>
          <a:p>
            <a:r>
              <a:rPr lang="en-GB" b="0" i="0" dirty="0">
                <a:solidFill>
                  <a:srgbClr val="040C28"/>
                </a:solidFill>
                <a:effectLst/>
                <a:latin typeface="Google Sans"/>
              </a:rPr>
              <a:t>RAM: </a:t>
            </a:r>
            <a:r>
              <a:rPr lang="en-GB" b="0" i="0" dirty="0">
                <a:solidFill>
                  <a:srgbClr val="4D5156"/>
                </a:solidFill>
                <a:effectLst/>
                <a:latin typeface="arial" panose="020B0604020202020204" pitchFamily="34" charset="0"/>
              </a:rPr>
              <a:t>random-access </a:t>
            </a:r>
            <a:r>
              <a:rPr lang="en-GB" b="0" i="0" dirty="0">
                <a:solidFill>
                  <a:srgbClr val="5F6368"/>
                </a:solidFill>
                <a:effectLst/>
                <a:latin typeface="arial" panose="020B0604020202020204" pitchFamily="34" charset="0"/>
              </a:rPr>
              <a:t>memory - </a:t>
            </a:r>
            <a:r>
              <a:rPr lang="en-GB" b="0" i="0" dirty="0">
                <a:solidFill>
                  <a:srgbClr val="4D5156"/>
                </a:solidFill>
                <a:effectLst/>
                <a:latin typeface="arial" panose="020B0604020202020204" pitchFamily="34" charset="0"/>
              </a:rPr>
              <a:t>essentially short-term </a:t>
            </a:r>
            <a:r>
              <a:rPr lang="en-GB" b="0" i="0" dirty="0">
                <a:solidFill>
                  <a:srgbClr val="5F6368"/>
                </a:solidFill>
                <a:effectLst/>
                <a:latin typeface="arial" panose="020B0604020202020204" pitchFamily="34" charset="0"/>
              </a:rPr>
              <a:t>memory</a:t>
            </a:r>
            <a:r>
              <a:rPr lang="en-GB" b="0" i="0" dirty="0">
                <a:solidFill>
                  <a:srgbClr val="4D5156"/>
                </a:solidFill>
                <a:effectLst/>
                <a:latin typeface="arial" panose="020B0604020202020204" pitchFamily="34" charset="0"/>
              </a:rPr>
              <a:t> where data is stored as the processor needs it</a:t>
            </a:r>
          </a:p>
          <a:p>
            <a:r>
              <a:rPr lang="en-GB" b="0" i="0" dirty="0">
                <a:solidFill>
                  <a:srgbClr val="4D5156"/>
                </a:solidFill>
                <a:effectLst/>
                <a:latin typeface="arial" panose="020B0604020202020204" pitchFamily="34" charset="0"/>
              </a:rPr>
              <a:t>I/O: input / output devices</a:t>
            </a:r>
            <a:endParaRPr lang="en-GB" b="0" dirty="0"/>
          </a:p>
        </p:txBody>
      </p:sp>
      <p:sp>
        <p:nvSpPr>
          <p:cNvPr id="4" name="Slide Number Placeholder 3"/>
          <p:cNvSpPr>
            <a:spLocks noGrp="1"/>
          </p:cNvSpPr>
          <p:nvPr>
            <p:ph type="sldNum" sz="quarter" idx="5"/>
          </p:nvPr>
        </p:nvSpPr>
        <p:spPr/>
        <p:txBody>
          <a:bodyPr/>
          <a:lstStyle/>
          <a:p>
            <a:fld id="{E5E676D0-E79A-4289-8DD0-B3272977FBA0}" type="slidenum">
              <a:rPr lang="en-GB" smtClean="0"/>
              <a:t>4</a:t>
            </a:fld>
            <a:endParaRPr lang="en-GB"/>
          </a:p>
        </p:txBody>
      </p:sp>
    </p:spTree>
    <p:extLst>
      <p:ext uri="{BB962C8B-B14F-4D97-AF65-F5344CB8AC3E}">
        <p14:creationId xmlns:p14="http://schemas.microsoft.com/office/powerpoint/2010/main" val="2537897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5E676D0-E79A-4289-8DD0-B3272977FBA0}" type="slidenum">
              <a:rPr lang="en-GB" smtClean="0"/>
              <a:t>5</a:t>
            </a:fld>
            <a:endParaRPr lang="en-GB"/>
          </a:p>
        </p:txBody>
      </p:sp>
    </p:spTree>
    <p:extLst>
      <p:ext uri="{BB962C8B-B14F-4D97-AF65-F5344CB8AC3E}">
        <p14:creationId xmlns:p14="http://schemas.microsoft.com/office/powerpoint/2010/main" val="8567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 interactive Development Environment</a:t>
            </a:r>
          </a:p>
          <a:p>
            <a:r>
              <a:rPr lang="en-GB" dirty="0"/>
              <a:t>IPC: Inter-Process Communication</a:t>
            </a:r>
          </a:p>
        </p:txBody>
      </p:sp>
      <p:sp>
        <p:nvSpPr>
          <p:cNvPr id="4" name="Slide Number Placeholder 3"/>
          <p:cNvSpPr>
            <a:spLocks noGrp="1"/>
          </p:cNvSpPr>
          <p:nvPr>
            <p:ph type="sldNum" sz="quarter" idx="5"/>
          </p:nvPr>
        </p:nvSpPr>
        <p:spPr/>
        <p:txBody>
          <a:bodyPr/>
          <a:lstStyle/>
          <a:p>
            <a:fld id="{E5E676D0-E79A-4289-8DD0-B3272977FBA0}" type="slidenum">
              <a:rPr lang="en-GB" smtClean="0"/>
              <a:t>8</a:t>
            </a:fld>
            <a:endParaRPr lang="en-GB"/>
          </a:p>
        </p:txBody>
      </p:sp>
    </p:spTree>
    <p:extLst>
      <p:ext uri="{BB962C8B-B14F-4D97-AF65-F5344CB8AC3E}">
        <p14:creationId xmlns:p14="http://schemas.microsoft.com/office/powerpoint/2010/main" val="3866469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GUI: Graphical User Interface - </a:t>
            </a:r>
            <a:r>
              <a:rPr lang="en-GB" b="0" i="0" dirty="0">
                <a:solidFill>
                  <a:srgbClr val="040C28"/>
                </a:solidFill>
                <a:effectLst/>
                <a:latin typeface="Google Sans"/>
              </a:rPr>
              <a:t> interface where user interacts with graphical components such as icons, buttons, and menus</a:t>
            </a:r>
            <a:endParaRPr lang="en-GB" dirty="0"/>
          </a:p>
          <a:p>
            <a:r>
              <a:rPr lang="en-GB" dirty="0"/>
              <a:t>BSD: </a:t>
            </a:r>
            <a:r>
              <a:rPr lang="en-GB" b="0" i="0" dirty="0">
                <a:solidFill>
                  <a:srgbClr val="4D5156"/>
                </a:solidFill>
                <a:effectLst/>
                <a:latin typeface="arial" panose="020B0604020202020204" pitchFamily="34" charset="0"/>
              </a:rPr>
              <a:t>Berkeley Software Distribution - version of Linux</a:t>
            </a:r>
          </a:p>
          <a:p>
            <a:r>
              <a:rPr lang="en-GB" b="0" i="0" dirty="0">
                <a:solidFill>
                  <a:srgbClr val="4D5156"/>
                </a:solidFill>
                <a:effectLst/>
                <a:latin typeface="arial" panose="020B0604020202020204" pitchFamily="34" charset="0"/>
              </a:rPr>
              <a:t>GNU: </a:t>
            </a:r>
            <a:r>
              <a:rPr lang="en-GB" b="0" i="0" dirty="0">
                <a:solidFill>
                  <a:srgbClr val="040C28"/>
                </a:solidFill>
                <a:effectLst/>
                <a:latin typeface="Google Sans"/>
              </a:rPr>
              <a:t>Gnu's Not Unix</a:t>
            </a:r>
            <a:r>
              <a:rPr lang="en-GB" b="0" i="0" dirty="0">
                <a:solidFill>
                  <a:srgbClr val="4D5156"/>
                </a:solidFill>
                <a:effectLst/>
                <a:latin typeface="arial" panose="020B0604020202020204" pitchFamily="34" charset="0"/>
              </a:rPr>
              <a:t> - extensive collection of free software, which can be used as an operating system or with other operating systems</a:t>
            </a:r>
          </a:p>
          <a:p>
            <a:r>
              <a:rPr lang="en-GB" b="0" i="0" dirty="0">
                <a:solidFill>
                  <a:srgbClr val="4D5156"/>
                </a:solidFill>
                <a:effectLst/>
                <a:latin typeface="arial" panose="020B0604020202020204" pitchFamily="34" charset="0"/>
              </a:rPr>
              <a:t>CLI: Command Line Interface - interface where user issues commands to control device or program</a:t>
            </a:r>
            <a:endParaRPr lang="en-GB" dirty="0"/>
          </a:p>
        </p:txBody>
      </p:sp>
      <p:sp>
        <p:nvSpPr>
          <p:cNvPr id="4" name="Slide Number Placeholder 3"/>
          <p:cNvSpPr>
            <a:spLocks noGrp="1"/>
          </p:cNvSpPr>
          <p:nvPr>
            <p:ph type="sldNum" sz="quarter" idx="5"/>
          </p:nvPr>
        </p:nvSpPr>
        <p:spPr/>
        <p:txBody>
          <a:bodyPr/>
          <a:lstStyle/>
          <a:p>
            <a:fld id="{E5E676D0-E79A-4289-8DD0-B3272977FBA0}" type="slidenum">
              <a:rPr lang="en-GB" smtClean="0"/>
              <a:t>9</a:t>
            </a:fld>
            <a:endParaRPr lang="en-GB"/>
          </a:p>
        </p:txBody>
      </p:sp>
    </p:spTree>
    <p:extLst>
      <p:ext uri="{BB962C8B-B14F-4D97-AF65-F5344CB8AC3E}">
        <p14:creationId xmlns:p14="http://schemas.microsoft.com/office/powerpoint/2010/main" val="20059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C75B-8A17-41B7-A53A-83970CFE8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733930F-FF1E-4DBD-9247-693E6C3A7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34D0C2E-DD89-4CC4-935C-59ADE6710076}"/>
              </a:ext>
            </a:extLst>
          </p:cNvPr>
          <p:cNvSpPr>
            <a:spLocks noGrp="1"/>
          </p:cNvSpPr>
          <p:nvPr>
            <p:ph type="dt" sz="half" idx="10"/>
          </p:nvPr>
        </p:nvSpPr>
        <p:spPr/>
        <p:txBody>
          <a:bodyPr/>
          <a:lstStyle/>
          <a:p>
            <a:fld id="{1CC2CC8E-19BE-4DFF-A41B-6330C1E03A4B}" type="datetime1">
              <a:rPr lang="en-GB" smtClean="0"/>
              <a:t>05/04/2024</a:t>
            </a:fld>
            <a:endParaRPr lang="en-GB"/>
          </a:p>
        </p:txBody>
      </p:sp>
      <p:sp>
        <p:nvSpPr>
          <p:cNvPr id="5" name="Footer Placeholder 4">
            <a:extLst>
              <a:ext uri="{FF2B5EF4-FFF2-40B4-BE49-F238E27FC236}">
                <a16:creationId xmlns:a16="http://schemas.microsoft.com/office/drawing/2014/main" id="{6EF3474D-6EB3-49B5-92DB-2AD746B426A8}"/>
              </a:ext>
            </a:extLst>
          </p:cNvPr>
          <p:cNvSpPr>
            <a:spLocks noGrp="1"/>
          </p:cNvSpPr>
          <p:nvPr>
            <p:ph type="ftr" sz="quarter" idx="11"/>
          </p:nvPr>
        </p:nvSpPr>
        <p:spPr/>
        <p:txBody>
          <a:bodyPr/>
          <a:lstStyle/>
          <a:p>
            <a:r>
              <a:rPr lang="en-GB"/>
              <a:t>06 Advertising and marketing</a:t>
            </a:r>
          </a:p>
        </p:txBody>
      </p:sp>
      <p:sp>
        <p:nvSpPr>
          <p:cNvPr id="6" name="Slide Number Placeholder 5">
            <a:extLst>
              <a:ext uri="{FF2B5EF4-FFF2-40B4-BE49-F238E27FC236}">
                <a16:creationId xmlns:a16="http://schemas.microsoft.com/office/drawing/2014/main" id="{8F518D0B-BC5D-4E5A-993B-F2E9F998FCAC}"/>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2042700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C441-5B4B-4AC3-AA9E-D8C81BB7B7C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3829BD6-2122-4EE7-8625-3EB926F04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0F5349-AA49-42CC-84BE-5541B7FC3348}"/>
              </a:ext>
            </a:extLst>
          </p:cNvPr>
          <p:cNvSpPr>
            <a:spLocks noGrp="1"/>
          </p:cNvSpPr>
          <p:nvPr>
            <p:ph type="dt" sz="half" idx="10"/>
          </p:nvPr>
        </p:nvSpPr>
        <p:spPr/>
        <p:txBody>
          <a:bodyPr/>
          <a:lstStyle/>
          <a:p>
            <a:fld id="{B37F7614-581A-4E9E-B3EE-1C700E3A7CB7}" type="datetime1">
              <a:rPr lang="en-GB" smtClean="0"/>
              <a:t>05/04/2024</a:t>
            </a:fld>
            <a:endParaRPr lang="en-GB"/>
          </a:p>
        </p:txBody>
      </p:sp>
      <p:sp>
        <p:nvSpPr>
          <p:cNvPr id="5" name="Footer Placeholder 4">
            <a:extLst>
              <a:ext uri="{FF2B5EF4-FFF2-40B4-BE49-F238E27FC236}">
                <a16:creationId xmlns:a16="http://schemas.microsoft.com/office/drawing/2014/main" id="{7E832A7C-B32B-4A09-9261-0E35A0CDF3A8}"/>
              </a:ext>
            </a:extLst>
          </p:cNvPr>
          <p:cNvSpPr>
            <a:spLocks noGrp="1"/>
          </p:cNvSpPr>
          <p:nvPr>
            <p:ph type="ftr" sz="quarter" idx="11"/>
          </p:nvPr>
        </p:nvSpPr>
        <p:spPr/>
        <p:txBody>
          <a:bodyPr/>
          <a:lstStyle/>
          <a:p>
            <a:r>
              <a:rPr lang="en-GB"/>
              <a:t>06 Advertising and marketing</a:t>
            </a:r>
          </a:p>
        </p:txBody>
      </p:sp>
      <p:sp>
        <p:nvSpPr>
          <p:cNvPr id="6" name="Slide Number Placeholder 5">
            <a:extLst>
              <a:ext uri="{FF2B5EF4-FFF2-40B4-BE49-F238E27FC236}">
                <a16:creationId xmlns:a16="http://schemas.microsoft.com/office/drawing/2014/main" id="{76846962-8F6D-4CEA-8D47-94EECBF850D3}"/>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57217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ECBE9-72FB-4133-864D-3714A405D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69F0C8-FA12-4C29-899E-772DA62489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084353-63A1-4893-8225-76085FE19DC1}"/>
              </a:ext>
            </a:extLst>
          </p:cNvPr>
          <p:cNvSpPr>
            <a:spLocks noGrp="1"/>
          </p:cNvSpPr>
          <p:nvPr>
            <p:ph type="dt" sz="half" idx="10"/>
          </p:nvPr>
        </p:nvSpPr>
        <p:spPr/>
        <p:txBody>
          <a:bodyPr/>
          <a:lstStyle/>
          <a:p>
            <a:fld id="{F480D872-2543-457A-B7D6-77B5C2651292}" type="datetime1">
              <a:rPr lang="en-GB" smtClean="0"/>
              <a:t>05/04/2024</a:t>
            </a:fld>
            <a:endParaRPr lang="en-GB"/>
          </a:p>
        </p:txBody>
      </p:sp>
      <p:sp>
        <p:nvSpPr>
          <p:cNvPr id="5" name="Footer Placeholder 4">
            <a:extLst>
              <a:ext uri="{FF2B5EF4-FFF2-40B4-BE49-F238E27FC236}">
                <a16:creationId xmlns:a16="http://schemas.microsoft.com/office/drawing/2014/main" id="{31C7F0B4-B1BB-471E-8781-8787399BB5B2}"/>
              </a:ext>
            </a:extLst>
          </p:cNvPr>
          <p:cNvSpPr>
            <a:spLocks noGrp="1"/>
          </p:cNvSpPr>
          <p:nvPr>
            <p:ph type="ftr" sz="quarter" idx="11"/>
          </p:nvPr>
        </p:nvSpPr>
        <p:spPr/>
        <p:txBody>
          <a:bodyPr/>
          <a:lstStyle/>
          <a:p>
            <a:r>
              <a:rPr lang="en-GB"/>
              <a:t>06 Advertising and marketing</a:t>
            </a:r>
          </a:p>
        </p:txBody>
      </p:sp>
      <p:sp>
        <p:nvSpPr>
          <p:cNvPr id="6" name="Slide Number Placeholder 5">
            <a:extLst>
              <a:ext uri="{FF2B5EF4-FFF2-40B4-BE49-F238E27FC236}">
                <a16:creationId xmlns:a16="http://schemas.microsoft.com/office/drawing/2014/main" id="{EB0B42F3-634D-4FC4-BF5B-01F31FC9FE7D}"/>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2763181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C75B-8A17-41B7-A53A-83970CFE8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733930F-FF1E-4DBD-9247-693E6C3A7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34D0C2E-DD89-4CC4-935C-59ADE6710076}"/>
              </a:ext>
            </a:extLst>
          </p:cNvPr>
          <p:cNvSpPr>
            <a:spLocks noGrp="1"/>
          </p:cNvSpPr>
          <p:nvPr>
            <p:ph type="dt" sz="half" idx="10"/>
          </p:nvPr>
        </p:nvSpPr>
        <p:spPr/>
        <p:txBody>
          <a:bodyPr/>
          <a:lstStyle/>
          <a:p>
            <a:fld id="{42EF6792-3559-4223-A9FE-6564AA485435}" type="datetime1">
              <a:rPr lang="en-GB" smtClean="0"/>
              <a:t>05/04/2024</a:t>
            </a:fld>
            <a:endParaRPr lang="en-GB"/>
          </a:p>
        </p:txBody>
      </p:sp>
      <p:sp>
        <p:nvSpPr>
          <p:cNvPr id="5" name="Footer Placeholder 4">
            <a:extLst>
              <a:ext uri="{FF2B5EF4-FFF2-40B4-BE49-F238E27FC236}">
                <a16:creationId xmlns:a16="http://schemas.microsoft.com/office/drawing/2014/main" id="{6EF3474D-6EB3-49B5-92DB-2AD746B426A8}"/>
              </a:ext>
            </a:extLst>
          </p:cNvPr>
          <p:cNvSpPr>
            <a:spLocks noGrp="1"/>
          </p:cNvSpPr>
          <p:nvPr>
            <p:ph type="ftr" sz="quarter" idx="11"/>
          </p:nvPr>
        </p:nvSpPr>
        <p:spPr/>
        <p:txBody>
          <a:bodyPr/>
          <a:lstStyle/>
          <a:p>
            <a:r>
              <a:rPr lang="en-GB"/>
              <a:t>01 Introduction</a:t>
            </a:r>
          </a:p>
        </p:txBody>
      </p:sp>
      <p:sp>
        <p:nvSpPr>
          <p:cNvPr id="6" name="Slide Number Placeholder 5">
            <a:extLst>
              <a:ext uri="{FF2B5EF4-FFF2-40B4-BE49-F238E27FC236}">
                <a16:creationId xmlns:a16="http://schemas.microsoft.com/office/drawing/2014/main" id="{8F518D0B-BC5D-4E5A-993B-F2E9F998FCAC}"/>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893859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46FA-7541-4367-9D97-6FEC1C8B35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436FBA-509E-4DEA-9EF6-1BB54C74F0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DA601D-DFD7-4037-94C5-37EFAB962B74}"/>
              </a:ext>
            </a:extLst>
          </p:cNvPr>
          <p:cNvSpPr>
            <a:spLocks noGrp="1"/>
          </p:cNvSpPr>
          <p:nvPr>
            <p:ph type="dt" sz="half" idx="10"/>
          </p:nvPr>
        </p:nvSpPr>
        <p:spPr/>
        <p:txBody>
          <a:bodyPr/>
          <a:lstStyle/>
          <a:p>
            <a:fld id="{760F1AE5-8EB3-45A3-B947-B2F0467FD66C}" type="datetime1">
              <a:rPr lang="en-GB" smtClean="0"/>
              <a:t>05/04/2024</a:t>
            </a:fld>
            <a:endParaRPr lang="en-GB"/>
          </a:p>
        </p:txBody>
      </p:sp>
      <p:sp>
        <p:nvSpPr>
          <p:cNvPr id="5" name="Footer Placeholder 4">
            <a:extLst>
              <a:ext uri="{FF2B5EF4-FFF2-40B4-BE49-F238E27FC236}">
                <a16:creationId xmlns:a16="http://schemas.microsoft.com/office/drawing/2014/main" id="{CE1CED4E-0A0F-4650-8AF5-2A5C44E5FC03}"/>
              </a:ext>
            </a:extLst>
          </p:cNvPr>
          <p:cNvSpPr>
            <a:spLocks noGrp="1"/>
          </p:cNvSpPr>
          <p:nvPr>
            <p:ph type="ftr" sz="quarter" idx="11"/>
          </p:nvPr>
        </p:nvSpPr>
        <p:spPr/>
        <p:txBody>
          <a:bodyPr/>
          <a:lstStyle/>
          <a:p>
            <a:r>
              <a:rPr lang="en-GB"/>
              <a:t>01 Introduction</a:t>
            </a:r>
          </a:p>
        </p:txBody>
      </p:sp>
      <p:sp>
        <p:nvSpPr>
          <p:cNvPr id="6" name="Slide Number Placeholder 5">
            <a:extLst>
              <a:ext uri="{FF2B5EF4-FFF2-40B4-BE49-F238E27FC236}">
                <a16:creationId xmlns:a16="http://schemas.microsoft.com/office/drawing/2014/main" id="{34BA0C03-7B9F-4699-9566-D25487CA0B9C}"/>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1450905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C4E9-A1E5-4B7F-9BBA-FF955422CC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74BE8C7-C233-4F69-9A32-B6215AF56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A339E-DDCE-406A-BB70-AE0B2503E151}"/>
              </a:ext>
            </a:extLst>
          </p:cNvPr>
          <p:cNvSpPr>
            <a:spLocks noGrp="1"/>
          </p:cNvSpPr>
          <p:nvPr>
            <p:ph type="dt" sz="half" idx="10"/>
          </p:nvPr>
        </p:nvSpPr>
        <p:spPr/>
        <p:txBody>
          <a:bodyPr/>
          <a:lstStyle/>
          <a:p>
            <a:fld id="{111BC44B-2B8C-4FF8-8970-88937BD8EFA7}" type="datetime1">
              <a:rPr lang="en-GB" smtClean="0"/>
              <a:t>05/04/2024</a:t>
            </a:fld>
            <a:endParaRPr lang="en-GB"/>
          </a:p>
        </p:txBody>
      </p:sp>
      <p:sp>
        <p:nvSpPr>
          <p:cNvPr id="5" name="Footer Placeholder 4">
            <a:extLst>
              <a:ext uri="{FF2B5EF4-FFF2-40B4-BE49-F238E27FC236}">
                <a16:creationId xmlns:a16="http://schemas.microsoft.com/office/drawing/2014/main" id="{4091064D-F106-4780-A41B-43BF6F2FDDEE}"/>
              </a:ext>
            </a:extLst>
          </p:cNvPr>
          <p:cNvSpPr>
            <a:spLocks noGrp="1"/>
          </p:cNvSpPr>
          <p:nvPr>
            <p:ph type="ftr" sz="quarter" idx="11"/>
          </p:nvPr>
        </p:nvSpPr>
        <p:spPr/>
        <p:txBody>
          <a:bodyPr/>
          <a:lstStyle/>
          <a:p>
            <a:r>
              <a:rPr lang="en-GB"/>
              <a:t>01 Introduction</a:t>
            </a:r>
          </a:p>
        </p:txBody>
      </p:sp>
      <p:sp>
        <p:nvSpPr>
          <p:cNvPr id="6" name="Slide Number Placeholder 5">
            <a:extLst>
              <a:ext uri="{FF2B5EF4-FFF2-40B4-BE49-F238E27FC236}">
                <a16:creationId xmlns:a16="http://schemas.microsoft.com/office/drawing/2014/main" id="{854571F7-D706-4499-B6FB-7F17044D9564}"/>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1036125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8C26-59D2-48EC-99A3-4106AE5C0A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75379C-3893-4E17-A93C-0C6538F9D2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C159D0E-F7F0-4DA0-939E-7EDC1D716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0CF0581-8780-4F99-9CF4-5E774463FFE0}"/>
              </a:ext>
            </a:extLst>
          </p:cNvPr>
          <p:cNvSpPr>
            <a:spLocks noGrp="1"/>
          </p:cNvSpPr>
          <p:nvPr>
            <p:ph type="dt" sz="half" idx="10"/>
          </p:nvPr>
        </p:nvSpPr>
        <p:spPr/>
        <p:txBody>
          <a:bodyPr/>
          <a:lstStyle/>
          <a:p>
            <a:fld id="{54D99A2D-E0F7-4A7A-BC3B-3005C367221D}" type="datetime1">
              <a:rPr lang="en-GB" smtClean="0"/>
              <a:t>05/04/2024</a:t>
            </a:fld>
            <a:endParaRPr lang="en-GB"/>
          </a:p>
        </p:txBody>
      </p:sp>
      <p:sp>
        <p:nvSpPr>
          <p:cNvPr id="6" name="Footer Placeholder 5">
            <a:extLst>
              <a:ext uri="{FF2B5EF4-FFF2-40B4-BE49-F238E27FC236}">
                <a16:creationId xmlns:a16="http://schemas.microsoft.com/office/drawing/2014/main" id="{0C952272-B7FC-46E4-878D-A2F31A86F5DD}"/>
              </a:ext>
            </a:extLst>
          </p:cNvPr>
          <p:cNvSpPr>
            <a:spLocks noGrp="1"/>
          </p:cNvSpPr>
          <p:nvPr>
            <p:ph type="ftr" sz="quarter" idx="11"/>
          </p:nvPr>
        </p:nvSpPr>
        <p:spPr/>
        <p:txBody>
          <a:bodyPr/>
          <a:lstStyle/>
          <a:p>
            <a:r>
              <a:rPr lang="en-GB"/>
              <a:t>01 Introduction</a:t>
            </a:r>
          </a:p>
        </p:txBody>
      </p:sp>
      <p:sp>
        <p:nvSpPr>
          <p:cNvPr id="7" name="Slide Number Placeholder 6">
            <a:extLst>
              <a:ext uri="{FF2B5EF4-FFF2-40B4-BE49-F238E27FC236}">
                <a16:creationId xmlns:a16="http://schemas.microsoft.com/office/drawing/2014/main" id="{7EF3107D-9866-4716-A8BF-9BE7CD353024}"/>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3861805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A6E2-2B62-47F8-AA6F-6CD8C3B3BBC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B37E9D-6AD9-4B42-947F-3CD5176A91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184433-511B-4042-A324-5EBAF0444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2FEB34-E2C4-4AB6-B8CA-5B61AD659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E1B4C0-8225-4415-A1FA-4C7566353F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E8468B8-43FB-4C15-8609-FC950D44AB31}"/>
              </a:ext>
            </a:extLst>
          </p:cNvPr>
          <p:cNvSpPr>
            <a:spLocks noGrp="1"/>
          </p:cNvSpPr>
          <p:nvPr>
            <p:ph type="dt" sz="half" idx="10"/>
          </p:nvPr>
        </p:nvSpPr>
        <p:spPr/>
        <p:txBody>
          <a:bodyPr/>
          <a:lstStyle/>
          <a:p>
            <a:fld id="{0E0F5377-C138-4B2B-9B5D-39715FD8416C}" type="datetime1">
              <a:rPr lang="en-GB" smtClean="0"/>
              <a:t>05/04/2024</a:t>
            </a:fld>
            <a:endParaRPr lang="en-GB"/>
          </a:p>
        </p:txBody>
      </p:sp>
      <p:sp>
        <p:nvSpPr>
          <p:cNvPr id="8" name="Footer Placeholder 7">
            <a:extLst>
              <a:ext uri="{FF2B5EF4-FFF2-40B4-BE49-F238E27FC236}">
                <a16:creationId xmlns:a16="http://schemas.microsoft.com/office/drawing/2014/main" id="{0BF52F8C-0799-4FCB-A7F6-B03F345B9444}"/>
              </a:ext>
            </a:extLst>
          </p:cNvPr>
          <p:cNvSpPr>
            <a:spLocks noGrp="1"/>
          </p:cNvSpPr>
          <p:nvPr>
            <p:ph type="ftr" sz="quarter" idx="11"/>
          </p:nvPr>
        </p:nvSpPr>
        <p:spPr/>
        <p:txBody>
          <a:bodyPr/>
          <a:lstStyle/>
          <a:p>
            <a:r>
              <a:rPr lang="en-GB"/>
              <a:t>01 Introduction</a:t>
            </a:r>
          </a:p>
        </p:txBody>
      </p:sp>
      <p:sp>
        <p:nvSpPr>
          <p:cNvPr id="9" name="Slide Number Placeholder 8">
            <a:extLst>
              <a:ext uri="{FF2B5EF4-FFF2-40B4-BE49-F238E27FC236}">
                <a16:creationId xmlns:a16="http://schemas.microsoft.com/office/drawing/2014/main" id="{DC739865-456F-4C6E-8804-DFE28453EC63}"/>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3876061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4667-793C-43BE-8895-90310E008D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99F31BF-00B5-4E93-85EC-2FCE5B35353A}"/>
              </a:ext>
            </a:extLst>
          </p:cNvPr>
          <p:cNvSpPr>
            <a:spLocks noGrp="1"/>
          </p:cNvSpPr>
          <p:nvPr>
            <p:ph type="dt" sz="half" idx="10"/>
          </p:nvPr>
        </p:nvSpPr>
        <p:spPr/>
        <p:txBody>
          <a:bodyPr/>
          <a:lstStyle/>
          <a:p>
            <a:fld id="{7D94744B-75BA-4914-9076-7C5175A8736D}" type="datetime1">
              <a:rPr lang="en-GB" smtClean="0"/>
              <a:t>05/04/2024</a:t>
            </a:fld>
            <a:endParaRPr lang="en-GB"/>
          </a:p>
        </p:txBody>
      </p:sp>
      <p:sp>
        <p:nvSpPr>
          <p:cNvPr id="4" name="Footer Placeholder 3">
            <a:extLst>
              <a:ext uri="{FF2B5EF4-FFF2-40B4-BE49-F238E27FC236}">
                <a16:creationId xmlns:a16="http://schemas.microsoft.com/office/drawing/2014/main" id="{42B5FE23-0A6A-431D-86B9-305CFA51D821}"/>
              </a:ext>
            </a:extLst>
          </p:cNvPr>
          <p:cNvSpPr>
            <a:spLocks noGrp="1"/>
          </p:cNvSpPr>
          <p:nvPr>
            <p:ph type="ftr" sz="quarter" idx="11"/>
          </p:nvPr>
        </p:nvSpPr>
        <p:spPr/>
        <p:txBody>
          <a:bodyPr/>
          <a:lstStyle/>
          <a:p>
            <a:r>
              <a:rPr lang="en-GB"/>
              <a:t>01 Introduction</a:t>
            </a:r>
          </a:p>
        </p:txBody>
      </p:sp>
      <p:sp>
        <p:nvSpPr>
          <p:cNvPr id="5" name="Slide Number Placeholder 4">
            <a:extLst>
              <a:ext uri="{FF2B5EF4-FFF2-40B4-BE49-F238E27FC236}">
                <a16:creationId xmlns:a16="http://schemas.microsoft.com/office/drawing/2014/main" id="{9743DDC5-F34F-4C25-830D-F88EEF5EBD9E}"/>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2660539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AB838-FC00-482A-B54C-D6CF1E88CAB0}"/>
              </a:ext>
            </a:extLst>
          </p:cNvPr>
          <p:cNvSpPr>
            <a:spLocks noGrp="1"/>
          </p:cNvSpPr>
          <p:nvPr>
            <p:ph type="dt" sz="half" idx="10"/>
          </p:nvPr>
        </p:nvSpPr>
        <p:spPr/>
        <p:txBody>
          <a:bodyPr/>
          <a:lstStyle/>
          <a:p>
            <a:fld id="{FD4BD16E-C7D0-4786-BE71-CCD329158BE4}" type="datetime1">
              <a:rPr lang="en-GB" smtClean="0"/>
              <a:t>05/04/2024</a:t>
            </a:fld>
            <a:endParaRPr lang="en-GB"/>
          </a:p>
        </p:txBody>
      </p:sp>
      <p:sp>
        <p:nvSpPr>
          <p:cNvPr id="3" name="Footer Placeholder 2">
            <a:extLst>
              <a:ext uri="{FF2B5EF4-FFF2-40B4-BE49-F238E27FC236}">
                <a16:creationId xmlns:a16="http://schemas.microsoft.com/office/drawing/2014/main" id="{A0C6152E-2A75-400E-9DC9-86CA2492E49D}"/>
              </a:ext>
            </a:extLst>
          </p:cNvPr>
          <p:cNvSpPr>
            <a:spLocks noGrp="1"/>
          </p:cNvSpPr>
          <p:nvPr>
            <p:ph type="ftr" sz="quarter" idx="11"/>
          </p:nvPr>
        </p:nvSpPr>
        <p:spPr/>
        <p:txBody>
          <a:bodyPr/>
          <a:lstStyle/>
          <a:p>
            <a:r>
              <a:rPr lang="en-GB"/>
              <a:t>01 Introduction</a:t>
            </a:r>
          </a:p>
        </p:txBody>
      </p:sp>
      <p:sp>
        <p:nvSpPr>
          <p:cNvPr id="4" name="Slide Number Placeholder 3">
            <a:extLst>
              <a:ext uri="{FF2B5EF4-FFF2-40B4-BE49-F238E27FC236}">
                <a16:creationId xmlns:a16="http://schemas.microsoft.com/office/drawing/2014/main" id="{9D66523C-034F-44A1-BD36-5C5293211954}"/>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34759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E824-20EA-4987-A436-4576627EF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582DB19-3D5A-461E-8D68-958D44DB9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C46FBD0-1852-4E07-857C-9F6DD0E14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50DEB-941C-4B00-B313-F2574380028A}"/>
              </a:ext>
            </a:extLst>
          </p:cNvPr>
          <p:cNvSpPr>
            <a:spLocks noGrp="1"/>
          </p:cNvSpPr>
          <p:nvPr>
            <p:ph type="dt" sz="half" idx="10"/>
          </p:nvPr>
        </p:nvSpPr>
        <p:spPr/>
        <p:txBody>
          <a:bodyPr/>
          <a:lstStyle/>
          <a:p>
            <a:fld id="{35426456-E927-4981-BAF7-DD9977AEE370}" type="datetime1">
              <a:rPr lang="en-GB" smtClean="0"/>
              <a:t>05/04/2024</a:t>
            </a:fld>
            <a:endParaRPr lang="en-GB"/>
          </a:p>
        </p:txBody>
      </p:sp>
      <p:sp>
        <p:nvSpPr>
          <p:cNvPr id="6" name="Footer Placeholder 5">
            <a:extLst>
              <a:ext uri="{FF2B5EF4-FFF2-40B4-BE49-F238E27FC236}">
                <a16:creationId xmlns:a16="http://schemas.microsoft.com/office/drawing/2014/main" id="{9312D262-3010-4E8B-8B6A-CC9339FA6153}"/>
              </a:ext>
            </a:extLst>
          </p:cNvPr>
          <p:cNvSpPr>
            <a:spLocks noGrp="1"/>
          </p:cNvSpPr>
          <p:nvPr>
            <p:ph type="ftr" sz="quarter" idx="11"/>
          </p:nvPr>
        </p:nvSpPr>
        <p:spPr/>
        <p:txBody>
          <a:bodyPr/>
          <a:lstStyle/>
          <a:p>
            <a:r>
              <a:rPr lang="en-GB"/>
              <a:t>01 Introduction</a:t>
            </a:r>
          </a:p>
        </p:txBody>
      </p:sp>
      <p:sp>
        <p:nvSpPr>
          <p:cNvPr id="7" name="Slide Number Placeholder 6">
            <a:extLst>
              <a:ext uri="{FF2B5EF4-FFF2-40B4-BE49-F238E27FC236}">
                <a16:creationId xmlns:a16="http://schemas.microsoft.com/office/drawing/2014/main" id="{2524C9F9-5BA0-4189-AB2B-AA49280EDEF2}"/>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19978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46FA-7541-4367-9D97-6FEC1C8B35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436FBA-509E-4DEA-9EF6-1BB54C74F0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DA601D-DFD7-4037-94C5-37EFAB962B74}"/>
              </a:ext>
            </a:extLst>
          </p:cNvPr>
          <p:cNvSpPr>
            <a:spLocks noGrp="1"/>
          </p:cNvSpPr>
          <p:nvPr>
            <p:ph type="dt" sz="half" idx="10"/>
          </p:nvPr>
        </p:nvSpPr>
        <p:spPr/>
        <p:txBody>
          <a:bodyPr/>
          <a:lstStyle/>
          <a:p>
            <a:fld id="{0E96F88B-5FF3-41AA-92C8-4BD3E49A9330}" type="datetime1">
              <a:rPr lang="en-GB" smtClean="0"/>
              <a:t>05/04/2024</a:t>
            </a:fld>
            <a:endParaRPr lang="en-GB"/>
          </a:p>
        </p:txBody>
      </p:sp>
      <p:sp>
        <p:nvSpPr>
          <p:cNvPr id="5" name="Footer Placeholder 4">
            <a:extLst>
              <a:ext uri="{FF2B5EF4-FFF2-40B4-BE49-F238E27FC236}">
                <a16:creationId xmlns:a16="http://schemas.microsoft.com/office/drawing/2014/main" id="{CE1CED4E-0A0F-4650-8AF5-2A5C44E5FC03}"/>
              </a:ext>
            </a:extLst>
          </p:cNvPr>
          <p:cNvSpPr>
            <a:spLocks noGrp="1"/>
          </p:cNvSpPr>
          <p:nvPr>
            <p:ph type="ftr" sz="quarter" idx="11"/>
          </p:nvPr>
        </p:nvSpPr>
        <p:spPr/>
        <p:txBody>
          <a:bodyPr/>
          <a:lstStyle/>
          <a:p>
            <a:r>
              <a:rPr lang="en-GB"/>
              <a:t>06 Advertising and marketing</a:t>
            </a:r>
          </a:p>
        </p:txBody>
      </p:sp>
      <p:sp>
        <p:nvSpPr>
          <p:cNvPr id="6" name="Slide Number Placeholder 5">
            <a:extLst>
              <a:ext uri="{FF2B5EF4-FFF2-40B4-BE49-F238E27FC236}">
                <a16:creationId xmlns:a16="http://schemas.microsoft.com/office/drawing/2014/main" id="{34BA0C03-7B9F-4699-9566-D25487CA0B9C}"/>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36253457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89C5-E11E-4C67-B178-CBE82C69F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8A2467-728E-423A-A412-90C806694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984B08E-7A9B-4122-ADAD-6013BCE18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57771-B2F5-4FFE-8CA4-0CD22DC54D70}"/>
              </a:ext>
            </a:extLst>
          </p:cNvPr>
          <p:cNvSpPr>
            <a:spLocks noGrp="1"/>
          </p:cNvSpPr>
          <p:nvPr>
            <p:ph type="dt" sz="half" idx="10"/>
          </p:nvPr>
        </p:nvSpPr>
        <p:spPr/>
        <p:txBody>
          <a:bodyPr/>
          <a:lstStyle/>
          <a:p>
            <a:fld id="{C43B800B-3646-43D0-B0DC-B0E192EC3AA0}" type="datetime1">
              <a:rPr lang="en-GB" smtClean="0"/>
              <a:t>05/04/2024</a:t>
            </a:fld>
            <a:endParaRPr lang="en-GB"/>
          </a:p>
        </p:txBody>
      </p:sp>
      <p:sp>
        <p:nvSpPr>
          <p:cNvPr id="6" name="Footer Placeholder 5">
            <a:extLst>
              <a:ext uri="{FF2B5EF4-FFF2-40B4-BE49-F238E27FC236}">
                <a16:creationId xmlns:a16="http://schemas.microsoft.com/office/drawing/2014/main" id="{C00F3C80-F118-42ED-9A92-BE9B27022730}"/>
              </a:ext>
            </a:extLst>
          </p:cNvPr>
          <p:cNvSpPr>
            <a:spLocks noGrp="1"/>
          </p:cNvSpPr>
          <p:nvPr>
            <p:ph type="ftr" sz="quarter" idx="11"/>
          </p:nvPr>
        </p:nvSpPr>
        <p:spPr/>
        <p:txBody>
          <a:bodyPr/>
          <a:lstStyle/>
          <a:p>
            <a:r>
              <a:rPr lang="en-GB"/>
              <a:t>01 Introduction</a:t>
            </a:r>
          </a:p>
        </p:txBody>
      </p:sp>
      <p:sp>
        <p:nvSpPr>
          <p:cNvPr id="7" name="Slide Number Placeholder 6">
            <a:extLst>
              <a:ext uri="{FF2B5EF4-FFF2-40B4-BE49-F238E27FC236}">
                <a16:creationId xmlns:a16="http://schemas.microsoft.com/office/drawing/2014/main" id="{ECEA31F3-04ED-4CA5-8E5B-ECBA682A1E9D}"/>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8851299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C441-5B4B-4AC3-AA9E-D8C81BB7B7C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3829BD6-2122-4EE7-8625-3EB926F04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0F5349-AA49-42CC-84BE-5541B7FC3348}"/>
              </a:ext>
            </a:extLst>
          </p:cNvPr>
          <p:cNvSpPr>
            <a:spLocks noGrp="1"/>
          </p:cNvSpPr>
          <p:nvPr>
            <p:ph type="dt" sz="half" idx="10"/>
          </p:nvPr>
        </p:nvSpPr>
        <p:spPr/>
        <p:txBody>
          <a:bodyPr/>
          <a:lstStyle/>
          <a:p>
            <a:fld id="{B16C35CB-0D76-4409-8BF2-5DF446745C7B}" type="datetime1">
              <a:rPr lang="en-GB" smtClean="0"/>
              <a:t>05/04/2024</a:t>
            </a:fld>
            <a:endParaRPr lang="en-GB"/>
          </a:p>
        </p:txBody>
      </p:sp>
      <p:sp>
        <p:nvSpPr>
          <p:cNvPr id="5" name="Footer Placeholder 4">
            <a:extLst>
              <a:ext uri="{FF2B5EF4-FFF2-40B4-BE49-F238E27FC236}">
                <a16:creationId xmlns:a16="http://schemas.microsoft.com/office/drawing/2014/main" id="{7E832A7C-B32B-4A09-9261-0E35A0CDF3A8}"/>
              </a:ext>
            </a:extLst>
          </p:cNvPr>
          <p:cNvSpPr>
            <a:spLocks noGrp="1"/>
          </p:cNvSpPr>
          <p:nvPr>
            <p:ph type="ftr" sz="quarter" idx="11"/>
          </p:nvPr>
        </p:nvSpPr>
        <p:spPr/>
        <p:txBody>
          <a:bodyPr/>
          <a:lstStyle/>
          <a:p>
            <a:r>
              <a:rPr lang="en-GB"/>
              <a:t>01 Introduction</a:t>
            </a:r>
          </a:p>
        </p:txBody>
      </p:sp>
      <p:sp>
        <p:nvSpPr>
          <p:cNvPr id="6" name="Slide Number Placeholder 5">
            <a:extLst>
              <a:ext uri="{FF2B5EF4-FFF2-40B4-BE49-F238E27FC236}">
                <a16:creationId xmlns:a16="http://schemas.microsoft.com/office/drawing/2014/main" id="{76846962-8F6D-4CEA-8D47-94EECBF850D3}"/>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4210895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ECBE9-72FB-4133-864D-3714A405D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69F0C8-FA12-4C29-899E-772DA62489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084353-63A1-4893-8225-76085FE19DC1}"/>
              </a:ext>
            </a:extLst>
          </p:cNvPr>
          <p:cNvSpPr>
            <a:spLocks noGrp="1"/>
          </p:cNvSpPr>
          <p:nvPr>
            <p:ph type="dt" sz="half" idx="10"/>
          </p:nvPr>
        </p:nvSpPr>
        <p:spPr/>
        <p:txBody>
          <a:bodyPr/>
          <a:lstStyle/>
          <a:p>
            <a:fld id="{9CA3CCE0-713B-4232-B118-9ED33B895428}" type="datetime1">
              <a:rPr lang="en-GB" smtClean="0"/>
              <a:t>05/04/2024</a:t>
            </a:fld>
            <a:endParaRPr lang="en-GB"/>
          </a:p>
        </p:txBody>
      </p:sp>
      <p:sp>
        <p:nvSpPr>
          <p:cNvPr id="5" name="Footer Placeholder 4">
            <a:extLst>
              <a:ext uri="{FF2B5EF4-FFF2-40B4-BE49-F238E27FC236}">
                <a16:creationId xmlns:a16="http://schemas.microsoft.com/office/drawing/2014/main" id="{31C7F0B4-B1BB-471E-8781-8787399BB5B2}"/>
              </a:ext>
            </a:extLst>
          </p:cNvPr>
          <p:cNvSpPr>
            <a:spLocks noGrp="1"/>
          </p:cNvSpPr>
          <p:nvPr>
            <p:ph type="ftr" sz="quarter" idx="11"/>
          </p:nvPr>
        </p:nvSpPr>
        <p:spPr/>
        <p:txBody>
          <a:bodyPr/>
          <a:lstStyle/>
          <a:p>
            <a:r>
              <a:rPr lang="en-GB"/>
              <a:t>01 Introduction</a:t>
            </a:r>
          </a:p>
        </p:txBody>
      </p:sp>
      <p:sp>
        <p:nvSpPr>
          <p:cNvPr id="6" name="Slide Number Placeholder 5">
            <a:extLst>
              <a:ext uri="{FF2B5EF4-FFF2-40B4-BE49-F238E27FC236}">
                <a16:creationId xmlns:a16="http://schemas.microsoft.com/office/drawing/2014/main" id="{EB0B42F3-634D-4FC4-BF5B-01F31FC9FE7D}"/>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2547725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0DAE-6A94-4E53-AD6C-09E1E8615D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47A98F1-1F2A-4CAF-8D72-3BAD69D1D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F391E64-6C41-4445-8A06-C5F7118D73A7}"/>
              </a:ext>
            </a:extLst>
          </p:cNvPr>
          <p:cNvSpPr>
            <a:spLocks noGrp="1"/>
          </p:cNvSpPr>
          <p:nvPr>
            <p:ph type="dt" sz="half" idx="10"/>
          </p:nvPr>
        </p:nvSpPr>
        <p:spPr/>
        <p:txBody>
          <a:bodyPr/>
          <a:lstStyle/>
          <a:p>
            <a:fld id="{F3A1ABAC-F892-4E85-A29D-63B3B3EAA86B}" type="datetimeFigureOut">
              <a:rPr lang="en-GB" smtClean="0"/>
              <a:t>05/04/2024</a:t>
            </a:fld>
            <a:endParaRPr lang="en-GB"/>
          </a:p>
        </p:txBody>
      </p:sp>
      <p:sp>
        <p:nvSpPr>
          <p:cNvPr id="5" name="Footer Placeholder 4">
            <a:extLst>
              <a:ext uri="{FF2B5EF4-FFF2-40B4-BE49-F238E27FC236}">
                <a16:creationId xmlns:a16="http://schemas.microsoft.com/office/drawing/2014/main" id="{4F457149-342A-4447-8582-8251AE2F4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FBC6E9-55C4-427A-A1AE-6DD8DAA20AFC}"/>
              </a:ext>
            </a:extLst>
          </p:cNvPr>
          <p:cNvSpPr>
            <a:spLocks noGrp="1"/>
          </p:cNvSpPr>
          <p:nvPr>
            <p:ph type="sldNum" sz="quarter" idx="12"/>
          </p:nvPr>
        </p:nvSpPr>
        <p:spPr/>
        <p:txBody>
          <a:bodyPr/>
          <a:lstStyle/>
          <a:p>
            <a:fld id="{72CD5C47-B32D-473A-8166-BBDAB9DD51A0}" type="slidenum">
              <a:rPr lang="en-GB" smtClean="0"/>
              <a:t>‹#›</a:t>
            </a:fld>
            <a:endParaRPr lang="en-GB"/>
          </a:p>
        </p:txBody>
      </p:sp>
    </p:spTree>
    <p:extLst>
      <p:ext uri="{BB962C8B-B14F-4D97-AF65-F5344CB8AC3E}">
        <p14:creationId xmlns:p14="http://schemas.microsoft.com/office/powerpoint/2010/main" val="19152946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100A-1EF3-480D-96F4-0D60BA71EC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A71718-06E5-4034-8A27-8AF9A1D7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C43D4C-5A25-4A68-8600-4E3B0C27C1E7}"/>
              </a:ext>
            </a:extLst>
          </p:cNvPr>
          <p:cNvSpPr>
            <a:spLocks noGrp="1"/>
          </p:cNvSpPr>
          <p:nvPr>
            <p:ph type="dt" sz="half" idx="10"/>
          </p:nvPr>
        </p:nvSpPr>
        <p:spPr/>
        <p:txBody>
          <a:bodyPr/>
          <a:lstStyle/>
          <a:p>
            <a:fld id="{F3A1ABAC-F892-4E85-A29D-63B3B3EAA86B}" type="datetimeFigureOut">
              <a:rPr lang="en-GB" smtClean="0"/>
              <a:t>05/04/2024</a:t>
            </a:fld>
            <a:endParaRPr lang="en-GB"/>
          </a:p>
        </p:txBody>
      </p:sp>
      <p:sp>
        <p:nvSpPr>
          <p:cNvPr id="5" name="Footer Placeholder 4">
            <a:extLst>
              <a:ext uri="{FF2B5EF4-FFF2-40B4-BE49-F238E27FC236}">
                <a16:creationId xmlns:a16="http://schemas.microsoft.com/office/drawing/2014/main" id="{E9B5DA2A-E93A-446F-BAF2-E07B913C33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21981F-FC7B-46F4-810C-7DEB11DEC49F}"/>
              </a:ext>
            </a:extLst>
          </p:cNvPr>
          <p:cNvSpPr>
            <a:spLocks noGrp="1"/>
          </p:cNvSpPr>
          <p:nvPr>
            <p:ph type="sldNum" sz="quarter" idx="12"/>
          </p:nvPr>
        </p:nvSpPr>
        <p:spPr/>
        <p:txBody>
          <a:bodyPr/>
          <a:lstStyle/>
          <a:p>
            <a:fld id="{72CD5C47-B32D-473A-8166-BBDAB9DD51A0}" type="slidenum">
              <a:rPr lang="en-GB" smtClean="0"/>
              <a:t>‹#›</a:t>
            </a:fld>
            <a:endParaRPr lang="en-GB"/>
          </a:p>
        </p:txBody>
      </p:sp>
    </p:spTree>
    <p:extLst>
      <p:ext uri="{BB962C8B-B14F-4D97-AF65-F5344CB8AC3E}">
        <p14:creationId xmlns:p14="http://schemas.microsoft.com/office/powerpoint/2010/main" val="1231023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B58E-4450-4FCF-8328-10E93FDE66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BB86F10-F303-404D-AB3C-32954F618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02B86-C29A-4DCA-817C-38BFC8F96E62}"/>
              </a:ext>
            </a:extLst>
          </p:cNvPr>
          <p:cNvSpPr>
            <a:spLocks noGrp="1"/>
          </p:cNvSpPr>
          <p:nvPr>
            <p:ph type="dt" sz="half" idx="10"/>
          </p:nvPr>
        </p:nvSpPr>
        <p:spPr/>
        <p:txBody>
          <a:bodyPr/>
          <a:lstStyle/>
          <a:p>
            <a:fld id="{F3A1ABAC-F892-4E85-A29D-63B3B3EAA86B}" type="datetimeFigureOut">
              <a:rPr lang="en-GB" smtClean="0"/>
              <a:t>05/04/2024</a:t>
            </a:fld>
            <a:endParaRPr lang="en-GB"/>
          </a:p>
        </p:txBody>
      </p:sp>
      <p:sp>
        <p:nvSpPr>
          <p:cNvPr id="5" name="Footer Placeholder 4">
            <a:extLst>
              <a:ext uri="{FF2B5EF4-FFF2-40B4-BE49-F238E27FC236}">
                <a16:creationId xmlns:a16="http://schemas.microsoft.com/office/drawing/2014/main" id="{DC81B7CC-E3D3-411E-BD39-9B83C49E90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FF8B99-4FCC-4C97-B9FC-EF8E7A5EA222}"/>
              </a:ext>
            </a:extLst>
          </p:cNvPr>
          <p:cNvSpPr>
            <a:spLocks noGrp="1"/>
          </p:cNvSpPr>
          <p:nvPr>
            <p:ph type="sldNum" sz="quarter" idx="12"/>
          </p:nvPr>
        </p:nvSpPr>
        <p:spPr/>
        <p:txBody>
          <a:bodyPr/>
          <a:lstStyle/>
          <a:p>
            <a:fld id="{72CD5C47-B32D-473A-8166-BBDAB9DD51A0}" type="slidenum">
              <a:rPr lang="en-GB" smtClean="0"/>
              <a:t>‹#›</a:t>
            </a:fld>
            <a:endParaRPr lang="en-GB"/>
          </a:p>
        </p:txBody>
      </p:sp>
    </p:spTree>
    <p:extLst>
      <p:ext uri="{BB962C8B-B14F-4D97-AF65-F5344CB8AC3E}">
        <p14:creationId xmlns:p14="http://schemas.microsoft.com/office/powerpoint/2010/main" val="1274387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AEDE-5EE7-4504-BE58-71ACBA200A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4AFD51-F1DD-4CA6-A984-FCFD401DC4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6D2EC7-DD56-4372-B6E9-4E16A68193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529CE90-81ED-4C56-BFF5-A4BB13C41527}"/>
              </a:ext>
            </a:extLst>
          </p:cNvPr>
          <p:cNvSpPr>
            <a:spLocks noGrp="1"/>
          </p:cNvSpPr>
          <p:nvPr>
            <p:ph type="dt" sz="half" idx="10"/>
          </p:nvPr>
        </p:nvSpPr>
        <p:spPr/>
        <p:txBody>
          <a:bodyPr/>
          <a:lstStyle/>
          <a:p>
            <a:fld id="{F3A1ABAC-F892-4E85-A29D-63B3B3EAA86B}" type="datetimeFigureOut">
              <a:rPr lang="en-GB" smtClean="0"/>
              <a:t>05/04/2024</a:t>
            </a:fld>
            <a:endParaRPr lang="en-GB"/>
          </a:p>
        </p:txBody>
      </p:sp>
      <p:sp>
        <p:nvSpPr>
          <p:cNvPr id="6" name="Footer Placeholder 5">
            <a:extLst>
              <a:ext uri="{FF2B5EF4-FFF2-40B4-BE49-F238E27FC236}">
                <a16:creationId xmlns:a16="http://schemas.microsoft.com/office/drawing/2014/main" id="{DD48CB2F-B876-4669-A4A4-5A2D5669EA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F9007A-7A94-438E-AFBD-2E58DF7514E4}"/>
              </a:ext>
            </a:extLst>
          </p:cNvPr>
          <p:cNvSpPr>
            <a:spLocks noGrp="1"/>
          </p:cNvSpPr>
          <p:nvPr>
            <p:ph type="sldNum" sz="quarter" idx="12"/>
          </p:nvPr>
        </p:nvSpPr>
        <p:spPr/>
        <p:txBody>
          <a:bodyPr/>
          <a:lstStyle/>
          <a:p>
            <a:fld id="{72CD5C47-B32D-473A-8166-BBDAB9DD51A0}" type="slidenum">
              <a:rPr lang="en-GB" smtClean="0"/>
              <a:t>‹#›</a:t>
            </a:fld>
            <a:endParaRPr lang="en-GB"/>
          </a:p>
        </p:txBody>
      </p:sp>
    </p:spTree>
    <p:extLst>
      <p:ext uri="{BB962C8B-B14F-4D97-AF65-F5344CB8AC3E}">
        <p14:creationId xmlns:p14="http://schemas.microsoft.com/office/powerpoint/2010/main" val="31970261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1657-0EF8-40DD-9F53-AC850F079D3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192D44-0984-47AB-A84C-BBC9EA311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E3C0F4-6546-4D73-9550-170A647B84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45F2621-CACD-4534-9F59-EBAA82856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57540E-30A3-436A-AC6A-DD949B45D8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AA09ED-AD21-4165-9B35-5D0507C55927}"/>
              </a:ext>
            </a:extLst>
          </p:cNvPr>
          <p:cNvSpPr>
            <a:spLocks noGrp="1"/>
          </p:cNvSpPr>
          <p:nvPr>
            <p:ph type="dt" sz="half" idx="10"/>
          </p:nvPr>
        </p:nvSpPr>
        <p:spPr/>
        <p:txBody>
          <a:bodyPr/>
          <a:lstStyle/>
          <a:p>
            <a:fld id="{F3A1ABAC-F892-4E85-A29D-63B3B3EAA86B}" type="datetimeFigureOut">
              <a:rPr lang="en-GB" smtClean="0"/>
              <a:t>05/04/2024</a:t>
            </a:fld>
            <a:endParaRPr lang="en-GB"/>
          </a:p>
        </p:txBody>
      </p:sp>
      <p:sp>
        <p:nvSpPr>
          <p:cNvPr id="8" name="Footer Placeholder 7">
            <a:extLst>
              <a:ext uri="{FF2B5EF4-FFF2-40B4-BE49-F238E27FC236}">
                <a16:creationId xmlns:a16="http://schemas.microsoft.com/office/drawing/2014/main" id="{CA77FBF6-27C2-4570-A712-B4E337849F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D45F6BE-325A-4A99-A9A6-4E00AFF591B7}"/>
              </a:ext>
            </a:extLst>
          </p:cNvPr>
          <p:cNvSpPr>
            <a:spLocks noGrp="1"/>
          </p:cNvSpPr>
          <p:nvPr>
            <p:ph type="sldNum" sz="quarter" idx="12"/>
          </p:nvPr>
        </p:nvSpPr>
        <p:spPr/>
        <p:txBody>
          <a:bodyPr/>
          <a:lstStyle/>
          <a:p>
            <a:fld id="{72CD5C47-B32D-473A-8166-BBDAB9DD51A0}" type="slidenum">
              <a:rPr lang="en-GB" smtClean="0"/>
              <a:t>‹#›</a:t>
            </a:fld>
            <a:endParaRPr lang="en-GB"/>
          </a:p>
        </p:txBody>
      </p:sp>
    </p:spTree>
    <p:extLst>
      <p:ext uri="{BB962C8B-B14F-4D97-AF65-F5344CB8AC3E}">
        <p14:creationId xmlns:p14="http://schemas.microsoft.com/office/powerpoint/2010/main" val="34487110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94AC-ABCF-464B-9936-BB531043726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BD6F732-4624-4725-907C-FEE4519B0F31}"/>
              </a:ext>
            </a:extLst>
          </p:cNvPr>
          <p:cNvSpPr>
            <a:spLocks noGrp="1"/>
          </p:cNvSpPr>
          <p:nvPr>
            <p:ph type="dt" sz="half" idx="10"/>
          </p:nvPr>
        </p:nvSpPr>
        <p:spPr/>
        <p:txBody>
          <a:bodyPr/>
          <a:lstStyle/>
          <a:p>
            <a:fld id="{F3A1ABAC-F892-4E85-A29D-63B3B3EAA86B}" type="datetimeFigureOut">
              <a:rPr lang="en-GB" smtClean="0"/>
              <a:t>05/04/2024</a:t>
            </a:fld>
            <a:endParaRPr lang="en-GB"/>
          </a:p>
        </p:txBody>
      </p:sp>
      <p:sp>
        <p:nvSpPr>
          <p:cNvPr id="4" name="Footer Placeholder 3">
            <a:extLst>
              <a:ext uri="{FF2B5EF4-FFF2-40B4-BE49-F238E27FC236}">
                <a16:creationId xmlns:a16="http://schemas.microsoft.com/office/drawing/2014/main" id="{5AB2C3A9-7C08-4DAD-B782-9CC262F8FB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1D2CF9-DBD0-41AC-8FFF-E57E29BDF49B}"/>
              </a:ext>
            </a:extLst>
          </p:cNvPr>
          <p:cNvSpPr>
            <a:spLocks noGrp="1"/>
          </p:cNvSpPr>
          <p:nvPr>
            <p:ph type="sldNum" sz="quarter" idx="12"/>
          </p:nvPr>
        </p:nvSpPr>
        <p:spPr/>
        <p:txBody>
          <a:bodyPr/>
          <a:lstStyle/>
          <a:p>
            <a:fld id="{72CD5C47-B32D-473A-8166-BBDAB9DD51A0}" type="slidenum">
              <a:rPr lang="en-GB" smtClean="0"/>
              <a:t>‹#›</a:t>
            </a:fld>
            <a:endParaRPr lang="en-GB"/>
          </a:p>
        </p:txBody>
      </p:sp>
    </p:spTree>
    <p:extLst>
      <p:ext uri="{BB962C8B-B14F-4D97-AF65-F5344CB8AC3E}">
        <p14:creationId xmlns:p14="http://schemas.microsoft.com/office/powerpoint/2010/main" val="3999574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9A724-C85C-4DDB-BFCB-B0837703460A}"/>
              </a:ext>
            </a:extLst>
          </p:cNvPr>
          <p:cNvSpPr>
            <a:spLocks noGrp="1"/>
          </p:cNvSpPr>
          <p:nvPr>
            <p:ph type="dt" sz="half" idx="10"/>
          </p:nvPr>
        </p:nvSpPr>
        <p:spPr/>
        <p:txBody>
          <a:bodyPr/>
          <a:lstStyle/>
          <a:p>
            <a:fld id="{F3A1ABAC-F892-4E85-A29D-63B3B3EAA86B}" type="datetimeFigureOut">
              <a:rPr lang="en-GB" smtClean="0"/>
              <a:t>05/04/2024</a:t>
            </a:fld>
            <a:endParaRPr lang="en-GB"/>
          </a:p>
        </p:txBody>
      </p:sp>
      <p:sp>
        <p:nvSpPr>
          <p:cNvPr id="3" name="Footer Placeholder 2">
            <a:extLst>
              <a:ext uri="{FF2B5EF4-FFF2-40B4-BE49-F238E27FC236}">
                <a16:creationId xmlns:a16="http://schemas.microsoft.com/office/drawing/2014/main" id="{887FF855-0208-49F5-9CBC-365273B4CA1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7F95BD-A4FC-44B8-B8E0-41D57ED1E288}"/>
              </a:ext>
            </a:extLst>
          </p:cNvPr>
          <p:cNvSpPr>
            <a:spLocks noGrp="1"/>
          </p:cNvSpPr>
          <p:nvPr>
            <p:ph type="sldNum" sz="quarter" idx="12"/>
          </p:nvPr>
        </p:nvSpPr>
        <p:spPr/>
        <p:txBody>
          <a:bodyPr/>
          <a:lstStyle/>
          <a:p>
            <a:fld id="{72CD5C47-B32D-473A-8166-BBDAB9DD51A0}" type="slidenum">
              <a:rPr lang="en-GB" smtClean="0"/>
              <a:t>‹#›</a:t>
            </a:fld>
            <a:endParaRPr lang="en-GB"/>
          </a:p>
        </p:txBody>
      </p:sp>
    </p:spTree>
    <p:extLst>
      <p:ext uri="{BB962C8B-B14F-4D97-AF65-F5344CB8AC3E}">
        <p14:creationId xmlns:p14="http://schemas.microsoft.com/office/powerpoint/2010/main" val="323221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C4E9-A1E5-4B7F-9BBA-FF955422CC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74BE8C7-C233-4F69-9A32-B6215AF56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A339E-DDCE-406A-BB70-AE0B2503E151}"/>
              </a:ext>
            </a:extLst>
          </p:cNvPr>
          <p:cNvSpPr>
            <a:spLocks noGrp="1"/>
          </p:cNvSpPr>
          <p:nvPr>
            <p:ph type="dt" sz="half" idx="10"/>
          </p:nvPr>
        </p:nvSpPr>
        <p:spPr/>
        <p:txBody>
          <a:bodyPr/>
          <a:lstStyle/>
          <a:p>
            <a:fld id="{B67A4699-9481-40AE-983E-063E4D1ED41A}" type="datetime1">
              <a:rPr lang="en-GB" smtClean="0"/>
              <a:t>05/04/2024</a:t>
            </a:fld>
            <a:endParaRPr lang="en-GB"/>
          </a:p>
        </p:txBody>
      </p:sp>
      <p:sp>
        <p:nvSpPr>
          <p:cNvPr id="5" name="Footer Placeholder 4">
            <a:extLst>
              <a:ext uri="{FF2B5EF4-FFF2-40B4-BE49-F238E27FC236}">
                <a16:creationId xmlns:a16="http://schemas.microsoft.com/office/drawing/2014/main" id="{4091064D-F106-4780-A41B-43BF6F2FDDEE}"/>
              </a:ext>
            </a:extLst>
          </p:cNvPr>
          <p:cNvSpPr>
            <a:spLocks noGrp="1"/>
          </p:cNvSpPr>
          <p:nvPr>
            <p:ph type="ftr" sz="quarter" idx="11"/>
          </p:nvPr>
        </p:nvSpPr>
        <p:spPr/>
        <p:txBody>
          <a:bodyPr/>
          <a:lstStyle/>
          <a:p>
            <a:r>
              <a:rPr lang="en-GB"/>
              <a:t>06 Advertising and marketing</a:t>
            </a:r>
          </a:p>
        </p:txBody>
      </p:sp>
      <p:sp>
        <p:nvSpPr>
          <p:cNvPr id="6" name="Slide Number Placeholder 5">
            <a:extLst>
              <a:ext uri="{FF2B5EF4-FFF2-40B4-BE49-F238E27FC236}">
                <a16:creationId xmlns:a16="http://schemas.microsoft.com/office/drawing/2014/main" id="{854571F7-D706-4499-B6FB-7F17044D9564}"/>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30558829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1A1F-12D8-4D45-A156-90D0238ED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B002699-1A69-4EFD-8412-0555E9475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301F83-DE9F-4CE6-AC37-FEAC0CA6F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93765-63DD-48A8-A917-573443D45982}"/>
              </a:ext>
            </a:extLst>
          </p:cNvPr>
          <p:cNvSpPr>
            <a:spLocks noGrp="1"/>
          </p:cNvSpPr>
          <p:nvPr>
            <p:ph type="dt" sz="half" idx="10"/>
          </p:nvPr>
        </p:nvSpPr>
        <p:spPr/>
        <p:txBody>
          <a:bodyPr/>
          <a:lstStyle/>
          <a:p>
            <a:fld id="{F3A1ABAC-F892-4E85-A29D-63B3B3EAA86B}" type="datetimeFigureOut">
              <a:rPr lang="en-GB" smtClean="0"/>
              <a:t>05/04/2024</a:t>
            </a:fld>
            <a:endParaRPr lang="en-GB"/>
          </a:p>
        </p:txBody>
      </p:sp>
      <p:sp>
        <p:nvSpPr>
          <p:cNvPr id="6" name="Footer Placeholder 5">
            <a:extLst>
              <a:ext uri="{FF2B5EF4-FFF2-40B4-BE49-F238E27FC236}">
                <a16:creationId xmlns:a16="http://schemas.microsoft.com/office/drawing/2014/main" id="{565A834B-1C70-4006-A38F-6C42F8D099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BE0DDA-9DF1-4190-9ED7-221A439B6489}"/>
              </a:ext>
            </a:extLst>
          </p:cNvPr>
          <p:cNvSpPr>
            <a:spLocks noGrp="1"/>
          </p:cNvSpPr>
          <p:nvPr>
            <p:ph type="sldNum" sz="quarter" idx="12"/>
          </p:nvPr>
        </p:nvSpPr>
        <p:spPr/>
        <p:txBody>
          <a:bodyPr/>
          <a:lstStyle/>
          <a:p>
            <a:fld id="{72CD5C47-B32D-473A-8166-BBDAB9DD51A0}" type="slidenum">
              <a:rPr lang="en-GB" smtClean="0"/>
              <a:t>‹#›</a:t>
            </a:fld>
            <a:endParaRPr lang="en-GB"/>
          </a:p>
        </p:txBody>
      </p:sp>
    </p:spTree>
    <p:extLst>
      <p:ext uri="{BB962C8B-B14F-4D97-AF65-F5344CB8AC3E}">
        <p14:creationId xmlns:p14="http://schemas.microsoft.com/office/powerpoint/2010/main" val="5178029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DB8F-CB55-4A56-A0BC-12CEAEDA6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4A965D-4877-4B32-9CE9-F596D9AFB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2E856F-2A6F-47EE-93F1-0C4286214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C2664-C7E2-466E-B96A-D44EDC31ED4D}"/>
              </a:ext>
            </a:extLst>
          </p:cNvPr>
          <p:cNvSpPr>
            <a:spLocks noGrp="1"/>
          </p:cNvSpPr>
          <p:nvPr>
            <p:ph type="dt" sz="half" idx="10"/>
          </p:nvPr>
        </p:nvSpPr>
        <p:spPr/>
        <p:txBody>
          <a:bodyPr/>
          <a:lstStyle/>
          <a:p>
            <a:fld id="{F3A1ABAC-F892-4E85-A29D-63B3B3EAA86B}" type="datetimeFigureOut">
              <a:rPr lang="en-GB" smtClean="0"/>
              <a:t>05/04/2024</a:t>
            </a:fld>
            <a:endParaRPr lang="en-GB"/>
          </a:p>
        </p:txBody>
      </p:sp>
      <p:sp>
        <p:nvSpPr>
          <p:cNvPr id="6" name="Footer Placeholder 5">
            <a:extLst>
              <a:ext uri="{FF2B5EF4-FFF2-40B4-BE49-F238E27FC236}">
                <a16:creationId xmlns:a16="http://schemas.microsoft.com/office/drawing/2014/main" id="{85B3CF45-89F1-469C-BC61-FC4ACBE551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CB605E-93A4-4291-8C70-0E1BEEFFD67B}"/>
              </a:ext>
            </a:extLst>
          </p:cNvPr>
          <p:cNvSpPr>
            <a:spLocks noGrp="1"/>
          </p:cNvSpPr>
          <p:nvPr>
            <p:ph type="sldNum" sz="quarter" idx="12"/>
          </p:nvPr>
        </p:nvSpPr>
        <p:spPr/>
        <p:txBody>
          <a:bodyPr/>
          <a:lstStyle/>
          <a:p>
            <a:fld id="{72CD5C47-B32D-473A-8166-BBDAB9DD51A0}" type="slidenum">
              <a:rPr lang="en-GB" smtClean="0"/>
              <a:t>‹#›</a:t>
            </a:fld>
            <a:endParaRPr lang="en-GB"/>
          </a:p>
        </p:txBody>
      </p:sp>
    </p:spTree>
    <p:extLst>
      <p:ext uri="{BB962C8B-B14F-4D97-AF65-F5344CB8AC3E}">
        <p14:creationId xmlns:p14="http://schemas.microsoft.com/office/powerpoint/2010/main" val="356181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062B-3699-44C2-BBD5-6E7FBA80CFE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E2038C-4484-479B-85E5-B99EFDF677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3E0978-2C4C-42A2-AEBF-09730BCFAF46}"/>
              </a:ext>
            </a:extLst>
          </p:cNvPr>
          <p:cNvSpPr>
            <a:spLocks noGrp="1"/>
          </p:cNvSpPr>
          <p:nvPr>
            <p:ph type="dt" sz="half" idx="10"/>
          </p:nvPr>
        </p:nvSpPr>
        <p:spPr/>
        <p:txBody>
          <a:bodyPr/>
          <a:lstStyle/>
          <a:p>
            <a:fld id="{F3A1ABAC-F892-4E85-A29D-63B3B3EAA86B}" type="datetimeFigureOut">
              <a:rPr lang="en-GB" smtClean="0"/>
              <a:t>05/04/2024</a:t>
            </a:fld>
            <a:endParaRPr lang="en-GB"/>
          </a:p>
        </p:txBody>
      </p:sp>
      <p:sp>
        <p:nvSpPr>
          <p:cNvPr id="5" name="Footer Placeholder 4">
            <a:extLst>
              <a:ext uri="{FF2B5EF4-FFF2-40B4-BE49-F238E27FC236}">
                <a16:creationId xmlns:a16="http://schemas.microsoft.com/office/drawing/2014/main" id="{136058DB-7BD2-4007-9AA8-8D00FCC208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5B418-54CA-45A2-9967-7589306A60BA}"/>
              </a:ext>
            </a:extLst>
          </p:cNvPr>
          <p:cNvSpPr>
            <a:spLocks noGrp="1"/>
          </p:cNvSpPr>
          <p:nvPr>
            <p:ph type="sldNum" sz="quarter" idx="12"/>
          </p:nvPr>
        </p:nvSpPr>
        <p:spPr/>
        <p:txBody>
          <a:bodyPr/>
          <a:lstStyle/>
          <a:p>
            <a:fld id="{72CD5C47-B32D-473A-8166-BBDAB9DD51A0}" type="slidenum">
              <a:rPr lang="en-GB" smtClean="0"/>
              <a:t>‹#›</a:t>
            </a:fld>
            <a:endParaRPr lang="en-GB"/>
          </a:p>
        </p:txBody>
      </p:sp>
    </p:spTree>
    <p:extLst>
      <p:ext uri="{BB962C8B-B14F-4D97-AF65-F5344CB8AC3E}">
        <p14:creationId xmlns:p14="http://schemas.microsoft.com/office/powerpoint/2010/main" val="7820409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A26DE5-C88E-4CA9-A735-91409FD144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7F2F45-3AA6-4C27-A22A-EDB5424931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657DFB-3575-410D-9670-F8C471C3DD4B}"/>
              </a:ext>
            </a:extLst>
          </p:cNvPr>
          <p:cNvSpPr>
            <a:spLocks noGrp="1"/>
          </p:cNvSpPr>
          <p:nvPr>
            <p:ph type="dt" sz="half" idx="10"/>
          </p:nvPr>
        </p:nvSpPr>
        <p:spPr/>
        <p:txBody>
          <a:bodyPr/>
          <a:lstStyle/>
          <a:p>
            <a:fld id="{F3A1ABAC-F892-4E85-A29D-63B3B3EAA86B}" type="datetimeFigureOut">
              <a:rPr lang="en-GB" smtClean="0"/>
              <a:t>05/04/2024</a:t>
            </a:fld>
            <a:endParaRPr lang="en-GB"/>
          </a:p>
        </p:txBody>
      </p:sp>
      <p:sp>
        <p:nvSpPr>
          <p:cNvPr id="5" name="Footer Placeholder 4">
            <a:extLst>
              <a:ext uri="{FF2B5EF4-FFF2-40B4-BE49-F238E27FC236}">
                <a16:creationId xmlns:a16="http://schemas.microsoft.com/office/drawing/2014/main" id="{0CFABBF4-4A36-4258-B7DD-6EA3E1E3C7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84A475-FCF7-4904-9655-A7ABE9133102}"/>
              </a:ext>
            </a:extLst>
          </p:cNvPr>
          <p:cNvSpPr>
            <a:spLocks noGrp="1"/>
          </p:cNvSpPr>
          <p:nvPr>
            <p:ph type="sldNum" sz="quarter" idx="12"/>
          </p:nvPr>
        </p:nvSpPr>
        <p:spPr/>
        <p:txBody>
          <a:bodyPr/>
          <a:lstStyle/>
          <a:p>
            <a:fld id="{72CD5C47-B32D-473A-8166-BBDAB9DD51A0}" type="slidenum">
              <a:rPr lang="en-GB" smtClean="0"/>
              <a:t>‹#›</a:t>
            </a:fld>
            <a:endParaRPr lang="en-GB"/>
          </a:p>
        </p:txBody>
      </p:sp>
    </p:spTree>
    <p:extLst>
      <p:ext uri="{BB962C8B-B14F-4D97-AF65-F5344CB8AC3E}">
        <p14:creationId xmlns:p14="http://schemas.microsoft.com/office/powerpoint/2010/main" val="375912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8C26-59D2-48EC-99A3-4106AE5C0A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75379C-3893-4E17-A93C-0C6538F9D2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C159D0E-F7F0-4DA0-939E-7EDC1D716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0CF0581-8780-4F99-9CF4-5E774463FFE0}"/>
              </a:ext>
            </a:extLst>
          </p:cNvPr>
          <p:cNvSpPr>
            <a:spLocks noGrp="1"/>
          </p:cNvSpPr>
          <p:nvPr>
            <p:ph type="dt" sz="half" idx="10"/>
          </p:nvPr>
        </p:nvSpPr>
        <p:spPr/>
        <p:txBody>
          <a:bodyPr/>
          <a:lstStyle/>
          <a:p>
            <a:fld id="{A71967CB-850D-413D-A170-872AEAB03F4B}" type="datetime1">
              <a:rPr lang="en-GB" smtClean="0"/>
              <a:t>05/04/2024</a:t>
            </a:fld>
            <a:endParaRPr lang="en-GB"/>
          </a:p>
        </p:txBody>
      </p:sp>
      <p:sp>
        <p:nvSpPr>
          <p:cNvPr id="6" name="Footer Placeholder 5">
            <a:extLst>
              <a:ext uri="{FF2B5EF4-FFF2-40B4-BE49-F238E27FC236}">
                <a16:creationId xmlns:a16="http://schemas.microsoft.com/office/drawing/2014/main" id="{0C952272-B7FC-46E4-878D-A2F31A86F5DD}"/>
              </a:ext>
            </a:extLst>
          </p:cNvPr>
          <p:cNvSpPr>
            <a:spLocks noGrp="1"/>
          </p:cNvSpPr>
          <p:nvPr>
            <p:ph type="ftr" sz="quarter" idx="11"/>
          </p:nvPr>
        </p:nvSpPr>
        <p:spPr/>
        <p:txBody>
          <a:bodyPr/>
          <a:lstStyle/>
          <a:p>
            <a:r>
              <a:rPr lang="en-GB"/>
              <a:t>06 Advertising and marketing</a:t>
            </a:r>
          </a:p>
        </p:txBody>
      </p:sp>
      <p:sp>
        <p:nvSpPr>
          <p:cNvPr id="7" name="Slide Number Placeholder 6">
            <a:extLst>
              <a:ext uri="{FF2B5EF4-FFF2-40B4-BE49-F238E27FC236}">
                <a16:creationId xmlns:a16="http://schemas.microsoft.com/office/drawing/2014/main" id="{7EF3107D-9866-4716-A8BF-9BE7CD353024}"/>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241205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A6E2-2B62-47F8-AA6F-6CD8C3B3BBC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B37E9D-6AD9-4B42-947F-3CD5176A91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184433-511B-4042-A324-5EBAF0444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2FEB34-E2C4-4AB6-B8CA-5B61AD659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E1B4C0-8225-4415-A1FA-4C7566353F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E8468B8-43FB-4C15-8609-FC950D44AB31}"/>
              </a:ext>
            </a:extLst>
          </p:cNvPr>
          <p:cNvSpPr>
            <a:spLocks noGrp="1"/>
          </p:cNvSpPr>
          <p:nvPr>
            <p:ph type="dt" sz="half" idx="10"/>
          </p:nvPr>
        </p:nvSpPr>
        <p:spPr/>
        <p:txBody>
          <a:bodyPr/>
          <a:lstStyle/>
          <a:p>
            <a:fld id="{9B9F1E8B-0229-4DEC-9991-2A987A96A8D5}" type="datetime1">
              <a:rPr lang="en-GB" smtClean="0"/>
              <a:t>05/04/2024</a:t>
            </a:fld>
            <a:endParaRPr lang="en-GB"/>
          </a:p>
        </p:txBody>
      </p:sp>
      <p:sp>
        <p:nvSpPr>
          <p:cNvPr id="8" name="Footer Placeholder 7">
            <a:extLst>
              <a:ext uri="{FF2B5EF4-FFF2-40B4-BE49-F238E27FC236}">
                <a16:creationId xmlns:a16="http://schemas.microsoft.com/office/drawing/2014/main" id="{0BF52F8C-0799-4FCB-A7F6-B03F345B9444}"/>
              </a:ext>
            </a:extLst>
          </p:cNvPr>
          <p:cNvSpPr>
            <a:spLocks noGrp="1"/>
          </p:cNvSpPr>
          <p:nvPr>
            <p:ph type="ftr" sz="quarter" idx="11"/>
          </p:nvPr>
        </p:nvSpPr>
        <p:spPr/>
        <p:txBody>
          <a:bodyPr/>
          <a:lstStyle/>
          <a:p>
            <a:r>
              <a:rPr lang="en-GB"/>
              <a:t>06 Advertising and marketing</a:t>
            </a:r>
          </a:p>
        </p:txBody>
      </p:sp>
      <p:sp>
        <p:nvSpPr>
          <p:cNvPr id="9" name="Slide Number Placeholder 8">
            <a:extLst>
              <a:ext uri="{FF2B5EF4-FFF2-40B4-BE49-F238E27FC236}">
                <a16:creationId xmlns:a16="http://schemas.microsoft.com/office/drawing/2014/main" id="{DC739865-456F-4C6E-8804-DFE28453EC63}"/>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1726138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4667-793C-43BE-8895-90310E008D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99F31BF-00B5-4E93-85EC-2FCE5B35353A}"/>
              </a:ext>
            </a:extLst>
          </p:cNvPr>
          <p:cNvSpPr>
            <a:spLocks noGrp="1"/>
          </p:cNvSpPr>
          <p:nvPr>
            <p:ph type="dt" sz="half" idx="10"/>
          </p:nvPr>
        </p:nvSpPr>
        <p:spPr/>
        <p:txBody>
          <a:bodyPr/>
          <a:lstStyle/>
          <a:p>
            <a:fld id="{DF9BCF2F-BB8C-4D32-BB16-C97ABEC987F0}" type="datetime1">
              <a:rPr lang="en-GB" smtClean="0"/>
              <a:t>05/04/2024</a:t>
            </a:fld>
            <a:endParaRPr lang="en-GB"/>
          </a:p>
        </p:txBody>
      </p:sp>
      <p:sp>
        <p:nvSpPr>
          <p:cNvPr id="4" name="Footer Placeholder 3">
            <a:extLst>
              <a:ext uri="{FF2B5EF4-FFF2-40B4-BE49-F238E27FC236}">
                <a16:creationId xmlns:a16="http://schemas.microsoft.com/office/drawing/2014/main" id="{42B5FE23-0A6A-431D-86B9-305CFA51D821}"/>
              </a:ext>
            </a:extLst>
          </p:cNvPr>
          <p:cNvSpPr>
            <a:spLocks noGrp="1"/>
          </p:cNvSpPr>
          <p:nvPr>
            <p:ph type="ftr" sz="quarter" idx="11"/>
          </p:nvPr>
        </p:nvSpPr>
        <p:spPr/>
        <p:txBody>
          <a:bodyPr/>
          <a:lstStyle/>
          <a:p>
            <a:r>
              <a:rPr lang="en-GB"/>
              <a:t>06 Advertising and marketing</a:t>
            </a:r>
          </a:p>
        </p:txBody>
      </p:sp>
      <p:sp>
        <p:nvSpPr>
          <p:cNvPr id="5" name="Slide Number Placeholder 4">
            <a:extLst>
              <a:ext uri="{FF2B5EF4-FFF2-40B4-BE49-F238E27FC236}">
                <a16:creationId xmlns:a16="http://schemas.microsoft.com/office/drawing/2014/main" id="{9743DDC5-F34F-4C25-830D-F88EEF5EBD9E}"/>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122269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AB838-FC00-482A-B54C-D6CF1E88CAB0}"/>
              </a:ext>
            </a:extLst>
          </p:cNvPr>
          <p:cNvSpPr>
            <a:spLocks noGrp="1"/>
          </p:cNvSpPr>
          <p:nvPr>
            <p:ph type="dt" sz="half" idx="10"/>
          </p:nvPr>
        </p:nvSpPr>
        <p:spPr/>
        <p:txBody>
          <a:bodyPr/>
          <a:lstStyle/>
          <a:p>
            <a:fld id="{6CBEBE6F-E275-479A-B3E7-6A4AFB38FF0E}" type="datetime1">
              <a:rPr lang="en-GB" smtClean="0"/>
              <a:t>05/04/2024</a:t>
            </a:fld>
            <a:endParaRPr lang="en-GB"/>
          </a:p>
        </p:txBody>
      </p:sp>
      <p:sp>
        <p:nvSpPr>
          <p:cNvPr id="3" name="Footer Placeholder 2">
            <a:extLst>
              <a:ext uri="{FF2B5EF4-FFF2-40B4-BE49-F238E27FC236}">
                <a16:creationId xmlns:a16="http://schemas.microsoft.com/office/drawing/2014/main" id="{A0C6152E-2A75-400E-9DC9-86CA2492E49D}"/>
              </a:ext>
            </a:extLst>
          </p:cNvPr>
          <p:cNvSpPr>
            <a:spLocks noGrp="1"/>
          </p:cNvSpPr>
          <p:nvPr>
            <p:ph type="ftr" sz="quarter" idx="11"/>
          </p:nvPr>
        </p:nvSpPr>
        <p:spPr/>
        <p:txBody>
          <a:bodyPr/>
          <a:lstStyle/>
          <a:p>
            <a:r>
              <a:rPr lang="en-GB"/>
              <a:t>06 Advertising and marketing</a:t>
            </a:r>
          </a:p>
        </p:txBody>
      </p:sp>
      <p:sp>
        <p:nvSpPr>
          <p:cNvPr id="4" name="Slide Number Placeholder 3">
            <a:extLst>
              <a:ext uri="{FF2B5EF4-FFF2-40B4-BE49-F238E27FC236}">
                <a16:creationId xmlns:a16="http://schemas.microsoft.com/office/drawing/2014/main" id="{9D66523C-034F-44A1-BD36-5C5293211954}"/>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51504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E824-20EA-4987-A436-4576627EF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582DB19-3D5A-461E-8D68-958D44DB9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C46FBD0-1852-4E07-857C-9F6DD0E14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50DEB-941C-4B00-B313-F2574380028A}"/>
              </a:ext>
            </a:extLst>
          </p:cNvPr>
          <p:cNvSpPr>
            <a:spLocks noGrp="1"/>
          </p:cNvSpPr>
          <p:nvPr>
            <p:ph type="dt" sz="half" idx="10"/>
          </p:nvPr>
        </p:nvSpPr>
        <p:spPr/>
        <p:txBody>
          <a:bodyPr/>
          <a:lstStyle/>
          <a:p>
            <a:fld id="{657D754F-09DB-4428-938E-8733B54B2956}" type="datetime1">
              <a:rPr lang="en-GB" smtClean="0"/>
              <a:t>05/04/2024</a:t>
            </a:fld>
            <a:endParaRPr lang="en-GB"/>
          </a:p>
        </p:txBody>
      </p:sp>
      <p:sp>
        <p:nvSpPr>
          <p:cNvPr id="6" name="Footer Placeholder 5">
            <a:extLst>
              <a:ext uri="{FF2B5EF4-FFF2-40B4-BE49-F238E27FC236}">
                <a16:creationId xmlns:a16="http://schemas.microsoft.com/office/drawing/2014/main" id="{9312D262-3010-4E8B-8B6A-CC9339FA6153}"/>
              </a:ext>
            </a:extLst>
          </p:cNvPr>
          <p:cNvSpPr>
            <a:spLocks noGrp="1"/>
          </p:cNvSpPr>
          <p:nvPr>
            <p:ph type="ftr" sz="quarter" idx="11"/>
          </p:nvPr>
        </p:nvSpPr>
        <p:spPr/>
        <p:txBody>
          <a:bodyPr/>
          <a:lstStyle/>
          <a:p>
            <a:r>
              <a:rPr lang="en-GB"/>
              <a:t>06 Advertising and marketing</a:t>
            </a:r>
          </a:p>
        </p:txBody>
      </p:sp>
      <p:sp>
        <p:nvSpPr>
          <p:cNvPr id="7" name="Slide Number Placeholder 6">
            <a:extLst>
              <a:ext uri="{FF2B5EF4-FFF2-40B4-BE49-F238E27FC236}">
                <a16:creationId xmlns:a16="http://schemas.microsoft.com/office/drawing/2014/main" id="{2524C9F9-5BA0-4189-AB2B-AA49280EDEF2}"/>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358698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89C5-E11E-4C67-B178-CBE82C69F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8A2467-728E-423A-A412-90C806694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984B08E-7A9B-4122-ADAD-6013BCE18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57771-B2F5-4FFE-8CA4-0CD22DC54D70}"/>
              </a:ext>
            </a:extLst>
          </p:cNvPr>
          <p:cNvSpPr>
            <a:spLocks noGrp="1"/>
          </p:cNvSpPr>
          <p:nvPr>
            <p:ph type="dt" sz="half" idx="10"/>
          </p:nvPr>
        </p:nvSpPr>
        <p:spPr/>
        <p:txBody>
          <a:bodyPr/>
          <a:lstStyle/>
          <a:p>
            <a:fld id="{005BAB76-A43A-470C-8277-3DB4CB8BEE1C}" type="datetime1">
              <a:rPr lang="en-GB" smtClean="0"/>
              <a:t>05/04/2024</a:t>
            </a:fld>
            <a:endParaRPr lang="en-GB"/>
          </a:p>
        </p:txBody>
      </p:sp>
      <p:sp>
        <p:nvSpPr>
          <p:cNvPr id="6" name="Footer Placeholder 5">
            <a:extLst>
              <a:ext uri="{FF2B5EF4-FFF2-40B4-BE49-F238E27FC236}">
                <a16:creationId xmlns:a16="http://schemas.microsoft.com/office/drawing/2014/main" id="{C00F3C80-F118-42ED-9A92-BE9B27022730}"/>
              </a:ext>
            </a:extLst>
          </p:cNvPr>
          <p:cNvSpPr>
            <a:spLocks noGrp="1"/>
          </p:cNvSpPr>
          <p:nvPr>
            <p:ph type="ftr" sz="quarter" idx="11"/>
          </p:nvPr>
        </p:nvSpPr>
        <p:spPr/>
        <p:txBody>
          <a:bodyPr/>
          <a:lstStyle/>
          <a:p>
            <a:r>
              <a:rPr lang="en-GB"/>
              <a:t>06 Advertising and marketing</a:t>
            </a:r>
          </a:p>
        </p:txBody>
      </p:sp>
      <p:sp>
        <p:nvSpPr>
          <p:cNvPr id="7" name="Slide Number Placeholder 6">
            <a:extLst>
              <a:ext uri="{FF2B5EF4-FFF2-40B4-BE49-F238E27FC236}">
                <a16:creationId xmlns:a16="http://schemas.microsoft.com/office/drawing/2014/main" id="{ECEA31F3-04ED-4CA5-8E5B-ECBA682A1E9D}"/>
              </a:ext>
            </a:extLst>
          </p:cNvPr>
          <p:cNvSpPr>
            <a:spLocks noGrp="1"/>
          </p:cNvSpPr>
          <p:nvPr>
            <p:ph type="sldNum" sz="quarter" idx="12"/>
          </p:nvPr>
        </p:nvSpPr>
        <p:spPr/>
        <p:txBody>
          <a:bodyPr/>
          <a:lstStyle/>
          <a:p>
            <a:fld id="{443420AB-2289-48A5-9D28-B271C560C455}" type="slidenum">
              <a:rPr lang="en-GB" smtClean="0"/>
              <a:t>‹#›</a:t>
            </a:fld>
            <a:endParaRPr lang="en-GB"/>
          </a:p>
        </p:txBody>
      </p:sp>
    </p:spTree>
    <p:extLst>
      <p:ext uri="{BB962C8B-B14F-4D97-AF65-F5344CB8AC3E}">
        <p14:creationId xmlns:p14="http://schemas.microsoft.com/office/powerpoint/2010/main" val="84616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A391F-65EC-4118-82F1-45EEE99F5B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6CAEDD-AAB0-4C3C-9EF8-18E788F00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226018-7729-494F-8A49-271B84B0B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B7EC3-BC6B-4853-A911-9D98881BB099}" type="datetime1">
              <a:rPr lang="en-GB" smtClean="0"/>
              <a:t>05/04/2024</a:t>
            </a:fld>
            <a:endParaRPr lang="en-GB"/>
          </a:p>
        </p:txBody>
      </p:sp>
      <p:sp>
        <p:nvSpPr>
          <p:cNvPr id="5" name="Footer Placeholder 4">
            <a:extLst>
              <a:ext uri="{FF2B5EF4-FFF2-40B4-BE49-F238E27FC236}">
                <a16:creationId xmlns:a16="http://schemas.microsoft.com/office/drawing/2014/main" id="{71AC2405-9CC0-44C2-901E-AF0F3BDD8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06 Advertising and marketing</a:t>
            </a:r>
          </a:p>
        </p:txBody>
      </p:sp>
      <p:sp>
        <p:nvSpPr>
          <p:cNvPr id="6" name="Slide Number Placeholder 5">
            <a:extLst>
              <a:ext uri="{FF2B5EF4-FFF2-40B4-BE49-F238E27FC236}">
                <a16:creationId xmlns:a16="http://schemas.microsoft.com/office/drawing/2014/main" id="{402040DC-C2E7-468D-A1E4-1EF4163A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420AB-2289-48A5-9D28-B271C560C455}" type="slidenum">
              <a:rPr lang="en-GB" smtClean="0"/>
              <a:t>‹#›</a:t>
            </a:fld>
            <a:endParaRPr lang="en-GB"/>
          </a:p>
        </p:txBody>
      </p:sp>
    </p:spTree>
    <p:extLst>
      <p:ext uri="{BB962C8B-B14F-4D97-AF65-F5344CB8AC3E}">
        <p14:creationId xmlns:p14="http://schemas.microsoft.com/office/powerpoint/2010/main" val="258279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A391F-65EC-4118-82F1-45EEE99F5B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6CAEDD-AAB0-4C3C-9EF8-18E788F00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226018-7729-494F-8A49-271B84B0B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12C21-7259-4825-BB23-7D5F348B45C3}" type="datetime1">
              <a:rPr lang="en-GB" smtClean="0"/>
              <a:t>05/04/2024</a:t>
            </a:fld>
            <a:endParaRPr lang="en-GB"/>
          </a:p>
        </p:txBody>
      </p:sp>
      <p:sp>
        <p:nvSpPr>
          <p:cNvPr id="5" name="Footer Placeholder 4">
            <a:extLst>
              <a:ext uri="{FF2B5EF4-FFF2-40B4-BE49-F238E27FC236}">
                <a16:creationId xmlns:a16="http://schemas.microsoft.com/office/drawing/2014/main" id="{71AC2405-9CC0-44C2-901E-AF0F3BDD8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01 Introduction</a:t>
            </a:r>
          </a:p>
        </p:txBody>
      </p:sp>
      <p:sp>
        <p:nvSpPr>
          <p:cNvPr id="6" name="Slide Number Placeholder 5">
            <a:extLst>
              <a:ext uri="{FF2B5EF4-FFF2-40B4-BE49-F238E27FC236}">
                <a16:creationId xmlns:a16="http://schemas.microsoft.com/office/drawing/2014/main" id="{402040DC-C2E7-468D-A1E4-1EF4163A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420AB-2289-48A5-9D28-B271C560C455}" type="slidenum">
              <a:rPr lang="en-GB" smtClean="0"/>
              <a:t>‹#›</a:t>
            </a:fld>
            <a:endParaRPr lang="en-GB"/>
          </a:p>
        </p:txBody>
      </p:sp>
    </p:spTree>
    <p:extLst>
      <p:ext uri="{BB962C8B-B14F-4D97-AF65-F5344CB8AC3E}">
        <p14:creationId xmlns:p14="http://schemas.microsoft.com/office/powerpoint/2010/main" val="4477433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458AD-60CD-487D-BD50-C7294CB93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B09E56-84B9-4A45-A272-1B431ABEC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5B5999-4406-474F-A2FA-A2FBA4A424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1ABAC-F892-4E85-A29D-63B3B3EAA86B}" type="datetimeFigureOut">
              <a:rPr lang="en-GB" smtClean="0"/>
              <a:t>05/04/2024</a:t>
            </a:fld>
            <a:endParaRPr lang="en-GB"/>
          </a:p>
        </p:txBody>
      </p:sp>
      <p:sp>
        <p:nvSpPr>
          <p:cNvPr id="5" name="Footer Placeholder 4">
            <a:extLst>
              <a:ext uri="{FF2B5EF4-FFF2-40B4-BE49-F238E27FC236}">
                <a16:creationId xmlns:a16="http://schemas.microsoft.com/office/drawing/2014/main" id="{709AB368-7933-406B-AF1C-159AAB8E2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73B5DA2-BE79-4267-A965-F0A07E633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D5C47-B32D-473A-8166-BBDAB9DD51A0}" type="slidenum">
              <a:rPr lang="en-GB" smtClean="0"/>
              <a:t>‹#›</a:t>
            </a:fld>
            <a:endParaRPr lang="en-GB"/>
          </a:p>
        </p:txBody>
      </p:sp>
    </p:spTree>
    <p:extLst>
      <p:ext uri="{BB962C8B-B14F-4D97-AF65-F5344CB8AC3E}">
        <p14:creationId xmlns:p14="http://schemas.microsoft.com/office/powerpoint/2010/main" val="22033562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hyperlink" Target="https://i.redd.it/aygzaivcbmd51.png" TargetMode="External"/><Relationship Id="rId2" Type="http://schemas.openxmlformats.org/officeDocument/2006/relationships/hyperlink" Target="https://www.wikiwand.com/en/List_of_Linux_distributions" TargetMode="External"/><Relationship Id="rId1" Type="http://schemas.openxmlformats.org/officeDocument/2006/relationships/slideLayout" Target="../slideLayouts/slideLayout24.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s://librehunt.org/" TargetMode="External"/><Relationship Id="rId2" Type="http://schemas.openxmlformats.org/officeDocument/2006/relationships/hyperlink" Target="https://distrochooser.de/en" TargetMode="External"/><Relationship Id="rId1" Type="http://schemas.openxmlformats.org/officeDocument/2006/relationships/slideLayout" Target="../slideLayouts/slideLayout24.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4.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hyperlink" Target="https://mapandfire.com/blog/how-to-make-your-product-better-than-doing-nothing/" TargetMode="External"/><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37.png"/><Relationship Id="rId1" Type="http://schemas.openxmlformats.org/officeDocument/2006/relationships/slideLayout" Target="../slideLayouts/slideLayout24.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40.sv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sv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svg"/><Relationship Id="rId3" Type="http://schemas.openxmlformats.org/officeDocument/2006/relationships/image" Target="../media/image46.svg"/><Relationship Id="rId7" Type="http://schemas.openxmlformats.org/officeDocument/2006/relationships/image" Target="../media/image50.sv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24.xml"/><Relationship Id="rId6" Type="http://schemas.openxmlformats.org/officeDocument/2006/relationships/image" Target="../media/image49.png"/><Relationship Id="rId11" Type="http://schemas.openxmlformats.org/officeDocument/2006/relationships/image" Target="../media/image54.svg"/><Relationship Id="rId5" Type="http://schemas.openxmlformats.org/officeDocument/2006/relationships/image" Target="../media/image48.svg"/><Relationship Id="rId15" Type="http://schemas.openxmlformats.org/officeDocument/2006/relationships/image" Target="../media/image58.sv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svg"/><Relationship Id="rId1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hyperlink" Target="https://www.merriam-webster.com/dictionary/operating%20system"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8.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78.svg"/><Relationship Id="rId2" Type="http://schemas.openxmlformats.org/officeDocument/2006/relationships/image" Target="../media/image7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sOIOY6Ks0xA" TargetMode="Externa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8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4.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66C31708-D05B-4A43-8F8D-10C13DB2B735}"/>
              </a:ext>
              <a:ext uri="{C183D7F6-B498-43B3-948B-1728B52AA6E4}">
                <adec:decorative xmlns:adec="http://schemas.microsoft.com/office/drawing/2017/decorative" val="1"/>
              </a:ext>
            </a:extLst>
          </p:cNvPr>
          <p:cNvPicPr>
            <a:picLocks noChangeAspect="1" noChangeArrowheads="1"/>
          </p:cNvPicPr>
          <p:nvPr/>
        </p:nvPicPr>
        <p:blipFill rotWithShape="1">
          <a:blip r:embed="rId2" cstate="screen">
            <a:duotone>
              <a:prstClr val="black"/>
              <a:schemeClr val="accent2">
                <a:lumMod val="50000"/>
                <a:tint val="45000"/>
                <a:satMod val="400000"/>
              </a:schemeClr>
            </a:duotone>
            <a:extLst>
              <a:ext uri="{28A0092B-C50C-407E-A947-70E740481C1C}">
                <a14:useLocalDpi xmlns:a14="http://schemas.microsoft.com/office/drawing/2010/main"/>
              </a:ext>
            </a:extLst>
          </a:blip>
          <a:srcRect/>
          <a:stretch/>
        </p:blipFill>
        <p:spPr bwMode="auto">
          <a:xfrm>
            <a:off x="4040742" y="0"/>
            <a:ext cx="8151258" cy="687581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3B46D5-C443-47C7-91A0-1B90CAB4B497}"/>
              </a:ext>
            </a:extLst>
          </p:cNvPr>
          <p:cNvSpPr>
            <a:spLocks noGrp="1"/>
          </p:cNvSpPr>
          <p:nvPr>
            <p:ph type="ctrTitle"/>
          </p:nvPr>
        </p:nvSpPr>
        <p:spPr>
          <a:xfrm>
            <a:off x="613986" y="1672207"/>
            <a:ext cx="3052293" cy="3531403"/>
          </a:xfrm>
        </p:spPr>
        <p:txBody>
          <a:bodyPr anchor="t">
            <a:normAutofit/>
          </a:bodyPr>
          <a:lstStyle/>
          <a:p>
            <a:pPr algn="r"/>
            <a:r>
              <a:rPr lang="en-GB" sz="4000" dirty="0">
                <a:solidFill>
                  <a:srgbClr val="FFFFFF"/>
                </a:solidFill>
              </a:rPr>
              <a:t>Linux:  introduction and basic commands</a:t>
            </a:r>
          </a:p>
        </p:txBody>
      </p:sp>
    </p:spTree>
    <p:extLst>
      <p:ext uri="{BB962C8B-B14F-4D97-AF65-F5344CB8AC3E}">
        <p14:creationId xmlns:p14="http://schemas.microsoft.com/office/powerpoint/2010/main" val="337259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C60EE1-CC08-42D6-8252-14E1883DB9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0"/>
            <a:ext cx="3800370" cy="6857572"/>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Freeform: Shape 2">
            <a:extLst>
              <a:ext uri="{FF2B5EF4-FFF2-40B4-BE49-F238E27FC236}">
                <a16:creationId xmlns:a16="http://schemas.microsoft.com/office/drawing/2014/main" id="{BBA62BBA-2D84-4D4A-8EA8-44530A89934D}"/>
              </a:ext>
            </a:extLst>
          </p:cNvPr>
          <p:cNvSpPr/>
          <p:nvPr/>
        </p:nvSpPr>
        <p:spPr>
          <a:xfrm>
            <a:off x="3911600" y="671721"/>
            <a:ext cx="7818120" cy="1644300"/>
          </a:xfrm>
          <a:custGeom>
            <a:avLst/>
            <a:gdLst>
              <a:gd name="connsiteX0" fmla="*/ 0 w 7818120"/>
              <a:gd name="connsiteY0" fmla="*/ 0 h 1644300"/>
              <a:gd name="connsiteX1" fmla="*/ 7818120 w 7818120"/>
              <a:gd name="connsiteY1" fmla="*/ 0 h 1644300"/>
              <a:gd name="connsiteX2" fmla="*/ 7818120 w 7818120"/>
              <a:gd name="connsiteY2" fmla="*/ 1644300 h 1644300"/>
              <a:gd name="connsiteX3" fmla="*/ 0 w 7818120"/>
              <a:gd name="connsiteY3" fmla="*/ 1644300 h 1644300"/>
              <a:gd name="connsiteX4" fmla="*/ 0 w 7818120"/>
              <a:gd name="connsiteY4" fmla="*/ 0 h 164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20" h="1644300">
                <a:moveTo>
                  <a:pt x="0" y="0"/>
                </a:moveTo>
                <a:lnTo>
                  <a:pt x="7818120" y="0"/>
                </a:lnTo>
                <a:lnTo>
                  <a:pt x="7818120" y="1644300"/>
                </a:lnTo>
                <a:lnTo>
                  <a:pt x="0" y="16443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6773" tIns="374904" rIns="606773" bIns="128016" numCol="1" spcCol="1270" anchor="t" anchorCtr="0">
            <a:noAutofit/>
          </a:bodyPr>
          <a:lstStyle/>
          <a:p>
            <a:pPr marL="285750" lvl="1" indent="-285750" algn="l" defTabSz="800100">
              <a:lnSpc>
                <a:spcPct val="90000"/>
              </a:lnSpc>
              <a:spcBef>
                <a:spcPct val="0"/>
              </a:spcBef>
              <a:spcAft>
                <a:spcPct val="15000"/>
              </a:spcAft>
              <a:buFont typeface="Arial" panose="020B0604020202020204" pitchFamily="34" charset="0"/>
              <a:buChar char="•"/>
            </a:pPr>
            <a:r>
              <a:rPr lang="en-GB" sz="1800" kern="1200" dirty="0"/>
              <a:t>developed at AT&amp;T Bell Labs in 1970s</a:t>
            </a:r>
            <a:endParaRPr lang="en-US" sz="1800" kern="1200" dirty="0"/>
          </a:p>
          <a:p>
            <a:pPr marL="285750" lvl="1" indent="-285750" algn="l" defTabSz="800100">
              <a:lnSpc>
                <a:spcPct val="90000"/>
              </a:lnSpc>
              <a:spcBef>
                <a:spcPct val="0"/>
              </a:spcBef>
              <a:spcAft>
                <a:spcPct val="15000"/>
              </a:spcAft>
              <a:buFont typeface="Arial" panose="020B0604020202020204" pitchFamily="34" charset="0"/>
              <a:buChar char="•"/>
            </a:pPr>
            <a:r>
              <a:rPr lang="en-GB" sz="1800" kern="1200" dirty="0"/>
              <a:t>written in C</a:t>
            </a:r>
            <a:endParaRPr lang="en-US" sz="1800" kern="1200" dirty="0"/>
          </a:p>
          <a:p>
            <a:pPr marL="285750" lvl="1" indent="-285750" algn="l" defTabSz="800100">
              <a:lnSpc>
                <a:spcPct val="90000"/>
              </a:lnSpc>
              <a:spcBef>
                <a:spcPct val="0"/>
              </a:spcBef>
              <a:spcAft>
                <a:spcPct val="15000"/>
              </a:spcAft>
              <a:buFont typeface="Arial" panose="020B0604020202020204" pitchFamily="34" charset="0"/>
              <a:buChar char="•"/>
            </a:pPr>
            <a:r>
              <a:rPr lang="en-GB" sz="1800" kern="1200" dirty="0"/>
              <a:t>now a trademark and a specification, owned by the Open Group</a:t>
            </a:r>
            <a:endParaRPr lang="en-US" sz="1800" kern="1200" dirty="0"/>
          </a:p>
          <a:p>
            <a:pPr marL="285750" lvl="1" indent="-285750" algn="l" defTabSz="800100">
              <a:lnSpc>
                <a:spcPct val="90000"/>
              </a:lnSpc>
              <a:spcBef>
                <a:spcPct val="0"/>
              </a:spcBef>
              <a:spcAft>
                <a:spcPct val="15000"/>
              </a:spcAft>
              <a:buFont typeface="Arial" panose="020B0604020202020204" pitchFamily="34" charset="0"/>
              <a:buChar char="•"/>
            </a:pPr>
            <a:r>
              <a:rPr lang="en-GB" sz="1800" kern="1200" dirty="0"/>
              <a:t>only software certified by Open Group is called UNIX</a:t>
            </a:r>
            <a:endParaRPr lang="en-US" sz="1800" kern="1200" dirty="0"/>
          </a:p>
        </p:txBody>
      </p:sp>
      <p:sp>
        <p:nvSpPr>
          <p:cNvPr id="4" name="Freeform: Shape 3">
            <a:extLst>
              <a:ext uri="{FF2B5EF4-FFF2-40B4-BE49-F238E27FC236}">
                <a16:creationId xmlns:a16="http://schemas.microsoft.com/office/drawing/2014/main" id="{AC1FA19B-7587-4D34-A5F1-68D5B5C46651}"/>
              </a:ext>
            </a:extLst>
          </p:cNvPr>
          <p:cNvSpPr/>
          <p:nvPr/>
        </p:nvSpPr>
        <p:spPr>
          <a:xfrm>
            <a:off x="4302506" y="406041"/>
            <a:ext cx="5472684" cy="531360"/>
          </a:xfrm>
          <a:custGeom>
            <a:avLst/>
            <a:gdLst>
              <a:gd name="connsiteX0" fmla="*/ 0 w 5472684"/>
              <a:gd name="connsiteY0" fmla="*/ 88562 h 531360"/>
              <a:gd name="connsiteX1" fmla="*/ 88562 w 5472684"/>
              <a:gd name="connsiteY1" fmla="*/ 0 h 531360"/>
              <a:gd name="connsiteX2" fmla="*/ 5384122 w 5472684"/>
              <a:gd name="connsiteY2" fmla="*/ 0 h 531360"/>
              <a:gd name="connsiteX3" fmla="*/ 5472684 w 5472684"/>
              <a:gd name="connsiteY3" fmla="*/ 88562 h 531360"/>
              <a:gd name="connsiteX4" fmla="*/ 5472684 w 5472684"/>
              <a:gd name="connsiteY4" fmla="*/ 442798 h 531360"/>
              <a:gd name="connsiteX5" fmla="*/ 5384122 w 5472684"/>
              <a:gd name="connsiteY5" fmla="*/ 531360 h 531360"/>
              <a:gd name="connsiteX6" fmla="*/ 88562 w 5472684"/>
              <a:gd name="connsiteY6" fmla="*/ 531360 h 531360"/>
              <a:gd name="connsiteX7" fmla="*/ 0 w 5472684"/>
              <a:gd name="connsiteY7" fmla="*/ 442798 h 531360"/>
              <a:gd name="connsiteX8" fmla="*/ 0 w 5472684"/>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72684" h="531360">
                <a:moveTo>
                  <a:pt x="0" y="88562"/>
                </a:moveTo>
                <a:cubicBezTo>
                  <a:pt x="0" y="39651"/>
                  <a:pt x="39651" y="0"/>
                  <a:pt x="88562" y="0"/>
                </a:cubicBezTo>
                <a:lnTo>
                  <a:pt x="5384122" y="0"/>
                </a:lnTo>
                <a:cubicBezTo>
                  <a:pt x="5433033" y="0"/>
                  <a:pt x="5472684" y="39651"/>
                  <a:pt x="5472684" y="88562"/>
                </a:cubicBezTo>
                <a:lnTo>
                  <a:pt x="5472684" y="442798"/>
                </a:lnTo>
                <a:cubicBezTo>
                  <a:pt x="5472684" y="491709"/>
                  <a:pt x="5433033" y="531360"/>
                  <a:pt x="5384122" y="531360"/>
                </a:cubicBezTo>
                <a:lnTo>
                  <a:pt x="88562" y="531360"/>
                </a:lnTo>
                <a:cubicBezTo>
                  <a:pt x="39651" y="531360"/>
                  <a:pt x="0" y="491709"/>
                  <a:pt x="0" y="442798"/>
                </a:cubicBezTo>
                <a:lnTo>
                  <a:pt x="0" y="88562"/>
                </a:lnTo>
                <a:close/>
              </a:path>
            </a:pathLst>
          </a:cu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2793" tIns="25939" rIns="232793" bIns="25939" numCol="1" spcCol="1270" anchor="ctr" anchorCtr="0">
            <a:noAutofit/>
          </a:bodyPr>
          <a:lstStyle/>
          <a:p>
            <a:pPr marL="0" lvl="0" indent="0" algn="l" defTabSz="1066800">
              <a:lnSpc>
                <a:spcPct val="90000"/>
              </a:lnSpc>
              <a:spcBef>
                <a:spcPct val="0"/>
              </a:spcBef>
              <a:spcAft>
                <a:spcPct val="35000"/>
              </a:spcAft>
              <a:buNone/>
            </a:pPr>
            <a:r>
              <a:rPr lang="en-GB" sz="2400" kern="1200" dirty="0"/>
              <a:t>UNIX</a:t>
            </a:r>
            <a:r>
              <a:rPr lang="en-GB" sz="1700" kern="1200" dirty="0"/>
              <a:t> </a:t>
            </a:r>
            <a:endParaRPr lang="en-US" sz="1700" kern="1200" dirty="0"/>
          </a:p>
        </p:txBody>
      </p:sp>
      <p:sp>
        <p:nvSpPr>
          <p:cNvPr id="6" name="Freeform: Shape 5">
            <a:extLst>
              <a:ext uri="{FF2B5EF4-FFF2-40B4-BE49-F238E27FC236}">
                <a16:creationId xmlns:a16="http://schemas.microsoft.com/office/drawing/2014/main" id="{71D35EA6-075A-4B5B-BAAC-355B28E8B00A}"/>
              </a:ext>
            </a:extLst>
          </p:cNvPr>
          <p:cNvSpPr/>
          <p:nvPr/>
        </p:nvSpPr>
        <p:spPr>
          <a:xfrm>
            <a:off x="3911600" y="2678901"/>
            <a:ext cx="7818120" cy="1644300"/>
          </a:xfrm>
          <a:custGeom>
            <a:avLst/>
            <a:gdLst>
              <a:gd name="connsiteX0" fmla="*/ 0 w 7818120"/>
              <a:gd name="connsiteY0" fmla="*/ 0 h 1644300"/>
              <a:gd name="connsiteX1" fmla="*/ 7818120 w 7818120"/>
              <a:gd name="connsiteY1" fmla="*/ 0 h 1644300"/>
              <a:gd name="connsiteX2" fmla="*/ 7818120 w 7818120"/>
              <a:gd name="connsiteY2" fmla="*/ 1644300 h 1644300"/>
              <a:gd name="connsiteX3" fmla="*/ 0 w 7818120"/>
              <a:gd name="connsiteY3" fmla="*/ 1644300 h 1644300"/>
              <a:gd name="connsiteX4" fmla="*/ 0 w 7818120"/>
              <a:gd name="connsiteY4" fmla="*/ 0 h 164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20" h="1644300">
                <a:moveTo>
                  <a:pt x="0" y="0"/>
                </a:moveTo>
                <a:lnTo>
                  <a:pt x="7818120" y="0"/>
                </a:lnTo>
                <a:lnTo>
                  <a:pt x="7818120" y="1644300"/>
                </a:lnTo>
                <a:lnTo>
                  <a:pt x="0" y="16443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6773" tIns="374904" rIns="606773" bIns="128016" numCol="1" spcCol="1270" anchor="t" anchorCtr="0">
            <a:noAutofit/>
          </a:bodyPr>
          <a:lstStyle/>
          <a:p>
            <a:pPr marL="285750" lvl="1" indent="-285750" defTabSz="800100">
              <a:lnSpc>
                <a:spcPct val="90000"/>
              </a:lnSpc>
              <a:spcBef>
                <a:spcPct val="0"/>
              </a:spcBef>
              <a:spcAft>
                <a:spcPct val="15000"/>
              </a:spcAft>
              <a:buFont typeface="Arial" panose="020B0604020202020204" pitchFamily="34" charset="0"/>
              <a:buChar char="•"/>
            </a:pPr>
            <a:r>
              <a:rPr lang="en-GB" dirty="0"/>
              <a:t>GNU’s Not Unix </a:t>
            </a:r>
            <a:endParaRPr lang="en-US" dirty="0"/>
          </a:p>
          <a:p>
            <a:pPr marL="285750" lvl="1" indent="-285750" defTabSz="800100">
              <a:lnSpc>
                <a:spcPct val="90000"/>
              </a:lnSpc>
              <a:spcBef>
                <a:spcPct val="0"/>
              </a:spcBef>
              <a:spcAft>
                <a:spcPct val="15000"/>
              </a:spcAft>
              <a:buFont typeface="Arial" panose="020B0604020202020204" pitchFamily="34" charset="0"/>
              <a:buChar char="•"/>
            </a:pPr>
            <a:r>
              <a:rPr lang="en-GB" dirty="0"/>
              <a:t>created by Richard Stallman in 1983 </a:t>
            </a:r>
            <a:endParaRPr lang="en-US" dirty="0"/>
          </a:p>
          <a:p>
            <a:pPr marL="285750" lvl="1" indent="-285750" defTabSz="800100">
              <a:lnSpc>
                <a:spcPct val="90000"/>
              </a:lnSpc>
              <a:spcBef>
                <a:spcPct val="0"/>
              </a:spcBef>
              <a:spcAft>
                <a:spcPct val="15000"/>
              </a:spcAft>
              <a:buFont typeface="Arial" panose="020B0604020202020204" pitchFamily="34" charset="0"/>
              <a:buChar char="•"/>
            </a:pPr>
            <a:r>
              <a:rPr lang="en-GB" dirty="0"/>
              <a:t>free tools for UNIX-like operating systems that make a kernel usable</a:t>
            </a:r>
            <a:endParaRPr lang="en-US" dirty="0"/>
          </a:p>
          <a:p>
            <a:pPr marL="285750" lvl="1" indent="-285750" defTabSz="800100">
              <a:lnSpc>
                <a:spcPct val="90000"/>
              </a:lnSpc>
              <a:spcBef>
                <a:spcPct val="0"/>
              </a:spcBef>
              <a:spcAft>
                <a:spcPct val="15000"/>
              </a:spcAft>
              <a:buFont typeface="Arial" panose="020B0604020202020204" pitchFamily="34" charset="0"/>
              <a:buChar char="•"/>
            </a:pPr>
            <a:r>
              <a:rPr lang="en-GB" dirty="0"/>
              <a:t>editors, compilers and user interfaces </a:t>
            </a:r>
            <a:endParaRPr lang="en-US" dirty="0"/>
          </a:p>
        </p:txBody>
      </p:sp>
      <p:sp>
        <p:nvSpPr>
          <p:cNvPr id="9" name="Freeform: Shape 8">
            <a:extLst>
              <a:ext uri="{FF2B5EF4-FFF2-40B4-BE49-F238E27FC236}">
                <a16:creationId xmlns:a16="http://schemas.microsoft.com/office/drawing/2014/main" id="{FC911F8A-DF83-4427-A4EE-E484C31C324D}"/>
              </a:ext>
            </a:extLst>
          </p:cNvPr>
          <p:cNvSpPr/>
          <p:nvPr/>
        </p:nvSpPr>
        <p:spPr>
          <a:xfrm>
            <a:off x="4302506" y="2413221"/>
            <a:ext cx="5472684" cy="531360"/>
          </a:xfrm>
          <a:custGeom>
            <a:avLst/>
            <a:gdLst>
              <a:gd name="connsiteX0" fmla="*/ 0 w 5472684"/>
              <a:gd name="connsiteY0" fmla="*/ 88562 h 531360"/>
              <a:gd name="connsiteX1" fmla="*/ 88562 w 5472684"/>
              <a:gd name="connsiteY1" fmla="*/ 0 h 531360"/>
              <a:gd name="connsiteX2" fmla="*/ 5384122 w 5472684"/>
              <a:gd name="connsiteY2" fmla="*/ 0 h 531360"/>
              <a:gd name="connsiteX3" fmla="*/ 5472684 w 5472684"/>
              <a:gd name="connsiteY3" fmla="*/ 88562 h 531360"/>
              <a:gd name="connsiteX4" fmla="*/ 5472684 w 5472684"/>
              <a:gd name="connsiteY4" fmla="*/ 442798 h 531360"/>
              <a:gd name="connsiteX5" fmla="*/ 5384122 w 5472684"/>
              <a:gd name="connsiteY5" fmla="*/ 531360 h 531360"/>
              <a:gd name="connsiteX6" fmla="*/ 88562 w 5472684"/>
              <a:gd name="connsiteY6" fmla="*/ 531360 h 531360"/>
              <a:gd name="connsiteX7" fmla="*/ 0 w 5472684"/>
              <a:gd name="connsiteY7" fmla="*/ 442798 h 531360"/>
              <a:gd name="connsiteX8" fmla="*/ 0 w 5472684"/>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72684" h="531360">
                <a:moveTo>
                  <a:pt x="0" y="88562"/>
                </a:moveTo>
                <a:cubicBezTo>
                  <a:pt x="0" y="39651"/>
                  <a:pt x="39651" y="0"/>
                  <a:pt x="88562" y="0"/>
                </a:cubicBezTo>
                <a:lnTo>
                  <a:pt x="5384122" y="0"/>
                </a:lnTo>
                <a:cubicBezTo>
                  <a:pt x="5433033" y="0"/>
                  <a:pt x="5472684" y="39651"/>
                  <a:pt x="5472684" y="88562"/>
                </a:cubicBezTo>
                <a:lnTo>
                  <a:pt x="5472684" y="442798"/>
                </a:lnTo>
                <a:cubicBezTo>
                  <a:pt x="5472684" y="491709"/>
                  <a:pt x="5433033" y="531360"/>
                  <a:pt x="5384122" y="531360"/>
                </a:cubicBezTo>
                <a:lnTo>
                  <a:pt x="88562" y="531360"/>
                </a:lnTo>
                <a:cubicBezTo>
                  <a:pt x="39651" y="531360"/>
                  <a:pt x="0" y="491709"/>
                  <a:pt x="0" y="442798"/>
                </a:cubicBezTo>
                <a:lnTo>
                  <a:pt x="0" y="88562"/>
                </a:lnTo>
                <a:close/>
              </a:path>
            </a:pathLst>
          </a:cu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2793" tIns="25939" rIns="232793" bIns="25939" numCol="1" spcCol="1270" anchor="ctr" anchorCtr="0">
            <a:noAutofit/>
          </a:bodyPr>
          <a:lstStyle/>
          <a:p>
            <a:pPr marL="0" lvl="0" indent="0" algn="l" defTabSz="1066800">
              <a:lnSpc>
                <a:spcPct val="90000"/>
              </a:lnSpc>
              <a:spcBef>
                <a:spcPct val="0"/>
              </a:spcBef>
              <a:spcAft>
                <a:spcPct val="35000"/>
              </a:spcAft>
              <a:buNone/>
            </a:pPr>
            <a:r>
              <a:rPr lang="en-GB" sz="2400" kern="1200" dirty="0"/>
              <a:t>GNU</a:t>
            </a:r>
            <a:endParaRPr lang="en-US" sz="2400" kern="1200" dirty="0"/>
          </a:p>
        </p:txBody>
      </p:sp>
      <p:sp>
        <p:nvSpPr>
          <p:cNvPr id="10" name="Freeform: Shape 9">
            <a:extLst>
              <a:ext uri="{FF2B5EF4-FFF2-40B4-BE49-F238E27FC236}">
                <a16:creationId xmlns:a16="http://schemas.microsoft.com/office/drawing/2014/main" id="{F5C7DD4C-3195-4FB6-9783-7323CEEF5E04}"/>
              </a:ext>
            </a:extLst>
          </p:cNvPr>
          <p:cNvSpPr/>
          <p:nvPr/>
        </p:nvSpPr>
        <p:spPr>
          <a:xfrm>
            <a:off x="3911600" y="4686081"/>
            <a:ext cx="7818120" cy="1927800"/>
          </a:xfrm>
          <a:custGeom>
            <a:avLst/>
            <a:gdLst>
              <a:gd name="connsiteX0" fmla="*/ 0 w 7818120"/>
              <a:gd name="connsiteY0" fmla="*/ 0 h 1927800"/>
              <a:gd name="connsiteX1" fmla="*/ 7818120 w 7818120"/>
              <a:gd name="connsiteY1" fmla="*/ 0 h 1927800"/>
              <a:gd name="connsiteX2" fmla="*/ 7818120 w 7818120"/>
              <a:gd name="connsiteY2" fmla="*/ 1927800 h 1927800"/>
              <a:gd name="connsiteX3" fmla="*/ 0 w 7818120"/>
              <a:gd name="connsiteY3" fmla="*/ 1927800 h 1927800"/>
              <a:gd name="connsiteX4" fmla="*/ 0 w 7818120"/>
              <a:gd name="connsiteY4" fmla="*/ 0 h 192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20" h="1927800">
                <a:moveTo>
                  <a:pt x="0" y="0"/>
                </a:moveTo>
                <a:lnTo>
                  <a:pt x="7818120" y="0"/>
                </a:lnTo>
                <a:lnTo>
                  <a:pt x="7818120" y="1927800"/>
                </a:lnTo>
                <a:lnTo>
                  <a:pt x="0" y="19278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6773" tIns="374904" rIns="606773" bIns="128016" numCol="1" spcCol="1270" anchor="t" anchorCtr="0">
            <a:noAutofit/>
          </a:bodyPr>
          <a:lstStyle/>
          <a:p>
            <a:pPr marL="285750" lvl="1" indent="-285750" defTabSz="800100">
              <a:lnSpc>
                <a:spcPct val="90000"/>
              </a:lnSpc>
              <a:spcBef>
                <a:spcPct val="0"/>
              </a:spcBef>
              <a:spcAft>
                <a:spcPct val="15000"/>
              </a:spcAft>
              <a:buFont typeface="Arial" panose="020B0604020202020204" pitchFamily="34" charset="0"/>
              <a:buChar char="•"/>
            </a:pPr>
            <a:r>
              <a:rPr lang="en-GB" dirty="0"/>
              <a:t>developed as a hobby project by Linus Torvalds in 1991</a:t>
            </a:r>
            <a:endParaRPr lang="en-US" dirty="0"/>
          </a:p>
          <a:p>
            <a:pPr marL="285750" lvl="1" indent="-285750" defTabSz="800100">
              <a:lnSpc>
                <a:spcPct val="90000"/>
              </a:lnSpc>
              <a:spcBef>
                <a:spcPct val="0"/>
              </a:spcBef>
              <a:spcAft>
                <a:spcPct val="15000"/>
              </a:spcAft>
              <a:buFont typeface="Arial" panose="020B0604020202020204" pitchFamily="34" charset="0"/>
              <a:buChar char="•"/>
            </a:pPr>
            <a:r>
              <a:rPr lang="en-GB" dirty="0"/>
              <a:t>initially ran on Intel 386 PC </a:t>
            </a:r>
            <a:endParaRPr lang="en-US" dirty="0"/>
          </a:p>
          <a:p>
            <a:pPr marL="285750" lvl="1" indent="-285750" defTabSz="800100">
              <a:lnSpc>
                <a:spcPct val="90000"/>
              </a:lnSpc>
              <a:spcBef>
                <a:spcPct val="0"/>
              </a:spcBef>
              <a:spcAft>
                <a:spcPct val="15000"/>
              </a:spcAft>
              <a:buFont typeface="Arial" panose="020B0604020202020204" pitchFamily="34" charset="0"/>
              <a:buChar char="•"/>
            </a:pPr>
            <a:r>
              <a:rPr lang="en-GB" dirty="0"/>
              <a:t>free, open source alternative to expensive UNIX</a:t>
            </a:r>
            <a:endParaRPr lang="en-US" dirty="0"/>
          </a:p>
          <a:p>
            <a:pPr marL="285750" lvl="1" indent="-285750" defTabSz="800100">
              <a:lnSpc>
                <a:spcPct val="90000"/>
              </a:lnSpc>
              <a:spcBef>
                <a:spcPct val="0"/>
              </a:spcBef>
              <a:spcAft>
                <a:spcPct val="15000"/>
              </a:spcAft>
              <a:buFont typeface="Arial" panose="020B0604020202020204" pitchFamily="34" charset="0"/>
              <a:buChar char="•"/>
            </a:pPr>
            <a:r>
              <a:rPr lang="en-GB" dirty="0"/>
              <a:t>Linux has not been certified by Open Group, so is UNIX-like</a:t>
            </a:r>
            <a:endParaRPr lang="en-US" dirty="0"/>
          </a:p>
          <a:p>
            <a:pPr marL="285750" lvl="1" indent="-285750" defTabSz="800100">
              <a:lnSpc>
                <a:spcPct val="90000"/>
              </a:lnSpc>
              <a:spcBef>
                <a:spcPct val="0"/>
              </a:spcBef>
              <a:spcAft>
                <a:spcPct val="15000"/>
              </a:spcAft>
              <a:buFont typeface="Arial" panose="020B0604020202020204" pitchFamily="34" charset="0"/>
              <a:buChar char="•"/>
            </a:pPr>
            <a:r>
              <a:rPr lang="en-GB" dirty="0"/>
              <a:t>uses GNU tools to create complete OS</a:t>
            </a:r>
            <a:endParaRPr lang="en-US" dirty="0"/>
          </a:p>
        </p:txBody>
      </p:sp>
      <p:sp>
        <p:nvSpPr>
          <p:cNvPr id="11" name="Freeform: Shape 10">
            <a:extLst>
              <a:ext uri="{FF2B5EF4-FFF2-40B4-BE49-F238E27FC236}">
                <a16:creationId xmlns:a16="http://schemas.microsoft.com/office/drawing/2014/main" id="{01573164-DF02-4457-A0AB-DE0D6105FE2B}"/>
              </a:ext>
            </a:extLst>
          </p:cNvPr>
          <p:cNvSpPr/>
          <p:nvPr/>
        </p:nvSpPr>
        <p:spPr>
          <a:xfrm>
            <a:off x="4302506" y="4420401"/>
            <a:ext cx="5472684" cy="531360"/>
          </a:xfrm>
          <a:custGeom>
            <a:avLst/>
            <a:gdLst>
              <a:gd name="connsiteX0" fmla="*/ 0 w 5472684"/>
              <a:gd name="connsiteY0" fmla="*/ 88562 h 531360"/>
              <a:gd name="connsiteX1" fmla="*/ 88562 w 5472684"/>
              <a:gd name="connsiteY1" fmla="*/ 0 h 531360"/>
              <a:gd name="connsiteX2" fmla="*/ 5384122 w 5472684"/>
              <a:gd name="connsiteY2" fmla="*/ 0 h 531360"/>
              <a:gd name="connsiteX3" fmla="*/ 5472684 w 5472684"/>
              <a:gd name="connsiteY3" fmla="*/ 88562 h 531360"/>
              <a:gd name="connsiteX4" fmla="*/ 5472684 w 5472684"/>
              <a:gd name="connsiteY4" fmla="*/ 442798 h 531360"/>
              <a:gd name="connsiteX5" fmla="*/ 5384122 w 5472684"/>
              <a:gd name="connsiteY5" fmla="*/ 531360 h 531360"/>
              <a:gd name="connsiteX6" fmla="*/ 88562 w 5472684"/>
              <a:gd name="connsiteY6" fmla="*/ 531360 h 531360"/>
              <a:gd name="connsiteX7" fmla="*/ 0 w 5472684"/>
              <a:gd name="connsiteY7" fmla="*/ 442798 h 531360"/>
              <a:gd name="connsiteX8" fmla="*/ 0 w 5472684"/>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72684" h="531360">
                <a:moveTo>
                  <a:pt x="0" y="88562"/>
                </a:moveTo>
                <a:cubicBezTo>
                  <a:pt x="0" y="39651"/>
                  <a:pt x="39651" y="0"/>
                  <a:pt x="88562" y="0"/>
                </a:cubicBezTo>
                <a:lnTo>
                  <a:pt x="5384122" y="0"/>
                </a:lnTo>
                <a:cubicBezTo>
                  <a:pt x="5433033" y="0"/>
                  <a:pt x="5472684" y="39651"/>
                  <a:pt x="5472684" y="88562"/>
                </a:cubicBezTo>
                <a:lnTo>
                  <a:pt x="5472684" y="442798"/>
                </a:lnTo>
                <a:cubicBezTo>
                  <a:pt x="5472684" y="491709"/>
                  <a:pt x="5433033" y="531360"/>
                  <a:pt x="5384122" y="531360"/>
                </a:cubicBezTo>
                <a:lnTo>
                  <a:pt x="88562" y="531360"/>
                </a:lnTo>
                <a:cubicBezTo>
                  <a:pt x="39651" y="531360"/>
                  <a:pt x="0" y="491709"/>
                  <a:pt x="0" y="442798"/>
                </a:cubicBezTo>
                <a:lnTo>
                  <a:pt x="0" y="88562"/>
                </a:lnTo>
                <a:close/>
              </a:path>
            </a:pathLst>
          </a:cu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32793" tIns="25939" rIns="232793" bIns="25939" numCol="1" spcCol="1270" anchor="ctr" anchorCtr="0">
            <a:noAutofit/>
          </a:bodyPr>
          <a:lstStyle/>
          <a:p>
            <a:pPr marL="0" lvl="0" indent="0" algn="l" defTabSz="1066800">
              <a:lnSpc>
                <a:spcPct val="90000"/>
              </a:lnSpc>
              <a:spcBef>
                <a:spcPct val="0"/>
              </a:spcBef>
              <a:spcAft>
                <a:spcPct val="35000"/>
              </a:spcAft>
              <a:buNone/>
            </a:pPr>
            <a:r>
              <a:rPr lang="en-GB" sz="2400" kern="1200" dirty="0"/>
              <a:t>Linux </a:t>
            </a:r>
            <a:endParaRPr lang="en-US" sz="2400" kern="1200" dirty="0"/>
          </a:p>
        </p:txBody>
      </p:sp>
      <p:sp>
        <p:nvSpPr>
          <p:cNvPr id="7" name="Title 1">
            <a:extLst>
              <a:ext uri="{FF2B5EF4-FFF2-40B4-BE49-F238E27FC236}">
                <a16:creationId xmlns:a16="http://schemas.microsoft.com/office/drawing/2014/main" id="{456B6A23-4935-4137-A615-BD4AFF00EC5F}"/>
              </a:ext>
            </a:extLst>
          </p:cNvPr>
          <p:cNvSpPr>
            <a:spLocks noGrp="1"/>
          </p:cNvSpPr>
          <p:nvPr>
            <p:ph type="title"/>
          </p:nvPr>
        </p:nvSpPr>
        <p:spPr>
          <a:xfrm>
            <a:off x="434608" y="658240"/>
            <a:ext cx="2931153" cy="1132322"/>
          </a:xfrm>
        </p:spPr>
        <p:txBody>
          <a:bodyPr anchor="ctr" anchorCtr="0">
            <a:normAutofit/>
          </a:bodyPr>
          <a:lstStyle/>
          <a:p>
            <a:r>
              <a:rPr lang="en-GB" sz="4000" dirty="0">
                <a:solidFill>
                  <a:schemeClr val="bg1"/>
                </a:solidFill>
              </a:rPr>
              <a:t>Brief history</a:t>
            </a:r>
            <a:br>
              <a:rPr lang="en-GB" sz="4000" dirty="0">
                <a:solidFill>
                  <a:schemeClr val="bg1"/>
                </a:solidFill>
              </a:rPr>
            </a:br>
            <a:r>
              <a:rPr lang="en-GB" sz="3100" dirty="0">
                <a:solidFill>
                  <a:schemeClr val="bg1"/>
                </a:solidFill>
              </a:rPr>
              <a:t>(Ess 1.2)</a:t>
            </a:r>
          </a:p>
        </p:txBody>
      </p:sp>
    </p:spTree>
    <p:extLst>
      <p:ext uri="{BB962C8B-B14F-4D97-AF65-F5344CB8AC3E}">
        <p14:creationId xmlns:p14="http://schemas.microsoft.com/office/powerpoint/2010/main" val="366571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3A68B-ED04-43FF-BE20-A3D2A2064C20}"/>
              </a:ext>
            </a:extLst>
          </p:cNvPr>
          <p:cNvSpPr>
            <a:spLocks noGrp="1"/>
          </p:cNvSpPr>
          <p:nvPr>
            <p:ph idx="1"/>
          </p:nvPr>
        </p:nvSpPr>
        <p:spPr>
          <a:xfrm>
            <a:off x="838800" y="1995488"/>
            <a:ext cx="10515600" cy="3460432"/>
          </a:xfrm>
        </p:spPr>
        <p:txBody>
          <a:bodyPr numCol="2">
            <a:normAutofit fontScale="85000" lnSpcReduction="20000"/>
          </a:bodyPr>
          <a:lstStyle/>
          <a:p>
            <a:r>
              <a:rPr lang="en-GB" dirty="0"/>
              <a:t>computers:</a:t>
            </a:r>
          </a:p>
          <a:p>
            <a:pPr lvl="1"/>
            <a:r>
              <a:rPr lang="en-GB" dirty="0"/>
              <a:t>client</a:t>
            </a:r>
          </a:p>
          <a:p>
            <a:pPr lvl="1"/>
            <a:r>
              <a:rPr lang="en-GB" dirty="0"/>
              <a:t>server: over 50% of Internet servers</a:t>
            </a:r>
          </a:p>
          <a:p>
            <a:pPr lvl="1"/>
            <a:r>
              <a:rPr lang="en-GB" dirty="0"/>
              <a:t>phones: Android is a Linux distro</a:t>
            </a:r>
          </a:p>
          <a:p>
            <a:endParaRPr lang="en-GB" dirty="0"/>
          </a:p>
          <a:p>
            <a:r>
              <a:rPr lang="en-GB" dirty="0"/>
              <a:t>networking equipment:</a:t>
            </a:r>
          </a:p>
          <a:p>
            <a:pPr lvl="1"/>
            <a:r>
              <a:rPr lang="en-GB" dirty="0"/>
              <a:t>home routers</a:t>
            </a:r>
          </a:p>
          <a:p>
            <a:pPr lvl="1"/>
            <a:r>
              <a:rPr lang="en-GB" dirty="0"/>
              <a:t>servers</a:t>
            </a:r>
          </a:p>
          <a:p>
            <a:endParaRPr lang="en-GB" dirty="0"/>
          </a:p>
          <a:p>
            <a:endParaRPr lang="en-GB" dirty="0"/>
          </a:p>
          <a:p>
            <a:r>
              <a:rPr lang="en-GB" dirty="0"/>
              <a:t>embedded systems:</a:t>
            </a:r>
          </a:p>
          <a:p>
            <a:pPr lvl="1"/>
            <a:r>
              <a:rPr lang="en-GB" dirty="0"/>
              <a:t>cars </a:t>
            </a:r>
          </a:p>
          <a:p>
            <a:pPr lvl="1"/>
            <a:r>
              <a:rPr lang="en-GB" dirty="0"/>
              <a:t>rockets</a:t>
            </a:r>
          </a:p>
          <a:p>
            <a:pPr lvl="1"/>
            <a:r>
              <a:rPr lang="en-GB" dirty="0"/>
              <a:t>watches </a:t>
            </a:r>
          </a:p>
          <a:p>
            <a:pPr lvl="1"/>
            <a:r>
              <a:rPr lang="en-GB" dirty="0"/>
              <a:t>televisions </a:t>
            </a:r>
          </a:p>
          <a:p>
            <a:pPr lvl="1"/>
            <a:r>
              <a:rPr lang="en-GB" dirty="0"/>
              <a:t>Internet of Things (IoT) devices</a:t>
            </a:r>
          </a:p>
          <a:p>
            <a:endParaRPr lang="en-GB" dirty="0"/>
          </a:p>
          <a:p>
            <a:r>
              <a:rPr lang="en-GB" dirty="0"/>
              <a:t>remote monitoring systems:</a:t>
            </a:r>
          </a:p>
          <a:p>
            <a:pPr lvl="1"/>
            <a:r>
              <a:rPr lang="en-GB" dirty="0"/>
              <a:t>pipelines</a:t>
            </a:r>
          </a:p>
          <a:p>
            <a:pPr lvl="1"/>
            <a:r>
              <a:rPr lang="en-GB" dirty="0"/>
              <a:t>factories</a:t>
            </a:r>
          </a:p>
          <a:p>
            <a:endParaRPr lang="en-GB" dirty="0"/>
          </a:p>
        </p:txBody>
      </p:sp>
      <p:pic>
        <p:nvPicPr>
          <p:cNvPr id="6" name="Picture 5">
            <a:extLst>
              <a:ext uri="{FF2B5EF4-FFF2-40B4-BE49-F238E27FC236}">
                <a16:creationId xmlns:a16="http://schemas.microsoft.com/office/drawing/2014/main" id="{AAA725E1-55BA-4AB7-9B8E-C6B5AE5FB7C7}"/>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5444197"/>
            <a:ext cx="12191999" cy="1413803"/>
          </a:xfrm>
          <a:prstGeom prst="rect">
            <a:avLst/>
          </a:prstGeom>
        </p:spPr>
      </p:pic>
      <p:sp>
        <p:nvSpPr>
          <p:cNvPr id="18" name="Rectangle 17">
            <a:extLst>
              <a:ext uri="{FF2B5EF4-FFF2-40B4-BE49-F238E27FC236}">
                <a16:creationId xmlns:a16="http://schemas.microsoft.com/office/drawing/2014/main" id="{38DB54CE-BAA6-470B-9E74-47057CA1116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FE9DF1-65CD-4470-B98D-53ECF777C1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C3A5C2-6870-46F0-B6CD-0F344A6A4296}"/>
              </a:ext>
            </a:extLst>
          </p:cNvPr>
          <p:cNvSpPr>
            <a:spLocks noGrp="1"/>
          </p:cNvSpPr>
          <p:nvPr>
            <p:ph type="title"/>
          </p:nvPr>
        </p:nvSpPr>
        <p:spPr>
          <a:xfrm>
            <a:off x="838800" y="363600"/>
            <a:ext cx="10515600" cy="1325563"/>
          </a:xfrm>
        </p:spPr>
        <p:txBody>
          <a:bodyPr/>
          <a:lstStyle/>
          <a:p>
            <a:r>
              <a:rPr lang="en-GB" dirty="0">
                <a:solidFill>
                  <a:schemeClr val="bg1"/>
                </a:solidFill>
              </a:rPr>
              <a:t>Linux is everywhere </a:t>
            </a:r>
            <a:br>
              <a:rPr lang="en-GB" dirty="0">
                <a:solidFill>
                  <a:schemeClr val="bg1"/>
                </a:solidFill>
              </a:rPr>
            </a:br>
            <a:r>
              <a:rPr lang="en-GB" sz="2800" dirty="0">
                <a:solidFill>
                  <a:schemeClr val="bg1"/>
                </a:solidFill>
              </a:rPr>
              <a:t>(Ess 1.1)</a:t>
            </a:r>
          </a:p>
        </p:txBody>
      </p:sp>
    </p:spTree>
    <p:extLst>
      <p:ext uri="{BB962C8B-B14F-4D97-AF65-F5344CB8AC3E}">
        <p14:creationId xmlns:p14="http://schemas.microsoft.com/office/powerpoint/2010/main" val="365378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7AB84D-A9EF-4669-9EDE-281B865B3DAF}"/>
              </a:ext>
              <a:ext uri="{C183D7F6-B498-43B3-948B-1728B52AA6E4}">
                <adec:decorative xmlns:adec="http://schemas.microsoft.com/office/drawing/2017/decorative" val="1"/>
              </a:ext>
            </a:extLst>
          </p:cNvPr>
          <p:cNvSpPr/>
          <p:nvPr/>
        </p:nvSpPr>
        <p:spPr>
          <a:xfrm>
            <a:off x="651604" y="1551731"/>
            <a:ext cx="3079303" cy="3303353"/>
          </a:xfrm>
          <a:prstGeom prst="rect">
            <a:avLst/>
          </a:prstGeom>
          <a: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GB"/>
          </a:p>
        </p:txBody>
      </p:sp>
      <p:sp>
        <p:nvSpPr>
          <p:cNvPr id="9" name="Freeform: Shape 8">
            <a:extLst>
              <a:ext uri="{FF2B5EF4-FFF2-40B4-BE49-F238E27FC236}">
                <a16:creationId xmlns:a16="http://schemas.microsoft.com/office/drawing/2014/main" id="{4B713A20-96EC-4DFC-A579-590E3D48C6F1}"/>
              </a:ext>
            </a:extLst>
          </p:cNvPr>
          <p:cNvSpPr/>
          <p:nvPr/>
        </p:nvSpPr>
        <p:spPr>
          <a:xfrm>
            <a:off x="381161" y="4681738"/>
            <a:ext cx="3411843" cy="720000"/>
          </a:xfrm>
          <a:custGeom>
            <a:avLst/>
            <a:gdLst>
              <a:gd name="connsiteX0" fmla="*/ 0 w 3411843"/>
              <a:gd name="connsiteY0" fmla="*/ 0 h 720000"/>
              <a:gd name="connsiteX1" fmla="*/ 3411843 w 3411843"/>
              <a:gd name="connsiteY1" fmla="*/ 0 h 720000"/>
              <a:gd name="connsiteX2" fmla="*/ 3411843 w 3411843"/>
              <a:gd name="connsiteY2" fmla="*/ 720000 h 720000"/>
              <a:gd name="connsiteX3" fmla="*/ 0 w 3411843"/>
              <a:gd name="connsiteY3" fmla="*/ 720000 h 720000"/>
              <a:gd name="connsiteX4" fmla="*/ 0 w 3411843"/>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1843" h="720000">
                <a:moveTo>
                  <a:pt x="0" y="0"/>
                </a:moveTo>
                <a:lnTo>
                  <a:pt x="3411843" y="0"/>
                </a:lnTo>
                <a:lnTo>
                  <a:pt x="3411843"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Linux is Open Source</a:t>
            </a:r>
            <a:endParaRPr lang="en-US" sz="2300" kern="1200" dirty="0"/>
          </a:p>
        </p:txBody>
      </p:sp>
      <p:sp>
        <p:nvSpPr>
          <p:cNvPr id="10" name="Rectangle 9" descr="Laptop">
            <a:extLst>
              <a:ext uri="{FF2B5EF4-FFF2-40B4-BE49-F238E27FC236}">
                <a16:creationId xmlns:a16="http://schemas.microsoft.com/office/drawing/2014/main" id="{9DABB610-6EB0-4D51-8D2F-EDF485F07058}"/>
              </a:ext>
            </a:extLst>
          </p:cNvPr>
          <p:cNvSpPr/>
          <p:nvPr/>
        </p:nvSpPr>
        <p:spPr>
          <a:xfrm>
            <a:off x="4660520" y="1551731"/>
            <a:ext cx="3079303" cy="3303353"/>
          </a:xfrm>
          <a:prstGeom prst="rect">
            <a:avLst/>
          </a:prstGeom>
          <a: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GB"/>
          </a:p>
        </p:txBody>
      </p:sp>
      <p:sp>
        <p:nvSpPr>
          <p:cNvPr id="11" name="Freeform: Shape 10">
            <a:extLst>
              <a:ext uri="{FF2B5EF4-FFF2-40B4-BE49-F238E27FC236}">
                <a16:creationId xmlns:a16="http://schemas.microsoft.com/office/drawing/2014/main" id="{E1BA6B11-E713-4546-8257-963A8591FB30}"/>
              </a:ext>
            </a:extLst>
          </p:cNvPr>
          <p:cNvSpPr/>
          <p:nvPr/>
        </p:nvSpPr>
        <p:spPr>
          <a:xfrm>
            <a:off x="4390078" y="4681738"/>
            <a:ext cx="3411843" cy="720000"/>
          </a:xfrm>
          <a:custGeom>
            <a:avLst/>
            <a:gdLst>
              <a:gd name="connsiteX0" fmla="*/ 0 w 3411843"/>
              <a:gd name="connsiteY0" fmla="*/ 0 h 720000"/>
              <a:gd name="connsiteX1" fmla="*/ 3411843 w 3411843"/>
              <a:gd name="connsiteY1" fmla="*/ 0 h 720000"/>
              <a:gd name="connsiteX2" fmla="*/ 3411843 w 3411843"/>
              <a:gd name="connsiteY2" fmla="*/ 720000 h 720000"/>
              <a:gd name="connsiteX3" fmla="*/ 0 w 3411843"/>
              <a:gd name="connsiteY3" fmla="*/ 720000 h 720000"/>
              <a:gd name="connsiteX4" fmla="*/ 0 w 3411843"/>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1843" h="720000">
                <a:moveTo>
                  <a:pt x="0" y="0"/>
                </a:moveTo>
                <a:lnTo>
                  <a:pt x="3411843" y="0"/>
                </a:lnTo>
                <a:lnTo>
                  <a:pt x="3411843"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Linux has "distributions"</a:t>
            </a:r>
            <a:endParaRPr lang="en-US" sz="2300" kern="1200" dirty="0"/>
          </a:p>
        </p:txBody>
      </p:sp>
      <p:sp>
        <p:nvSpPr>
          <p:cNvPr id="12" name="Rectangle 11" descr="Monitor">
            <a:extLst>
              <a:ext uri="{FF2B5EF4-FFF2-40B4-BE49-F238E27FC236}">
                <a16:creationId xmlns:a16="http://schemas.microsoft.com/office/drawing/2014/main" id="{5B626D3D-529D-4799-8AAC-369292CF6E8A}"/>
              </a:ext>
            </a:extLst>
          </p:cNvPr>
          <p:cNvSpPr/>
          <p:nvPr/>
        </p:nvSpPr>
        <p:spPr>
          <a:xfrm>
            <a:off x="8915396" y="1791266"/>
            <a:ext cx="2532510" cy="2778854"/>
          </a:xfrm>
          <a:prstGeom prst="rect">
            <a:avLst/>
          </a:prstGeom>
          <a: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GB"/>
          </a:p>
        </p:txBody>
      </p:sp>
      <p:sp>
        <p:nvSpPr>
          <p:cNvPr id="13" name="Freeform: Shape 12">
            <a:extLst>
              <a:ext uri="{FF2B5EF4-FFF2-40B4-BE49-F238E27FC236}">
                <a16:creationId xmlns:a16="http://schemas.microsoft.com/office/drawing/2014/main" id="{B1133F4D-A826-469A-AFBD-486DDB339A32}"/>
              </a:ext>
            </a:extLst>
          </p:cNvPr>
          <p:cNvSpPr/>
          <p:nvPr/>
        </p:nvSpPr>
        <p:spPr>
          <a:xfrm>
            <a:off x="8398994" y="4550614"/>
            <a:ext cx="3411843" cy="720000"/>
          </a:xfrm>
          <a:custGeom>
            <a:avLst/>
            <a:gdLst>
              <a:gd name="connsiteX0" fmla="*/ 0 w 3411843"/>
              <a:gd name="connsiteY0" fmla="*/ 0 h 720000"/>
              <a:gd name="connsiteX1" fmla="*/ 3411843 w 3411843"/>
              <a:gd name="connsiteY1" fmla="*/ 0 h 720000"/>
              <a:gd name="connsiteX2" fmla="*/ 3411843 w 3411843"/>
              <a:gd name="connsiteY2" fmla="*/ 720000 h 720000"/>
              <a:gd name="connsiteX3" fmla="*/ 0 w 3411843"/>
              <a:gd name="connsiteY3" fmla="*/ 720000 h 720000"/>
              <a:gd name="connsiteX4" fmla="*/ 0 w 3411843"/>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1843" h="720000">
                <a:moveTo>
                  <a:pt x="0" y="0"/>
                </a:moveTo>
                <a:lnTo>
                  <a:pt x="3411843" y="0"/>
                </a:lnTo>
                <a:lnTo>
                  <a:pt x="3411843"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Linux embraces Command Line Interface (</a:t>
            </a:r>
            <a:r>
              <a:rPr lang="en-GB" sz="2300" b="1" kern="1200" dirty="0"/>
              <a:t>CLI</a:t>
            </a:r>
            <a:r>
              <a:rPr lang="en-GB" sz="2300" kern="1200" dirty="0"/>
              <a:t>)</a:t>
            </a:r>
            <a:endParaRPr lang="en-US" sz="2300" kern="1200" dirty="0"/>
          </a:p>
        </p:txBody>
      </p:sp>
      <p:sp>
        <p:nvSpPr>
          <p:cNvPr id="6" name="Rectangle 5">
            <a:extLst>
              <a:ext uri="{FF2B5EF4-FFF2-40B4-BE49-F238E27FC236}">
                <a16:creationId xmlns:a16="http://schemas.microsoft.com/office/drawing/2014/main" id="{B8E15609-9625-4CBD-A2E1-A20C5A19C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F577AD-B33F-4859-BD71-014727DBFE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BB4FBE-5688-498C-9B8A-7C81E29943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E19DCA-3DA6-433D-82E8-ABB4278CA17D}"/>
              </a:ext>
            </a:extLst>
          </p:cNvPr>
          <p:cNvSpPr>
            <a:spLocks noGrp="1"/>
          </p:cNvSpPr>
          <p:nvPr>
            <p:ph type="title"/>
          </p:nvPr>
        </p:nvSpPr>
        <p:spPr/>
        <p:txBody>
          <a:bodyPr/>
          <a:lstStyle/>
          <a:p>
            <a:r>
              <a:rPr lang="en-GB" dirty="0">
                <a:solidFill>
                  <a:schemeClr val="bg1"/>
                </a:solidFill>
              </a:rPr>
              <a:t>What makes Linux different?</a:t>
            </a:r>
            <a:br>
              <a:rPr lang="en-GB" dirty="0">
                <a:solidFill>
                  <a:schemeClr val="bg1"/>
                </a:solidFill>
              </a:rPr>
            </a:b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 </a:t>
            </a:r>
            <a:endParaRPr lang="en-GB" dirty="0">
              <a:solidFill>
                <a:schemeClr val="bg1"/>
              </a:solidFill>
            </a:endParaRPr>
          </a:p>
        </p:txBody>
      </p:sp>
    </p:spTree>
    <p:extLst>
      <p:ext uri="{BB962C8B-B14F-4D97-AF65-F5344CB8AC3E}">
        <p14:creationId xmlns:p14="http://schemas.microsoft.com/office/powerpoint/2010/main" val="32498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2376A6-6310-40FD-89DB-C2C3BCAB8103}"/>
              </a:ext>
            </a:extLst>
          </p:cNvPr>
          <p:cNvSpPr>
            <a:spLocks noGrp="1"/>
          </p:cNvSpPr>
          <p:nvPr>
            <p:ph idx="1"/>
          </p:nvPr>
        </p:nvSpPr>
        <p:spPr/>
        <p:txBody>
          <a:bodyPr>
            <a:normAutofit/>
          </a:bodyPr>
          <a:lstStyle/>
          <a:p>
            <a:r>
              <a:rPr lang="en-GB" b="1" dirty="0"/>
              <a:t>closed source </a:t>
            </a:r>
            <a:r>
              <a:rPr lang="en-GB" dirty="0"/>
              <a:t>restricts access to </a:t>
            </a:r>
            <a:r>
              <a:rPr lang="en-GB" b="1" dirty="0"/>
              <a:t>use</a:t>
            </a:r>
            <a:r>
              <a:rPr lang="en-GB" dirty="0"/>
              <a:t> of machine code</a:t>
            </a:r>
          </a:p>
          <a:p>
            <a:r>
              <a:rPr lang="en-GB" b="1" dirty="0"/>
              <a:t>open source </a:t>
            </a:r>
            <a:r>
              <a:rPr lang="en-GB" dirty="0"/>
              <a:t>grants rights to </a:t>
            </a:r>
            <a:r>
              <a:rPr lang="en-GB" b="1" dirty="0"/>
              <a:t>use and modify </a:t>
            </a:r>
            <a:r>
              <a:rPr lang="en-GB" dirty="0"/>
              <a:t>source code as required</a:t>
            </a:r>
          </a:p>
          <a:p>
            <a:endParaRPr lang="en-GB" dirty="0"/>
          </a:p>
          <a:p>
            <a:r>
              <a:rPr lang="en-GB" dirty="0"/>
              <a:t>benefits:</a:t>
            </a:r>
          </a:p>
          <a:p>
            <a:pPr lvl="1"/>
            <a:r>
              <a:rPr lang="en-GB" dirty="0"/>
              <a:t>open source can be inspected for backdoors, viruses and spyware</a:t>
            </a:r>
          </a:p>
          <a:p>
            <a:pPr lvl="1"/>
            <a:r>
              <a:rPr lang="en-GB" dirty="0"/>
              <a:t>software is usually more robust, stable and adaptable than proprietary, closed source</a:t>
            </a:r>
          </a:p>
          <a:p>
            <a:pPr lvl="1"/>
            <a:r>
              <a:rPr lang="en-GB" dirty="0"/>
              <a:t>standards are maintained allowing communication between software </a:t>
            </a:r>
          </a:p>
          <a:p>
            <a:endParaRPr lang="en-GB" dirty="0"/>
          </a:p>
        </p:txBody>
      </p:sp>
      <p:sp>
        <p:nvSpPr>
          <p:cNvPr id="4" name="Rectangle 3">
            <a:extLst>
              <a:ext uri="{FF2B5EF4-FFF2-40B4-BE49-F238E27FC236}">
                <a16:creationId xmlns:a16="http://schemas.microsoft.com/office/drawing/2014/main" id="{43FF750D-68EF-43A8-A9E0-0FEC8497B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4548B57-1927-4A8A-9A2E-A83020697C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936A730-8C31-4248-B83B-0ADA9C4A54A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7DC86E-6A2A-4EAE-998F-999E0FF6418F}"/>
              </a:ext>
            </a:extLst>
          </p:cNvPr>
          <p:cNvSpPr>
            <a:spLocks noGrp="1"/>
          </p:cNvSpPr>
          <p:nvPr>
            <p:ph type="title"/>
          </p:nvPr>
        </p:nvSpPr>
        <p:spPr/>
        <p:txBody>
          <a:bodyPr/>
          <a:lstStyle/>
          <a:p>
            <a:r>
              <a:rPr lang="en-GB" dirty="0">
                <a:solidFill>
                  <a:schemeClr val="bg1"/>
                </a:solidFill>
              </a:rPr>
              <a:t>Open source software </a:t>
            </a:r>
            <a:br>
              <a:rPr lang="en-GB" dirty="0">
                <a:solidFill>
                  <a:schemeClr val="bg1"/>
                </a:solidFill>
              </a:rPr>
            </a:br>
            <a:r>
              <a:rPr lang="en-GB" sz="2800" dirty="0">
                <a:solidFill>
                  <a:schemeClr val="bg1"/>
                </a:solidFill>
              </a:rPr>
              <a:t>(Ess 1.3, 4.1) </a:t>
            </a:r>
          </a:p>
        </p:txBody>
      </p:sp>
    </p:spTree>
    <p:extLst>
      <p:ext uri="{BB962C8B-B14F-4D97-AF65-F5344CB8AC3E}">
        <p14:creationId xmlns:p14="http://schemas.microsoft.com/office/powerpoint/2010/main" val="154259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C6349F0-67C5-44DE-80FC-DDCBE15BF899}"/>
              </a:ext>
            </a:extLst>
          </p:cNvPr>
          <p:cNvSpPr txBox="1"/>
          <p:nvPr/>
        </p:nvSpPr>
        <p:spPr>
          <a:xfrm>
            <a:off x="4324571" y="2844888"/>
            <a:ext cx="1987888" cy="590536"/>
          </a:xfrm>
          <a:prstGeom prst="rect">
            <a:avLst/>
          </a:prstGeom>
          <a:noFill/>
          <a:ln>
            <a:noFill/>
          </a:ln>
        </p:spPr>
        <p:txBody>
          <a:bodyPr wrap="square" rtlCol="0" anchor="ctr" anchorCtr="0">
            <a:noAutofit/>
          </a:bodyPr>
          <a:lstStyle/>
          <a:p>
            <a:r>
              <a:rPr lang="en-GB" dirty="0"/>
              <a:t>Source code</a:t>
            </a:r>
          </a:p>
          <a:p>
            <a:r>
              <a:rPr lang="en-GB" dirty="0"/>
              <a:t>(human-readable)</a:t>
            </a:r>
          </a:p>
        </p:txBody>
      </p:sp>
      <p:sp>
        <p:nvSpPr>
          <p:cNvPr id="24" name="TextBox 23">
            <a:extLst>
              <a:ext uri="{FF2B5EF4-FFF2-40B4-BE49-F238E27FC236}">
                <a16:creationId xmlns:a16="http://schemas.microsoft.com/office/drawing/2014/main" id="{4F1BC5CF-DA3D-4BE6-979E-9C46AAEFE341}"/>
              </a:ext>
            </a:extLst>
          </p:cNvPr>
          <p:cNvSpPr txBox="1"/>
          <p:nvPr/>
        </p:nvSpPr>
        <p:spPr>
          <a:xfrm>
            <a:off x="4303978" y="5378393"/>
            <a:ext cx="1770907" cy="590536"/>
          </a:xfrm>
          <a:prstGeom prst="rect">
            <a:avLst/>
          </a:prstGeom>
          <a:noFill/>
          <a:ln>
            <a:noFill/>
          </a:ln>
        </p:spPr>
        <p:txBody>
          <a:bodyPr wrap="square" rtlCol="0" anchor="ctr" anchorCtr="0">
            <a:noAutofit/>
          </a:bodyPr>
          <a:lstStyle/>
          <a:p>
            <a:r>
              <a:rPr lang="en-GB" dirty="0"/>
              <a:t>Machine code</a:t>
            </a:r>
          </a:p>
          <a:p>
            <a:r>
              <a:rPr lang="en-GB" dirty="0"/>
              <a:t>(executable)</a:t>
            </a:r>
          </a:p>
        </p:txBody>
      </p:sp>
      <p:sp>
        <p:nvSpPr>
          <p:cNvPr id="21" name="TextBox 20">
            <a:extLst>
              <a:ext uri="{FF2B5EF4-FFF2-40B4-BE49-F238E27FC236}">
                <a16:creationId xmlns:a16="http://schemas.microsoft.com/office/drawing/2014/main" id="{AE6942E1-BFB7-4FE4-A2D6-F50DC8F626E8}"/>
              </a:ext>
            </a:extLst>
          </p:cNvPr>
          <p:cNvSpPr txBox="1"/>
          <p:nvPr/>
        </p:nvSpPr>
        <p:spPr>
          <a:xfrm>
            <a:off x="949361" y="2484138"/>
            <a:ext cx="3354617" cy="1312036"/>
          </a:xfrm>
          <a:prstGeom prst="rect">
            <a:avLst/>
          </a:prstGeom>
          <a:solidFill>
            <a:schemeClr val="accent5">
              <a:lumMod val="40000"/>
              <a:lumOff val="60000"/>
            </a:schemeClr>
          </a:solidFill>
          <a:ln w="28575">
            <a:solidFill>
              <a:schemeClr val="tx1">
                <a:lumMod val="65000"/>
                <a:lumOff val="35000"/>
              </a:schemeClr>
            </a:solidFill>
          </a:ln>
        </p:spPr>
        <p:txBody>
          <a:bodyPr wrap="square" rtlCol="0" anchor="t" anchorCtr="0">
            <a:noAutofit/>
          </a:bodyPr>
          <a:lstStyle/>
          <a:p>
            <a:r>
              <a:rPr lang="en-GB" dirty="0"/>
              <a:t># This program prints greeting</a:t>
            </a:r>
          </a:p>
          <a:p>
            <a:endParaRPr lang="en-GB" dirty="0"/>
          </a:p>
          <a:p>
            <a:r>
              <a:rPr lang="en-GB" dirty="0"/>
              <a:t>print('Hello, world!')</a:t>
            </a:r>
          </a:p>
          <a:p>
            <a:r>
              <a:rPr lang="en-GB" dirty="0"/>
              <a:t>print('Welcome to WDOS')</a:t>
            </a:r>
          </a:p>
        </p:txBody>
      </p:sp>
      <p:sp>
        <p:nvSpPr>
          <p:cNvPr id="22" name="TextBox 21">
            <a:extLst>
              <a:ext uri="{FF2B5EF4-FFF2-40B4-BE49-F238E27FC236}">
                <a16:creationId xmlns:a16="http://schemas.microsoft.com/office/drawing/2014/main" id="{74C462F4-0BC5-441B-A5E0-6D27190286AD}"/>
              </a:ext>
            </a:extLst>
          </p:cNvPr>
          <p:cNvSpPr txBox="1"/>
          <p:nvPr/>
        </p:nvSpPr>
        <p:spPr>
          <a:xfrm>
            <a:off x="949361" y="5017644"/>
            <a:ext cx="3354617" cy="1312036"/>
          </a:xfrm>
          <a:prstGeom prst="rect">
            <a:avLst/>
          </a:prstGeom>
          <a:solidFill>
            <a:schemeClr val="accent5">
              <a:lumMod val="40000"/>
              <a:lumOff val="60000"/>
            </a:schemeClr>
          </a:solidFill>
          <a:ln w="28575">
            <a:solidFill>
              <a:schemeClr val="tx1">
                <a:lumMod val="65000"/>
                <a:lumOff val="35000"/>
              </a:schemeClr>
            </a:solidFill>
          </a:ln>
        </p:spPr>
        <p:txBody>
          <a:bodyPr wrap="square" rtlCol="0" anchor="t" anchorCtr="0">
            <a:noAutofit/>
          </a:bodyPr>
          <a:lstStyle/>
          <a:p>
            <a:r>
              <a:rPr lang="en-GB" dirty="0"/>
              <a:t>01000101010100101010101110101010101010101011101010101000101010101011010101010101010101000100001010110101</a:t>
            </a:r>
          </a:p>
        </p:txBody>
      </p:sp>
      <p:cxnSp>
        <p:nvCxnSpPr>
          <p:cNvPr id="25" name="Straight Arrow Connector 24">
            <a:extLst>
              <a:ext uri="{FF2B5EF4-FFF2-40B4-BE49-F238E27FC236}">
                <a16:creationId xmlns:a16="http://schemas.microsoft.com/office/drawing/2014/main" id="{2754052E-C50F-419B-A408-2A77D20F3AC4}"/>
              </a:ext>
              <a:ext uri="{C183D7F6-B498-43B3-948B-1728B52AA6E4}">
                <adec:decorative xmlns:adec="http://schemas.microsoft.com/office/drawing/2017/decorative" val="1"/>
              </a:ext>
            </a:extLst>
          </p:cNvPr>
          <p:cNvCxnSpPr>
            <a:cxnSpLocks/>
            <a:stCxn id="21" idx="2"/>
            <a:endCxn id="22" idx="0"/>
          </p:cNvCxnSpPr>
          <p:nvPr/>
        </p:nvCxnSpPr>
        <p:spPr>
          <a:xfrm>
            <a:off x="2626669" y="3796174"/>
            <a:ext cx="0" cy="1221469"/>
          </a:xfrm>
          <a:prstGeom prst="straightConnector1">
            <a:avLst/>
          </a:prstGeom>
          <a:ln w="28575">
            <a:solidFill>
              <a:schemeClr val="tx1">
                <a:lumMod val="50000"/>
                <a:lumOff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5A65711-1B11-446B-B515-F52D67F6CA7A}"/>
              </a:ext>
            </a:extLst>
          </p:cNvPr>
          <p:cNvSpPr txBox="1"/>
          <p:nvPr/>
        </p:nvSpPr>
        <p:spPr>
          <a:xfrm>
            <a:off x="2626669" y="4130883"/>
            <a:ext cx="3354617" cy="590536"/>
          </a:xfrm>
          <a:prstGeom prst="rect">
            <a:avLst/>
          </a:prstGeom>
          <a:noFill/>
          <a:ln>
            <a:noFill/>
          </a:ln>
        </p:spPr>
        <p:txBody>
          <a:bodyPr wrap="square" rtlCol="0" anchor="ctr" anchorCtr="0">
            <a:noAutofit/>
          </a:bodyPr>
          <a:lstStyle/>
          <a:p>
            <a:r>
              <a:rPr lang="en-GB" dirty="0"/>
              <a:t>Conversion </a:t>
            </a:r>
          </a:p>
          <a:p>
            <a:r>
              <a:rPr lang="en-GB" dirty="0"/>
              <a:t>(using compiler or interpreter)</a:t>
            </a:r>
          </a:p>
        </p:txBody>
      </p:sp>
      <p:sp>
        <p:nvSpPr>
          <p:cNvPr id="27" name="TextBox 26">
            <a:extLst>
              <a:ext uri="{FF2B5EF4-FFF2-40B4-BE49-F238E27FC236}">
                <a16:creationId xmlns:a16="http://schemas.microsoft.com/office/drawing/2014/main" id="{347F6B2C-04FF-4597-901A-7A4BB851E987}"/>
              </a:ext>
            </a:extLst>
          </p:cNvPr>
          <p:cNvSpPr txBox="1"/>
          <p:nvPr/>
        </p:nvSpPr>
        <p:spPr>
          <a:xfrm>
            <a:off x="1429325" y="1763393"/>
            <a:ext cx="2394687" cy="590536"/>
          </a:xfrm>
          <a:prstGeom prst="rect">
            <a:avLst/>
          </a:prstGeom>
          <a:noFill/>
          <a:ln>
            <a:noFill/>
          </a:ln>
        </p:spPr>
        <p:txBody>
          <a:bodyPr wrap="square" rtlCol="0" anchor="ctr" anchorCtr="0">
            <a:noAutofit/>
          </a:bodyPr>
          <a:lstStyle/>
          <a:p>
            <a:pPr algn="ctr"/>
            <a:r>
              <a:rPr lang="en-GB" sz="2800" b="1" dirty="0"/>
              <a:t>Open source</a:t>
            </a:r>
          </a:p>
        </p:txBody>
      </p:sp>
      <p:sp>
        <p:nvSpPr>
          <p:cNvPr id="28" name="TextBox 27" descr="Greyed out box showing the closed source cannot be seen">
            <a:extLst>
              <a:ext uri="{FF2B5EF4-FFF2-40B4-BE49-F238E27FC236}">
                <a16:creationId xmlns:a16="http://schemas.microsoft.com/office/drawing/2014/main" id="{1CB45559-3B7D-4FD5-ADE6-ACB794EFFA5F}"/>
              </a:ext>
            </a:extLst>
          </p:cNvPr>
          <p:cNvSpPr txBox="1"/>
          <p:nvPr/>
        </p:nvSpPr>
        <p:spPr>
          <a:xfrm>
            <a:off x="6550036" y="2484138"/>
            <a:ext cx="3354617" cy="1312036"/>
          </a:xfrm>
          <a:prstGeom prst="rect">
            <a:avLst/>
          </a:prstGeom>
          <a:solidFill>
            <a:schemeClr val="bg1">
              <a:lumMod val="65000"/>
            </a:schemeClr>
          </a:solidFill>
          <a:ln w="28575">
            <a:solidFill>
              <a:schemeClr val="tx1">
                <a:lumMod val="65000"/>
                <a:lumOff val="35000"/>
              </a:schemeClr>
            </a:solidFill>
          </a:ln>
        </p:spPr>
        <p:txBody>
          <a:bodyPr wrap="square" rtlCol="0" anchor="t" anchorCtr="0">
            <a:noAutofit/>
          </a:bodyPr>
          <a:lstStyle/>
          <a:p>
            <a:endParaRPr lang="en-GB" dirty="0"/>
          </a:p>
        </p:txBody>
      </p:sp>
      <p:sp>
        <p:nvSpPr>
          <p:cNvPr id="29" name="TextBox 28">
            <a:extLst>
              <a:ext uri="{FF2B5EF4-FFF2-40B4-BE49-F238E27FC236}">
                <a16:creationId xmlns:a16="http://schemas.microsoft.com/office/drawing/2014/main" id="{DCBC1696-B6C3-4D76-A638-C60114AF8511}"/>
              </a:ext>
            </a:extLst>
          </p:cNvPr>
          <p:cNvSpPr txBox="1"/>
          <p:nvPr/>
        </p:nvSpPr>
        <p:spPr>
          <a:xfrm>
            <a:off x="6550036" y="5017644"/>
            <a:ext cx="3354617" cy="1312036"/>
          </a:xfrm>
          <a:prstGeom prst="rect">
            <a:avLst/>
          </a:prstGeom>
          <a:solidFill>
            <a:schemeClr val="accent5">
              <a:lumMod val="40000"/>
              <a:lumOff val="60000"/>
            </a:schemeClr>
          </a:solidFill>
          <a:ln w="28575">
            <a:solidFill>
              <a:schemeClr val="tx1">
                <a:lumMod val="65000"/>
                <a:lumOff val="35000"/>
              </a:schemeClr>
            </a:solidFill>
          </a:ln>
        </p:spPr>
        <p:txBody>
          <a:bodyPr wrap="square" rtlCol="0" anchor="t" anchorCtr="0">
            <a:noAutofit/>
          </a:bodyPr>
          <a:lstStyle/>
          <a:p>
            <a:r>
              <a:rPr lang="en-GB" dirty="0"/>
              <a:t>01000101010100101010101110101010101010101011101010101000101010101011010101010101010101000100001010110101</a:t>
            </a:r>
          </a:p>
        </p:txBody>
      </p:sp>
      <p:sp>
        <p:nvSpPr>
          <p:cNvPr id="30" name="TextBox 29">
            <a:extLst>
              <a:ext uri="{FF2B5EF4-FFF2-40B4-BE49-F238E27FC236}">
                <a16:creationId xmlns:a16="http://schemas.microsoft.com/office/drawing/2014/main" id="{5E78334C-9978-4C2D-9499-A56D38D949B3}"/>
              </a:ext>
            </a:extLst>
          </p:cNvPr>
          <p:cNvSpPr txBox="1"/>
          <p:nvPr/>
        </p:nvSpPr>
        <p:spPr>
          <a:xfrm>
            <a:off x="9904652" y="5378393"/>
            <a:ext cx="1770907" cy="590536"/>
          </a:xfrm>
          <a:prstGeom prst="rect">
            <a:avLst/>
          </a:prstGeom>
          <a:noFill/>
          <a:ln>
            <a:noFill/>
          </a:ln>
        </p:spPr>
        <p:txBody>
          <a:bodyPr wrap="square" rtlCol="0" anchor="ctr" anchorCtr="0">
            <a:noAutofit/>
          </a:bodyPr>
          <a:lstStyle/>
          <a:p>
            <a:r>
              <a:rPr lang="en-GB" dirty="0"/>
              <a:t>Machine code</a:t>
            </a:r>
          </a:p>
          <a:p>
            <a:r>
              <a:rPr lang="en-GB" dirty="0"/>
              <a:t>(executable)</a:t>
            </a:r>
          </a:p>
        </p:txBody>
      </p:sp>
      <p:cxnSp>
        <p:nvCxnSpPr>
          <p:cNvPr id="31" name="Straight Arrow Connector 30">
            <a:extLst>
              <a:ext uri="{FF2B5EF4-FFF2-40B4-BE49-F238E27FC236}">
                <a16:creationId xmlns:a16="http://schemas.microsoft.com/office/drawing/2014/main" id="{A959EB69-C62B-4225-BA9B-95F6B63513FF}"/>
              </a:ext>
              <a:ext uri="{C183D7F6-B498-43B3-948B-1728B52AA6E4}">
                <adec:decorative xmlns:adec="http://schemas.microsoft.com/office/drawing/2017/decorative" val="1"/>
              </a:ext>
            </a:extLst>
          </p:cNvPr>
          <p:cNvCxnSpPr>
            <a:cxnSpLocks/>
            <a:stCxn id="29" idx="0"/>
          </p:cNvCxnSpPr>
          <p:nvPr/>
        </p:nvCxnSpPr>
        <p:spPr>
          <a:xfrm flipV="1">
            <a:off x="8227344" y="3796174"/>
            <a:ext cx="0" cy="1221469"/>
          </a:xfrm>
          <a:prstGeom prst="straightConnector1">
            <a:avLst/>
          </a:prstGeom>
          <a:ln w="28575">
            <a:solidFill>
              <a:schemeClr val="tx1">
                <a:lumMod val="50000"/>
                <a:lumOff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B243956-5DC0-44E8-BA96-47D654D1B2F2}"/>
              </a:ext>
            </a:extLst>
          </p:cNvPr>
          <p:cNvSpPr txBox="1"/>
          <p:nvPr/>
        </p:nvSpPr>
        <p:spPr>
          <a:xfrm>
            <a:off x="7030000" y="1615440"/>
            <a:ext cx="2394688" cy="590536"/>
          </a:xfrm>
          <a:prstGeom prst="rect">
            <a:avLst/>
          </a:prstGeom>
          <a:noFill/>
          <a:ln>
            <a:noFill/>
          </a:ln>
        </p:spPr>
        <p:txBody>
          <a:bodyPr wrap="square" rtlCol="0" anchor="ctr" anchorCtr="0">
            <a:noAutofit/>
          </a:bodyPr>
          <a:lstStyle/>
          <a:p>
            <a:pPr algn="ctr"/>
            <a:r>
              <a:rPr lang="en-GB" sz="2800" b="1" dirty="0"/>
              <a:t>Closed source</a:t>
            </a:r>
          </a:p>
        </p:txBody>
      </p:sp>
      <p:sp>
        <p:nvSpPr>
          <p:cNvPr id="33" name="TextBox 32">
            <a:extLst>
              <a:ext uri="{FF2B5EF4-FFF2-40B4-BE49-F238E27FC236}">
                <a16:creationId xmlns:a16="http://schemas.microsoft.com/office/drawing/2014/main" id="{18C76411-568E-4196-AF95-61AAFB5E1B33}"/>
              </a:ext>
            </a:extLst>
          </p:cNvPr>
          <p:cNvSpPr txBox="1"/>
          <p:nvPr/>
        </p:nvSpPr>
        <p:spPr>
          <a:xfrm>
            <a:off x="8746144" y="4156924"/>
            <a:ext cx="2157273" cy="590536"/>
          </a:xfrm>
          <a:prstGeom prst="rect">
            <a:avLst/>
          </a:prstGeom>
          <a:noFill/>
          <a:ln>
            <a:noFill/>
          </a:ln>
        </p:spPr>
        <p:txBody>
          <a:bodyPr wrap="square" rtlCol="0" anchor="ctr" anchorCtr="0">
            <a:noAutofit/>
          </a:bodyPr>
          <a:lstStyle/>
          <a:p>
            <a:r>
              <a:rPr lang="en-GB" dirty="0"/>
              <a:t>Not permitted to reverse engineer</a:t>
            </a:r>
          </a:p>
        </p:txBody>
      </p:sp>
      <p:sp>
        <p:nvSpPr>
          <p:cNvPr id="34" name="Multiplication Sign 33">
            <a:extLst>
              <a:ext uri="{FF2B5EF4-FFF2-40B4-BE49-F238E27FC236}">
                <a16:creationId xmlns:a16="http://schemas.microsoft.com/office/drawing/2014/main" id="{45D234DE-B284-4012-9B45-FBB825F85392}"/>
              </a:ext>
              <a:ext uri="{C183D7F6-B498-43B3-948B-1728B52AA6E4}">
                <adec:decorative xmlns:adec="http://schemas.microsoft.com/office/drawing/2017/decorative" val="1"/>
              </a:ext>
            </a:extLst>
          </p:cNvPr>
          <p:cNvSpPr/>
          <p:nvPr/>
        </p:nvSpPr>
        <p:spPr>
          <a:xfrm>
            <a:off x="7428624" y="3781061"/>
            <a:ext cx="1597437" cy="1251697"/>
          </a:xfrm>
          <a:prstGeom prst="mathMultiply">
            <a:avLst>
              <a:gd name="adj1" fmla="val 103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77DFF3D2-F08A-42F4-A066-DD3AE73549CD}"/>
              </a:ext>
            </a:extLst>
          </p:cNvPr>
          <p:cNvSpPr txBox="1"/>
          <p:nvPr/>
        </p:nvSpPr>
        <p:spPr>
          <a:xfrm>
            <a:off x="9909472" y="2844887"/>
            <a:ext cx="1987888" cy="590536"/>
          </a:xfrm>
          <a:prstGeom prst="rect">
            <a:avLst/>
          </a:prstGeom>
          <a:noFill/>
          <a:ln>
            <a:noFill/>
          </a:ln>
        </p:spPr>
        <p:txBody>
          <a:bodyPr wrap="square" rtlCol="0" anchor="ctr" anchorCtr="0">
            <a:noAutofit/>
          </a:bodyPr>
          <a:lstStyle/>
          <a:p>
            <a:r>
              <a:rPr lang="en-GB" dirty="0"/>
              <a:t>No access to </a:t>
            </a:r>
          </a:p>
          <a:p>
            <a:r>
              <a:rPr lang="en-GB" dirty="0"/>
              <a:t>source code</a:t>
            </a:r>
          </a:p>
        </p:txBody>
      </p:sp>
      <p:sp>
        <p:nvSpPr>
          <p:cNvPr id="36" name="Rectangle 35">
            <a:extLst>
              <a:ext uri="{FF2B5EF4-FFF2-40B4-BE49-F238E27FC236}">
                <a16:creationId xmlns:a16="http://schemas.microsoft.com/office/drawing/2014/main" id="{ABFB1AB8-8988-4706-A8CB-D19C76A242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531CB9E-C943-4CB3-88F8-DF90DEDA49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5CE270-F6F7-4B5C-8D07-0EC8B45760E2}"/>
              </a:ext>
            </a:extLst>
          </p:cNvPr>
          <p:cNvSpPr>
            <a:spLocks noGrp="1"/>
          </p:cNvSpPr>
          <p:nvPr>
            <p:ph type="title"/>
          </p:nvPr>
        </p:nvSpPr>
        <p:spPr/>
        <p:txBody>
          <a:bodyPr/>
          <a:lstStyle/>
          <a:p>
            <a:r>
              <a:rPr lang="en-GB" dirty="0">
                <a:solidFill>
                  <a:schemeClr val="bg1"/>
                </a:solidFill>
              </a:rPr>
              <a:t>Open source vs. closed source</a:t>
            </a:r>
            <a:br>
              <a:rPr lang="en-GB" dirty="0">
                <a:solidFill>
                  <a:schemeClr val="bg1"/>
                </a:solidFill>
              </a:rPr>
            </a:b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 </a:t>
            </a:r>
            <a:endParaRPr lang="en-GB" dirty="0">
              <a:solidFill>
                <a:schemeClr val="bg1"/>
              </a:solidFill>
            </a:endParaRPr>
          </a:p>
        </p:txBody>
      </p:sp>
    </p:spTree>
    <p:extLst>
      <p:ext uri="{BB962C8B-B14F-4D97-AF65-F5344CB8AC3E}">
        <p14:creationId xmlns:p14="http://schemas.microsoft.com/office/powerpoint/2010/main" val="154277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F884B49-41D2-459B-9494-0EFD5829AA0B}"/>
              </a:ext>
            </a:extLst>
          </p:cNvPr>
          <p:cNvSpPr>
            <a:spLocks noGrp="1"/>
          </p:cNvSpPr>
          <p:nvPr>
            <p:ph idx="1"/>
          </p:nvPr>
        </p:nvSpPr>
        <p:spPr>
          <a:xfrm>
            <a:off x="838199" y="1825625"/>
            <a:ext cx="10671313" cy="4351338"/>
          </a:xfrm>
        </p:spPr>
        <p:txBody>
          <a:bodyPr numCol="1" spcCol="288000">
            <a:normAutofit/>
          </a:bodyPr>
          <a:lstStyle/>
          <a:p>
            <a:pPr>
              <a:lnSpc>
                <a:spcPct val="120000"/>
              </a:lnSpc>
              <a:spcBef>
                <a:spcPts val="0"/>
              </a:spcBef>
            </a:pPr>
            <a:r>
              <a:rPr lang="en-GB" dirty="0"/>
              <a:t>distro is bundled software including:</a:t>
            </a:r>
          </a:p>
          <a:p>
            <a:pPr lvl="1">
              <a:lnSpc>
                <a:spcPct val="120000"/>
              </a:lnSpc>
              <a:spcBef>
                <a:spcPts val="0"/>
              </a:spcBef>
            </a:pPr>
            <a:r>
              <a:rPr lang="en-GB" dirty="0"/>
              <a:t>Linux kernel</a:t>
            </a:r>
          </a:p>
          <a:p>
            <a:pPr lvl="1">
              <a:lnSpc>
                <a:spcPct val="120000"/>
              </a:lnSpc>
              <a:spcBef>
                <a:spcPts val="0"/>
              </a:spcBef>
            </a:pPr>
            <a:r>
              <a:rPr lang="en-GB" dirty="0"/>
              <a:t>GNU tools </a:t>
            </a:r>
          </a:p>
          <a:p>
            <a:pPr lvl="1">
              <a:lnSpc>
                <a:spcPct val="120000"/>
              </a:lnSpc>
              <a:spcBef>
                <a:spcPts val="0"/>
              </a:spcBef>
            </a:pPr>
            <a:r>
              <a:rPr lang="en-GB" dirty="0"/>
              <a:t>user-facing applications e.g. Word processors, browsers</a:t>
            </a:r>
          </a:p>
          <a:p>
            <a:pPr>
              <a:lnSpc>
                <a:spcPct val="120000"/>
              </a:lnSpc>
              <a:spcBef>
                <a:spcPts val="0"/>
              </a:spcBef>
            </a:pPr>
            <a:r>
              <a:rPr lang="en-GB" dirty="0"/>
              <a:t>tools required to </a:t>
            </a:r>
          </a:p>
          <a:p>
            <a:pPr lvl="1">
              <a:lnSpc>
                <a:spcPct val="120000"/>
              </a:lnSpc>
              <a:spcBef>
                <a:spcPts val="0"/>
              </a:spcBef>
            </a:pPr>
            <a:r>
              <a:rPr lang="en-GB" dirty="0"/>
              <a:t>set up storage</a:t>
            </a:r>
          </a:p>
          <a:p>
            <a:pPr lvl="1">
              <a:lnSpc>
                <a:spcPct val="120000"/>
              </a:lnSpc>
              <a:spcBef>
                <a:spcPts val="0"/>
              </a:spcBef>
            </a:pPr>
            <a:r>
              <a:rPr lang="en-GB" dirty="0"/>
              <a:t>install kernel</a:t>
            </a:r>
          </a:p>
          <a:p>
            <a:pPr lvl="1">
              <a:lnSpc>
                <a:spcPct val="120000"/>
              </a:lnSpc>
              <a:spcBef>
                <a:spcPts val="0"/>
              </a:spcBef>
            </a:pPr>
            <a:r>
              <a:rPr lang="en-GB" dirty="0"/>
              <a:t>manage the system</a:t>
            </a:r>
          </a:p>
          <a:p>
            <a:pPr lvl="1">
              <a:lnSpc>
                <a:spcPct val="120000"/>
              </a:lnSpc>
              <a:spcBef>
                <a:spcPts val="0"/>
              </a:spcBef>
            </a:pPr>
            <a:r>
              <a:rPr lang="en-GB" dirty="0"/>
              <a:t>package manager to add and remove software after installation</a:t>
            </a:r>
          </a:p>
        </p:txBody>
      </p:sp>
      <p:sp>
        <p:nvSpPr>
          <p:cNvPr id="9" name="Rectangle 8">
            <a:extLst>
              <a:ext uri="{FF2B5EF4-FFF2-40B4-BE49-F238E27FC236}">
                <a16:creationId xmlns:a16="http://schemas.microsoft.com/office/drawing/2014/main" id="{86E46281-B921-403F-A990-8B162117CB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CF629D-B2C2-4E12-8237-1E3CAA73A6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D73A916-665C-4EF5-AE47-2136CA010E64}"/>
              </a:ext>
            </a:extLst>
          </p:cNvPr>
          <p:cNvSpPr>
            <a:spLocks noGrp="1"/>
          </p:cNvSpPr>
          <p:nvPr>
            <p:ph type="title"/>
          </p:nvPr>
        </p:nvSpPr>
        <p:spPr/>
        <p:txBody>
          <a:bodyPr/>
          <a:lstStyle/>
          <a:p>
            <a:r>
              <a:rPr lang="en-GB" dirty="0">
                <a:solidFill>
                  <a:schemeClr val="bg1"/>
                </a:solidFill>
              </a:rPr>
              <a:t>What is a "distribution"? </a:t>
            </a:r>
            <a:br>
              <a:rPr lang="en-GB" dirty="0">
                <a:solidFill>
                  <a:schemeClr val="bg1"/>
                </a:solidFill>
              </a:rPr>
            </a:br>
            <a:r>
              <a:rPr lang="en-GB" sz="2800" dirty="0">
                <a:solidFill>
                  <a:schemeClr val="bg1"/>
                </a:solidFill>
              </a:rPr>
              <a:t>(Ess 1.4)</a:t>
            </a:r>
          </a:p>
        </p:txBody>
      </p:sp>
      <p:grpSp>
        <p:nvGrpSpPr>
          <p:cNvPr id="6" name="Group 5" descr="Diagram showing components of distro">
            <a:extLst>
              <a:ext uri="{FF2B5EF4-FFF2-40B4-BE49-F238E27FC236}">
                <a16:creationId xmlns:a16="http://schemas.microsoft.com/office/drawing/2014/main" id="{DDC06730-2F1B-4CC4-8FF2-59825A5988B6}"/>
              </a:ext>
            </a:extLst>
          </p:cNvPr>
          <p:cNvGrpSpPr/>
          <p:nvPr/>
        </p:nvGrpSpPr>
        <p:grpSpPr>
          <a:xfrm>
            <a:off x="8569166" y="2527039"/>
            <a:ext cx="3473747" cy="2760578"/>
            <a:chOff x="3861331" y="827448"/>
            <a:chExt cx="5012061" cy="4509349"/>
          </a:xfrm>
        </p:grpSpPr>
        <p:sp>
          <p:nvSpPr>
            <p:cNvPr id="11" name="TextBox 10">
              <a:extLst>
                <a:ext uri="{FF2B5EF4-FFF2-40B4-BE49-F238E27FC236}">
                  <a16:creationId xmlns:a16="http://schemas.microsoft.com/office/drawing/2014/main" id="{82A8C5CD-0227-45CD-BE4D-F0C08E1A5628}"/>
                </a:ext>
              </a:extLst>
            </p:cNvPr>
            <p:cNvSpPr txBox="1"/>
            <p:nvPr/>
          </p:nvSpPr>
          <p:spPr>
            <a:xfrm>
              <a:off x="3861331" y="827448"/>
              <a:ext cx="1376232" cy="472587"/>
            </a:xfrm>
            <a:prstGeom prst="rect">
              <a:avLst/>
            </a:prstGeom>
            <a:noFill/>
            <a:ln>
              <a:noFill/>
            </a:ln>
          </p:spPr>
          <p:txBody>
            <a:bodyPr wrap="square" rtlCol="0" anchor="ctr" anchorCtr="0">
              <a:noAutofit/>
            </a:bodyPr>
            <a:lstStyle/>
            <a:p>
              <a:pPr algn="ctr"/>
              <a:r>
                <a:rPr lang="en-GB" dirty="0"/>
                <a:t>Linux kernel</a:t>
              </a:r>
            </a:p>
          </p:txBody>
        </p:sp>
        <p:sp>
          <p:nvSpPr>
            <p:cNvPr id="12" name="TextBox 11">
              <a:extLst>
                <a:ext uri="{FF2B5EF4-FFF2-40B4-BE49-F238E27FC236}">
                  <a16:creationId xmlns:a16="http://schemas.microsoft.com/office/drawing/2014/main" id="{4B2EA50B-FA7A-4C31-87EF-83519F0A31BB}"/>
                </a:ext>
              </a:extLst>
            </p:cNvPr>
            <p:cNvSpPr txBox="1"/>
            <p:nvPr/>
          </p:nvSpPr>
          <p:spPr>
            <a:xfrm>
              <a:off x="5673563" y="842643"/>
              <a:ext cx="1108236" cy="472587"/>
            </a:xfrm>
            <a:prstGeom prst="rect">
              <a:avLst/>
            </a:prstGeom>
            <a:noFill/>
            <a:ln>
              <a:noFill/>
            </a:ln>
          </p:spPr>
          <p:txBody>
            <a:bodyPr wrap="square" rtlCol="0" anchor="ctr" anchorCtr="0">
              <a:noAutofit/>
            </a:bodyPr>
            <a:lstStyle/>
            <a:p>
              <a:pPr algn="ctr"/>
              <a:r>
                <a:rPr lang="en-GB" dirty="0"/>
                <a:t>GNU tools</a:t>
              </a:r>
            </a:p>
          </p:txBody>
        </p:sp>
        <p:sp>
          <p:nvSpPr>
            <p:cNvPr id="13" name="TextBox 12">
              <a:extLst>
                <a:ext uri="{FF2B5EF4-FFF2-40B4-BE49-F238E27FC236}">
                  <a16:creationId xmlns:a16="http://schemas.microsoft.com/office/drawing/2014/main" id="{15A8499D-4477-4E37-AC93-3E3F7630B72A}"/>
                </a:ext>
              </a:extLst>
            </p:cNvPr>
            <p:cNvSpPr txBox="1"/>
            <p:nvPr/>
          </p:nvSpPr>
          <p:spPr>
            <a:xfrm>
              <a:off x="6954437" y="827449"/>
              <a:ext cx="1918955" cy="472587"/>
            </a:xfrm>
            <a:prstGeom prst="rect">
              <a:avLst/>
            </a:prstGeom>
            <a:noFill/>
            <a:ln>
              <a:noFill/>
            </a:ln>
          </p:spPr>
          <p:txBody>
            <a:bodyPr wrap="square" rtlCol="0" anchor="ctr" anchorCtr="0">
              <a:noAutofit/>
            </a:bodyPr>
            <a:lstStyle/>
            <a:p>
              <a:pPr algn="ctr"/>
              <a:r>
                <a:rPr lang="en-GB" dirty="0"/>
                <a:t>user-facing apps</a:t>
              </a:r>
            </a:p>
          </p:txBody>
        </p:sp>
        <p:sp>
          <p:nvSpPr>
            <p:cNvPr id="14" name="TextBox 13">
              <a:extLst>
                <a:ext uri="{FF2B5EF4-FFF2-40B4-BE49-F238E27FC236}">
                  <a16:creationId xmlns:a16="http://schemas.microsoft.com/office/drawing/2014/main" id="{63669BF1-6857-4097-BF1C-06987E703198}"/>
                </a:ext>
              </a:extLst>
            </p:cNvPr>
            <p:cNvSpPr txBox="1"/>
            <p:nvPr/>
          </p:nvSpPr>
          <p:spPr>
            <a:xfrm>
              <a:off x="5237563" y="4655328"/>
              <a:ext cx="1918955" cy="681469"/>
            </a:xfrm>
            <a:prstGeom prst="rect">
              <a:avLst/>
            </a:prstGeom>
            <a:noFill/>
            <a:ln>
              <a:noFill/>
            </a:ln>
          </p:spPr>
          <p:txBody>
            <a:bodyPr wrap="square" rtlCol="0" anchor="ctr" anchorCtr="0">
              <a:noAutofit/>
            </a:bodyPr>
            <a:lstStyle/>
            <a:p>
              <a:pPr algn="ctr"/>
              <a:r>
                <a:rPr lang="en-GB" dirty="0"/>
                <a:t>distro</a:t>
              </a:r>
              <a:endParaRPr lang="en-GB" sz="2400" dirty="0"/>
            </a:p>
          </p:txBody>
        </p:sp>
        <p:pic>
          <p:nvPicPr>
            <p:cNvPr id="15" name="Picture 14">
              <a:extLst>
                <a:ext uri="{FF2B5EF4-FFF2-40B4-BE49-F238E27FC236}">
                  <a16:creationId xmlns:a16="http://schemas.microsoft.com/office/drawing/2014/main" id="{1F38521A-2895-44BB-B5AF-FD1BB83EBF7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36107" y="2317346"/>
              <a:ext cx="1724032" cy="1750720"/>
            </a:xfrm>
            <a:prstGeom prst="rect">
              <a:avLst/>
            </a:prstGeom>
          </p:spPr>
        </p:pic>
        <p:cxnSp>
          <p:nvCxnSpPr>
            <p:cNvPr id="16" name="Connector: Curved 15">
              <a:extLst>
                <a:ext uri="{FF2B5EF4-FFF2-40B4-BE49-F238E27FC236}">
                  <a16:creationId xmlns:a16="http://schemas.microsoft.com/office/drawing/2014/main" id="{703DB1CD-7A6D-4981-B1F7-F8F1E0AE2BB8}"/>
                </a:ext>
              </a:extLst>
            </p:cNvPr>
            <p:cNvCxnSpPr>
              <a:cxnSpLocks/>
            </p:cNvCxnSpPr>
            <p:nvPr/>
          </p:nvCxnSpPr>
          <p:spPr>
            <a:xfrm rot="5400000">
              <a:off x="6673220" y="1590259"/>
              <a:ext cx="776424" cy="703478"/>
            </a:xfrm>
            <a:prstGeom prst="curvedConnector3">
              <a:avLst>
                <a:gd name="adj1" fmla="val 50000"/>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3C45E-A32B-46C0-B803-3C62356152A4}"/>
                </a:ext>
              </a:extLst>
            </p:cNvPr>
            <p:cNvCxnSpPr>
              <a:cxnSpLocks/>
              <a:endCxn id="15" idx="0"/>
            </p:cNvCxnSpPr>
            <p:nvPr/>
          </p:nvCxnSpPr>
          <p:spPr>
            <a:xfrm>
              <a:off x="6198122" y="1553786"/>
              <a:ext cx="1" cy="76356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475920-87A9-4E82-92C0-C4D3731720BC}"/>
                </a:ext>
              </a:extLst>
            </p:cNvPr>
            <p:cNvCxnSpPr>
              <a:cxnSpLocks/>
            </p:cNvCxnSpPr>
            <p:nvPr/>
          </p:nvCxnSpPr>
          <p:spPr>
            <a:xfrm>
              <a:off x="6198122" y="4151788"/>
              <a:ext cx="0" cy="681469"/>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ED574230-B6DA-4D63-9199-CD3976D88CE5}"/>
                </a:ext>
              </a:extLst>
            </p:cNvPr>
            <p:cNvCxnSpPr>
              <a:cxnSpLocks/>
            </p:cNvCxnSpPr>
            <p:nvPr/>
          </p:nvCxnSpPr>
          <p:spPr>
            <a:xfrm rot="16200000" flipH="1">
              <a:off x="4828877" y="1557676"/>
              <a:ext cx="776424" cy="703478"/>
            </a:xfrm>
            <a:prstGeom prst="curvedConnector3">
              <a:avLst>
                <a:gd name="adj1" fmla="val 50000"/>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A30E4D86-804F-4C40-A14F-6B93E3498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85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F884B49-41D2-459B-9494-0EFD5829AA0B}"/>
              </a:ext>
            </a:extLst>
          </p:cNvPr>
          <p:cNvSpPr>
            <a:spLocks noGrp="1"/>
          </p:cNvSpPr>
          <p:nvPr>
            <p:ph idx="1"/>
          </p:nvPr>
        </p:nvSpPr>
        <p:spPr>
          <a:xfrm>
            <a:off x="838199" y="1825625"/>
            <a:ext cx="10671313" cy="4351338"/>
          </a:xfrm>
        </p:spPr>
        <p:txBody>
          <a:bodyPr numCol="1" spcCol="288000">
            <a:normAutofit/>
          </a:bodyPr>
          <a:lstStyle/>
          <a:p>
            <a:pPr>
              <a:lnSpc>
                <a:spcPct val="120000"/>
              </a:lnSpc>
              <a:spcBef>
                <a:spcPts val="0"/>
              </a:spcBef>
            </a:pPr>
            <a:r>
              <a:rPr lang="en-GB" dirty="0">
                <a:hlinkClick r:id="rId2"/>
              </a:rPr>
              <a:t>there are lots of them!</a:t>
            </a:r>
            <a:endParaRPr lang="en-GB" dirty="0"/>
          </a:p>
          <a:p>
            <a:pPr marL="457200" lvl="1" indent="0">
              <a:lnSpc>
                <a:spcPct val="120000"/>
              </a:lnSpc>
              <a:spcBef>
                <a:spcPts val="0"/>
              </a:spcBef>
              <a:buNone/>
            </a:pPr>
            <a:endParaRPr lang="en-GB" dirty="0"/>
          </a:p>
          <a:p>
            <a:pPr>
              <a:lnSpc>
                <a:spcPct val="120000"/>
              </a:lnSpc>
              <a:spcBef>
                <a:spcPts val="0"/>
              </a:spcBef>
            </a:pPr>
            <a:endParaRPr lang="en-GB" dirty="0"/>
          </a:p>
        </p:txBody>
      </p:sp>
      <p:sp>
        <p:nvSpPr>
          <p:cNvPr id="9" name="Rectangle 8">
            <a:extLst>
              <a:ext uri="{FF2B5EF4-FFF2-40B4-BE49-F238E27FC236}">
                <a16:creationId xmlns:a16="http://schemas.microsoft.com/office/drawing/2014/main" id="{86E46281-B921-403F-A990-8B162117CB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CF629D-B2C2-4E12-8237-1E3CAA73A6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D73A916-665C-4EF5-AE47-2136CA010E64}"/>
              </a:ext>
            </a:extLst>
          </p:cNvPr>
          <p:cNvSpPr>
            <a:spLocks noGrp="1"/>
          </p:cNvSpPr>
          <p:nvPr>
            <p:ph type="title"/>
          </p:nvPr>
        </p:nvSpPr>
        <p:spPr/>
        <p:txBody>
          <a:bodyPr/>
          <a:lstStyle/>
          <a:p>
            <a:r>
              <a:rPr lang="en-GB" dirty="0">
                <a:solidFill>
                  <a:schemeClr val="bg1"/>
                </a:solidFill>
              </a:rPr>
              <a:t>Linux distro families </a:t>
            </a:r>
            <a:br>
              <a:rPr lang="en-GB" dirty="0">
                <a:solidFill>
                  <a:schemeClr val="bg1"/>
                </a:solidFill>
              </a:rPr>
            </a:br>
            <a:r>
              <a:rPr lang="en-GB" sz="2800" dirty="0">
                <a:solidFill>
                  <a:schemeClr val="bg1"/>
                </a:solidFill>
              </a:rPr>
              <a:t>(Ess 2.4.1)</a:t>
            </a:r>
          </a:p>
        </p:txBody>
      </p:sp>
      <p:pic>
        <p:nvPicPr>
          <p:cNvPr id="20" name="Picture 19" descr="Linux distro families">
            <a:hlinkClick r:id="rId3"/>
            <a:extLst>
              <a:ext uri="{FF2B5EF4-FFF2-40B4-BE49-F238E27FC236}">
                <a16:creationId xmlns:a16="http://schemas.microsoft.com/office/drawing/2014/main" id="{9192490C-1AFB-451E-B33C-59EAB2A02FD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26237" y="2533611"/>
            <a:ext cx="8695235" cy="4054758"/>
          </a:xfrm>
          <a:prstGeom prst="rect">
            <a:avLst/>
          </a:prstGeom>
          <a:ln>
            <a:solidFill>
              <a:schemeClr val="bg1">
                <a:lumMod val="50000"/>
              </a:schemeClr>
            </a:solidFill>
          </a:ln>
        </p:spPr>
      </p:pic>
    </p:spTree>
    <p:extLst>
      <p:ext uri="{BB962C8B-B14F-4D97-AF65-F5344CB8AC3E}">
        <p14:creationId xmlns:p14="http://schemas.microsoft.com/office/powerpoint/2010/main" val="65466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A55D1B-7D29-42A4-92A3-FD4487D2CB59}"/>
              </a:ext>
            </a:extLst>
          </p:cNvPr>
          <p:cNvSpPr>
            <a:spLocks noGrp="1"/>
          </p:cNvSpPr>
          <p:nvPr>
            <p:ph idx="1"/>
          </p:nvPr>
        </p:nvSpPr>
        <p:spPr>
          <a:xfrm>
            <a:off x="838199" y="1825625"/>
            <a:ext cx="10880035" cy="4667250"/>
          </a:xfrm>
        </p:spPr>
        <p:txBody>
          <a:bodyPr>
            <a:normAutofit/>
          </a:bodyPr>
          <a:lstStyle/>
          <a:p>
            <a:pPr>
              <a:lnSpc>
                <a:spcPct val="100000"/>
              </a:lnSpc>
              <a:spcBef>
                <a:spcPts val="0"/>
              </a:spcBef>
            </a:pPr>
            <a:r>
              <a:rPr lang="en-GB" sz="2000" b="1" dirty="0">
                <a:effectLst/>
                <a:latin typeface="Calibri" panose="020F0502020204030204" pitchFamily="34" charset="0"/>
                <a:ea typeface="Calibri" panose="020F0502020204030204" pitchFamily="34" charset="0"/>
                <a:cs typeface="Calibri" panose="020F0502020204030204" pitchFamily="34" charset="0"/>
              </a:rPr>
              <a:t>Red Hat</a:t>
            </a:r>
          </a:p>
          <a:p>
            <a:pPr lvl="1">
              <a:lnSpc>
                <a:spcPct val="100000"/>
              </a:lnSpc>
              <a:spcBef>
                <a:spcPts val="0"/>
              </a:spcBef>
            </a:pPr>
            <a:r>
              <a:rPr lang="en-GB" sz="1800" dirty="0">
                <a:effectLst/>
                <a:latin typeface="Calibri" panose="020F0502020204030204" pitchFamily="34" charset="0"/>
                <a:ea typeface="Calibri" panose="020F0502020204030204" pitchFamily="34" charset="0"/>
                <a:cs typeface="Calibri" panose="020F0502020204030204" pitchFamily="34" charset="0"/>
              </a:rPr>
              <a:t>Red Hat Enterprise Linux (</a:t>
            </a:r>
            <a:r>
              <a:rPr lang="en-GB" sz="1800" b="1" dirty="0">
                <a:effectLst/>
                <a:latin typeface="Calibri" panose="020F0502020204030204" pitchFamily="34" charset="0"/>
                <a:ea typeface="Calibri" panose="020F0502020204030204" pitchFamily="34" charset="0"/>
                <a:cs typeface="Calibri" panose="020F0502020204030204" pitchFamily="34" charset="0"/>
              </a:rPr>
              <a:t>RHEL</a:t>
            </a:r>
            <a:r>
              <a:rPr lang="en-GB" sz="1800" dirty="0">
                <a:effectLst/>
                <a:latin typeface="Calibri" panose="020F0502020204030204" pitchFamily="34" charset="0"/>
                <a:ea typeface="Calibri" panose="020F0502020204030204" pitchFamily="34" charset="0"/>
                <a:cs typeface="Calibri" panose="020F0502020204030204" pitchFamily="34" charset="0"/>
              </a:rPr>
              <a:t>): paid, commercial distro with long release cycle</a:t>
            </a:r>
          </a:p>
          <a:p>
            <a:pPr lvl="1">
              <a:lnSpc>
                <a:spcPct val="100000"/>
              </a:lnSpc>
              <a:spcBef>
                <a:spcPts val="0"/>
              </a:spcBef>
            </a:pPr>
            <a:r>
              <a:rPr lang="en-GB" sz="1800" b="1" dirty="0">
                <a:effectLst/>
                <a:latin typeface="Calibri" panose="020F0502020204030204" pitchFamily="34" charset="0"/>
                <a:ea typeface="Calibri" panose="020F0502020204030204" pitchFamily="34" charset="0"/>
                <a:cs typeface="Calibri" panose="020F0502020204030204" pitchFamily="34" charset="0"/>
              </a:rPr>
              <a:t>Fedora</a:t>
            </a:r>
            <a:r>
              <a:rPr lang="en-GB" sz="1800" dirty="0">
                <a:effectLst/>
                <a:latin typeface="Calibri" panose="020F0502020204030204" pitchFamily="34" charset="0"/>
                <a:ea typeface="Calibri" panose="020F0502020204030204" pitchFamily="34" charset="0"/>
                <a:cs typeface="Calibri" panose="020F0502020204030204" pitchFamily="34" charset="0"/>
              </a:rPr>
              <a:t>: personal desktop with latest software</a:t>
            </a:r>
          </a:p>
          <a:p>
            <a:pPr lvl="1">
              <a:lnSpc>
                <a:spcPct val="100000"/>
              </a:lnSpc>
              <a:spcBef>
                <a:spcPts val="0"/>
              </a:spcBef>
            </a:pPr>
            <a:r>
              <a:rPr lang="en-GB" sz="1800" b="1" dirty="0">
                <a:effectLst/>
                <a:latin typeface="Calibri" panose="020F0502020204030204" pitchFamily="34" charset="0"/>
                <a:ea typeface="Calibri" panose="020F0502020204030204" pitchFamily="34" charset="0"/>
                <a:cs typeface="Calibri" panose="020F0502020204030204" pitchFamily="34" charset="0"/>
              </a:rPr>
              <a:t>CentOS</a:t>
            </a:r>
            <a:r>
              <a:rPr lang="en-GB" sz="1800" dirty="0">
                <a:effectLst/>
                <a:latin typeface="Calibri" panose="020F0502020204030204" pitchFamily="34" charset="0"/>
                <a:ea typeface="Calibri" panose="020F0502020204030204" pitchFamily="34" charset="0"/>
                <a:cs typeface="Calibri" panose="020F0502020204030204" pitchFamily="34" charset="0"/>
              </a:rPr>
              <a:t>: free distribution based on source code of RHEL, but without paid support</a:t>
            </a:r>
          </a:p>
          <a:p>
            <a:pPr lvl="1">
              <a:lnSpc>
                <a:spcPct val="100000"/>
              </a:lnSpc>
              <a:spcBef>
                <a:spcPts val="0"/>
              </a:spcBef>
              <a:spcAft>
                <a:spcPts val="12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Scientific Linux</a:t>
            </a:r>
            <a:r>
              <a:rPr lang="en-GB" sz="1800" dirty="0">
                <a:effectLst/>
                <a:latin typeface="Calibri" panose="020F0502020204030204" pitchFamily="34" charset="0"/>
                <a:ea typeface="Calibri" panose="020F0502020204030204" pitchFamily="34" charset="0"/>
                <a:cs typeface="Calibri" panose="020F0502020204030204" pitchFamily="34" charset="0"/>
              </a:rPr>
              <a:t>: specific-use distro based on RHEL</a:t>
            </a:r>
          </a:p>
          <a:p>
            <a:pPr>
              <a:lnSpc>
                <a:spcPct val="100000"/>
              </a:lnSpc>
              <a:spcBef>
                <a:spcPts val="0"/>
              </a:spcBef>
            </a:pPr>
            <a:r>
              <a:rPr lang="en-GB" sz="2000" b="1" dirty="0">
                <a:effectLst/>
                <a:latin typeface="Calibri" panose="020F0502020204030204" pitchFamily="34" charset="0"/>
                <a:ea typeface="Calibri" panose="020F0502020204030204" pitchFamily="34" charset="0"/>
                <a:cs typeface="Calibri" panose="020F0502020204030204" pitchFamily="34" charset="0"/>
              </a:rPr>
              <a:t>Slackware</a:t>
            </a:r>
            <a:r>
              <a:rPr lang="en-GB" sz="2000" dirty="0">
                <a:effectLst/>
                <a:latin typeface="Calibri" panose="020F0502020204030204" pitchFamily="34" charset="0"/>
                <a:ea typeface="Calibri" panose="020F0502020204030204" pitchFamily="34" charset="0"/>
                <a:cs typeface="Calibri" panose="020F0502020204030204" pitchFamily="34" charset="0"/>
              </a:rPr>
              <a:t>: one of oldest Linux distros (developed in 1993)</a:t>
            </a:r>
          </a:p>
          <a:p>
            <a:pPr lvl="1">
              <a:lnSpc>
                <a:spcPct val="100000"/>
              </a:lnSpc>
              <a:spcBef>
                <a:spcPts val="0"/>
              </a:spcBef>
            </a:pPr>
            <a:r>
              <a:rPr lang="en-GB" sz="1800" b="1" dirty="0">
                <a:effectLst/>
                <a:latin typeface="Calibri" panose="020F0502020204030204" pitchFamily="34" charset="0"/>
                <a:ea typeface="Calibri" panose="020F0502020204030204" pitchFamily="34" charset="0"/>
                <a:cs typeface="Calibri" panose="020F0502020204030204" pitchFamily="34" charset="0"/>
              </a:rPr>
              <a:t>SUSE</a:t>
            </a:r>
            <a:r>
              <a:rPr lang="en-GB" sz="1800" dirty="0">
                <a:effectLst/>
                <a:latin typeface="Calibri" panose="020F0502020204030204" pitchFamily="34" charset="0"/>
                <a:ea typeface="Calibri" panose="020F0502020204030204" pitchFamily="34" charset="0"/>
                <a:cs typeface="Calibri" panose="020F0502020204030204" pitchFamily="34" charset="0"/>
              </a:rPr>
              <a:t>: optimised for security, reliability and performance</a:t>
            </a:r>
          </a:p>
          <a:p>
            <a:pPr lvl="1">
              <a:lnSpc>
                <a:spcPct val="100000"/>
              </a:lnSpc>
              <a:spcBef>
                <a:spcPts val="0"/>
              </a:spcBef>
              <a:spcAft>
                <a:spcPts val="12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openSUSE</a:t>
            </a:r>
            <a:r>
              <a:rPr lang="en-GB" sz="1800" dirty="0">
                <a:effectLst/>
                <a:latin typeface="Calibri" panose="020F0502020204030204" pitchFamily="34" charset="0"/>
                <a:ea typeface="Calibri" panose="020F0502020204030204" pitchFamily="34" charset="0"/>
                <a:cs typeface="Calibri" panose="020F0502020204030204" pitchFamily="34" charset="0"/>
              </a:rPr>
              <a:t>: rolling release version, </a:t>
            </a:r>
            <a:r>
              <a:rPr lang="en-GB" sz="1800" b="1" dirty="0">
                <a:effectLst/>
                <a:latin typeface="Calibri" panose="020F0502020204030204" pitchFamily="34" charset="0"/>
                <a:ea typeface="Calibri" panose="020F0502020204030204" pitchFamily="34" charset="0"/>
                <a:cs typeface="Calibri" panose="020F0502020204030204" pitchFamily="34" charset="0"/>
              </a:rPr>
              <a:t>Tumbleweed</a:t>
            </a:r>
            <a:r>
              <a:rPr lang="en-GB" sz="1800" dirty="0">
                <a:effectLst/>
                <a:latin typeface="Calibri" panose="020F0502020204030204" pitchFamily="34" charset="0"/>
                <a:ea typeface="Calibri" panose="020F0502020204030204" pitchFamily="34" charset="0"/>
                <a:cs typeface="Calibri" panose="020F0502020204030204" pitchFamily="34" charset="0"/>
              </a:rPr>
              <a:t> and a regular release version, </a:t>
            </a:r>
            <a:r>
              <a:rPr lang="en-GB" sz="1800" b="1" dirty="0">
                <a:effectLst/>
                <a:latin typeface="Calibri" panose="020F0502020204030204" pitchFamily="34" charset="0"/>
                <a:ea typeface="Calibri" panose="020F0502020204030204" pitchFamily="34" charset="0"/>
                <a:cs typeface="Calibri" panose="020F0502020204030204" pitchFamily="34" charset="0"/>
              </a:rPr>
              <a:t>Leap</a:t>
            </a:r>
            <a:endParaRPr lang="en-GB" sz="1600" b="1" dirty="0">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pPr>
            <a:r>
              <a:rPr lang="en-GB" sz="2000" b="1" dirty="0">
                <a:effectLst/>
                <a:latin typeface="Calibri" panose="020F0502020204030204" pitchFamily="34" charset="0"/>
                <a:ea typeface="Calibri" panose="020F0502020204030204" pitchFamily="34" charset="0"/>
                <a:cs typeface="Calibri" panose="020F0502020204030204" pitchFamily="34" charset="0"/>
              </a:rPr>
              <a:t>Debian</a:t>
            </a:r>
            <a:r>
              <a:rPr lang="en-GB" sz="2000" dirty="0">
                <a:effectLst/>
                <a:latin typeface="Calibri" panose="020F0502020204030204" pitchFamily="34" charset="0"/>
                <a:ea typeface="Calibri" panose="020F0502020204030204" pitchFamily="34" charset="0"/>
                <a:cs typeface="Calibri" panose="020F0502020204030204" pitchFamily="34" charset="0"/>
              </a:rPr>
              <a:t>: community development that maintains GNU OS</a:t>
            </a:r>
          </a:p>
          <a:p>
            <a:pPr lvl="1">
              <a:lnSpc>
                <a:spcPct val="100000"/>
              </a:lnSpc>
              <a:spcBef>
                <a:spcPts val="0"/>
              </a:spcBef>
            </a:pPr>
            <a:r>
              <a:rPr lang="en-GB" sz="1800" b="1" dirty="0">
                <a:effectLst/>
                <a:latin typeface="Calibri" panose="020F0502020204030204" pitchFamily="34" charset="0"/>
                <a:ea typeface="Calibri" panose="020F0502020204030204" pitchFamily="34" charset="0"/>
                <a:cs typeface="Calibri" panose="020F0502020204030204" pitchFamily="34" charset="0"/>
              </a:rPr>
              <a:t>Ubuntu</a:t>
            </a:r>
            <a:r>
              <a:rPr lang="en-GB" sz="1800" dirty="0">
                <a:effectLst/>
                <a:latin typeface="Calibri" panose="020F0502020204030204" pitchFamily="34" charset="0"/>
                <a:ea typeface="Calibri" panose="020F0502020204030204" pitchFamily="34" charset="0"/>
                <a:cs typeface="Calibri" panose="020F0502020204030204" pitchFamily="34" charset="0"/>
              </a:rPr>
              <a:t>: stable distro with LTS (5 years on servers)</a:t>
            </a:r>
          </a:p>
          <a:p>
            <a:pPr lvl="1">
              <a:lnSpc>
                <a:spcPct val="100000"/>
              </a:lnSpc>
              <a:spcBef>
                <a:spcPts val="0"/>
              </a:spcBef>
              <a:spcAft>
                <a:spcPts val="1200"/>
              </a:spcAft>
            </a:pPr>
            <a:r>
              <a:rPr lang="en-GB" sz="1800" dirty="0">
                <a:effectLst/>
                <a:latin typeface="Calibri" panose="020F0502020204030204" pitchFamily="34" charset="0"/>
                <a:ea typeface="Calibri" panose="020F0502020204030204" pitchFamily="34" charset="0"/>
                <a:cs typeface="Calibri" panose="020F0502020204030204" pitchFamily="34" charset="0"/>
              </a:rPr>
              <a:t>⁠⁠</a:t>
            </a:r>
            <a:r>
              <a:rPr lang="en-GB" sz="1800" b="1" dirty="0">
                <a:effectLst/>
                <a:latin typeface="Calibri" panose="020F0502020204030204" pitchFamily="34" charset="0"/>
                <a:ea typeface="Calibri" panose="020F0502020204030204" pitchFamily="34" charset="0"/>
                <a:cs typeface="Calibri" panose="020F0502020204030204" pitchFamily="34" charset="0"/>
              </a:rPr>
              <a:t>Linux Mint</a:t>
            </a:r>
            <a:r>
              <a:rPr lang="en-GB" sz="1800" dirty="0">
                <a:effectLst/>
                <a:latin typeface="Calibri" panose="020F0502020204030204" pitchFamily="34" charset="0"/>
                <a:ea typeface="Calibri" panose="020F0502020204030204" pitchFamily="34" charset="0"/>
                <a:cs typeface="Calibri" panose="020F0502020204030204" pitchFamily="34" charset="0"/>
              </a:rPr>
              <a:t>: community-driven Linux distro based on Ubuntu </a:t>
            </a:r>
          </a:p>
          <a:p>
            <a:pPr>
              <a:lnSpc>
                <a:spcPct val="100000"/>
              </a:lnSpc>
              <a:spcBef>
                <a:spcPts val="0"/>
              </a:spcBef>
            </a:pPr>
            <a:r>
              <a:rPr lang="en-GB" sz="2000" b="1" dirty="0">
                <a:effectLst/>
                <a:latin typeface="Calibri" panose="020F0502020204030204" pitchFamily="34" charset="0"/>
                <a:ea typeface="Calibri" panose="020F0502020204030204" pitchFamily="34" charset="0"/>
                <a:cs typeface="Calibri" panose="020F0502020204030204" pitchFamily="34" charset="0"/>
              </a:rPr>
              <a:t>Android</a:t>
            </a:r>
            <a:r>
              <a:rPr lang="en-GB" sz="2000" dirty="0">
                <a:effectLst/>
                <a:latin typeface="Calibri" panose="020F0502020204030204" pitchFamily="34" charset="0"/>
                <a:ea typeface="Calibri" panose="020F0502020204030204" pitchFamily="34" charset="0"/>
                <a:cs typeface="Calibri" panose="020F0502020204030204" pitchFamily="34" charset="0"/>
              </a:rPr>
              <a:t>: </a:t>
            </a:r>
          </a:p>
          <a:p>
            <a:pPr lvl="1">
              <a:lnSpc>
                <a:spcPct val="100000"/>
              </a:lnSpc>
              <a:spcBef>
                <a:spcPts val="0"/>
              </a:spcBef>
            </a:pPr>
            <a:r>
              <a:rPr lang="en-GB" sz="2000" dirty="0">
                <a:effectLst/>
                <a:latin typeface="Calibri" panose="020F0502020204030204" pitchFamily="34" charset="0"/>
                <a:ea typeface="Calibri" panose="020F0502020204030204" pitchFamily="34" charset="0"/>
                <a:cs typeface="Calibri" panose="020F0502020204030204" pitchFamily="34" charset="0"/>
              </a:rPr>
              <a:t>world's most popular Linux distro, but largely incompatible with desktop distros</a:t>
            </a:r>
          </a:p>
        </p:txBody>
      </p:sp>
      <p:sp>
        <p:nvSpPr>
          <p:cNvPr id="4" name="Rectangle 3">
            <a:extLst>
              <a:ext uri="{FF2B5EF4-FFF2-40B4-BE49-F238E27FC236}">
                <a16:creationId xmlns:a16="http://schemas.microsoft.com/office/drawing/2014/main" id="{6572E24B-73A8-4503-A5C5-D508779DBF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95E8AB0-3CDF-4FD0-B9E7-04DCFE7BA259}"/>
              </a:ext>
              <a:ext uri="{C183D7F6-B498-43B3-948B-1728B52AA6E4}">
                <adec:decorative xmlns:adec="http://schemas.microsoft.com/office/drawing/2017/decorative" val="1"/>
              </a:ext>
            </a:extLst>
          </p:cNvPr>
          <p:cNvPicPr>
            <a:picLocks/>
          </p:cNvPicPr>
          <p:nvPr/>
        </p:nvPicPr>
        <p:blipFill rotWithShape="1">
          <a:blip r:embed="rId2" cstate="screen">
            <a:extLst>
              <a:ext uri="{28A0092B-C50C-407E-A947-70E740481C1C}">
                <a14:useLocalDpi xmlns:a14="http://schemas.microsoft.com/office/drawing/2010/main"/>
              </a:ext>
            </a:extLst>
          </a:blip>
          <a:srcRect/>
          <a:stretch/>
        </p:blipFill>
        <p:spPr>
          <a:xfrm>
            <a:off x="0" y="22227"/>
            <a:ext cx="12192000" cy="1576800"/>
          </a:xfrm>
          <a:prstGeom prst="rect">
            <a:avLst/>
          </a:prstGeom>
        </p:spPr>
      </p:pic>
      <p:sp>
        <p:nvSpPr>
          <p:cNvPr id="2" name="Title 1">
            <a:extLst>
              <a:ext uri="{FF2B5EF4-FFF2-40B4-BE49-F238E27FC236}">
                <a16:creationId xmlns:a16="http://schemas.microsoft.com/office/drawing/2014/main" id="{700754C5-A1A2-415F-B486-F4053329285D}"/>
              </a:ext>
            </a:extLst>
          </p:cNvPr>
          <p:cNvSpPr>
            <a:spLocks noGrp="1"/>
          </p:cNvSpPr>
          <p:nvPr>
            <p:ph type="title"/>
          </p:nvPr>
        </p:nvSpPr>
        <p:spPr/>
        <p:txBody>
          <a:bodyPr>
            <a:normAutofit/>
          </a:bodyPr>
          <a:lstStyle/>
          <a:p>
            <a:r>
              <a:rPr lang="en-GB" dirty="0">
                <a:solidFill>
                  <a:schemeClr val="bg1"/>
                </a:solidFill>
              </a:rPr>
              <a:t>Distro families</a:t>
            </a:r>
            <a:br>
              <a:rPr lang="en-GB" dirty="0">
                <a:solidFill>
                  <a:schemeClr val="bg1"/>
                </a:solidFill>
              </a:rPr>
            </a:b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 </a:t>
            </a:r>
            <a:endParaRPr lang="en-GB" sz="2800" dirty="0">
              <a:solidFill>
                <a:schemeClr val="bg1"/>
              </a:solidFill>
            </a:endParaRPr>
          </a:p>
        </p:txBody>
      </p:sp>
    </p:spTree>
    <p:extLst>
      <p:ext uri="{BB962C8B-B14F-4D97-AF65-F5344CB8AC3E}">
        <p14:creationId xmlns:p14="http://schemas.microsoft.com/office/powerpoint/2010/main" val="2282583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C35D2-50E5-4024-A31B-FE9DFC3B8A2D}"/>
              </a:ext>
            </a:extLst>
          </p:cNvPr>
          <p:cNvSpPr>
            <a:spLocks noGrp="1"/>
          </p:cNvSpPr>
          <p:nvPr>
            <p:ph idx="1"/>
          </p:nvPr>
        </p:nvSpPr>
        <p:spPr/>
        <p:txBody>
          <a:bodyPr>
            <a:normAutofit fontScale="70000" lnSpcReduction="20000"/>
          </a:bodyPr>
          <a:lstStyle/>
          <a:p>
            <a:pPr>
              <a:lnSpc>
                <a:spcPct val="120000"/>
              </a:lnSpc>
            </a:pPr>
            <a:r>
              <a:rPr lang="en-GB" dirty="0"/>
              <a:t>OK, so there are lots of them...</a:t>
            </a:r>
          </a:p>
          <a:p>
            <a:pPr>
              <a:lnSpc>
                <a:spcPct val="120000"/>
              </a:lnSpc>
            </a:pPr>
            <a:r>
              <a:rPr lang="en-GB" dirty="0"/>
              <a:t>how do you choose?</a:t>
            </a:r>
          </a:p>
          <a:p>
            <a:pPr>
              <a:lnSpc>
                <a:spcPct val="120000"/>
              </a:lnSpc>
            </a:pPr>
            <a:r>
              <a:rPr lang="en-GB" dirty="0"/>
              <a:t>questions to ask:</a:t>
            </a:r>
          </a:p>
          <a:p>
            <a:pPr lvl="1">
              <a:lnSpc>
                <a:spcPct val="120000"/>
              </a:lnSpc>
            </a:pPr>
            <a:r>
              <a:rPr lang="en-GB" dirty="0"/>
              <a:t>what kind of business?</a:t>
            </a:r>
          </a:p>
          <a:p>
            <a:pPr lvl="1">
              <a:lnSpc>
                <a:spcPct val="120000"/>
              </a:lnSpc>
            </a:pPr>
            <a:r>
              <a:rPr lang="en-GB" dirty="0"/>
              <a:t>what level of knowledge and skills possessed by employees?</a:t>
            </a:r>
          </a:p>
          <a:p>
            <a:pPr lvl="1">
              <a:lnSpc>
                <a:spcPct val="120000"/>
              </a:lnSpc>
            </a:pPr>
            <a:r>
              <a:rPr lang="en-GB" dirty="0"/>
              <a:t>are employees adaptable to new software?</a:t>
            </a:r>
          </a:p>
          <a:p>
            <a:pPr lvl="1">
              <a:lnSpc>
                <a:spcPct val="120000"/>
              </a:lnSpc>
            </a:pPr>
            <a:r>
              <a:rPr lang="en-GB" dirty="0"/>
              <a:t>what end-user features do employees need?</a:t>
            </a:r>
          </a:p>
          <a:p>
            <a:pPr lvl="1">
              <a:lnSpc>
                <a:spcPct val="120000"/>
              </a:lnSpc>
            </a:pPr>
            <a:r>
              <a:rPr lang="en-GB" dirty="0"/>
              <a:t>what level of security is required?</a:t>
            </a:r>
          </a:p>
          <a:p>
            <a:pPr lvl="1">
              <a:lnSpc>
                <a:spcPct val="120000"/>
              </a:lnSpc>
            </a:pPr>
            <a:r>
              <a:rPr lang="en-GB" dirty="0"/>
              <a:t>is technical support required?</a:t>
            </a:r>
          </a:p>
          <a:p>
            <a:pPr>
              <a:lnSpc>
                <a:spcPct val="120000"/>
              </a:lnSpc>
            </a:pPr>
            <a:r>
              <a:rPr lang="en-GB" dirty="0"/>
              <a:t>even with this information, where do you start?</a:t>
            </a:r>
          </a:p>
          <a:p>
            <a:pPr lvl="1">
              <a:lnSpc>
                <a:spcPct val="120000"/>
              </a:lnSpc>
            </a:pPr>
            <a:r>
              <a:rPr lang="en-GB" dirty="0">
                <a:hlinkClick r:id="rId2"/>
              </a:rPr>
              <a:t>https://distrochooser.de/en</a:t>
            </a:r>
            <a:r>
              <a:rPr lang="en-GB" dirty="0"/>
              <a:t>  </a:t>
            </a:r>
          </a:p>
          <a:p>
            <a:pPr lvl="1">
              <a:lnSpc>
                <a:spcPct val="120000"/>
              </a:lnSpc>
            </a:pPr>
            <a:r>
              <a:rPr lang="en-GB" dirty="0">
                <a:hlinkClick r:id="rId3"/>
              </a:rPr>
              <a:t>https://librehunt.org/</a:t>
            </a:r>
            <a:r>
              <a:rPr lang="en-GB" dirty="0"/>
              <a:t>  </a:t>
            </a:r>
          </a:p>
          <a:p>
            <a:pPr>
              <a:lnSpc>
                <a:spcPct val="120000"/>
              </a:lnSpc>
            </a:pPr>
            <a:endParaRPr lang="en-GB" dirty="0"/>
          </a:p>
        </p:txBody>
      </p:sp>
      <p:pic>
        <p:nvPicPr>
          <p:cNvPr id="4" name="Picture 3">
            <a:hlinkClick r:id="rId3"/>
            <a:extLst>
              <a:ext uri="{FF2B5EF4-FFF2-40B4-BE49-F238E27FC236}">
                <a16:creationId xmlns:a16="http://schemas.microsoft.com/office/drawing/2014/main" id="{7BB7DFA9-6DF8-4E20-BB1C-A23F909B9B9C}"/>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p:blipFill>
        <p:spPr>
          <a:xfrm>
            <a:off x="7866565" y="2176224"/>
            <a:ext cx="3816249" cy="3816249"/>
          </a:xfrm>
          <a:prstGeom prst="rect">
            <a:avLst/>
          </a:prstGeom>
        </p:spPr>
      </p:pic>
      <p:sp>
        <p:nvSpPr>
          <p:cNvPr id="5" name="Rectangle 4">
            <a:extLst>
              <a:ext uri="{FF2B5EF4-FFF2-40B4-BE49-F238E27FC236}">
                <a16:creationId xmlns:a16="http://schemas.microsoft.com/office/drawing/2014/main" id="{4BB3391E-6A18-41BF-9AB9-8CCA5B6DD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770C20-CCDF-4DE6-B9E3-90C40460DD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143EC1-F8E3-480B-9167-473B8892A0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544932" y="-5124925"/>
            <a:ext cx="1522138" cy="11772000"/>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86F5E0-38C5-4FB2-A8D2-10C1B7CFD9A8}"/>
              </a:ext>
            </a:extLst>
          </p:cNvPr>
          <p:cNvSpPr>
            <a:spLocks noGrp="1"/>
          </p:cNvSpPr>
          <p:nvPr>
            <p:ph type="title"/>
          </p:nvPr>
        </p:nvSpPr>
        <p:spPr/>
        <p:txBody>
          <a:bodyPr/>
          <a:lstStyle/>
          <a:p>
            <a:r>
              <a:rPr lang="en-GB" dirty="0">
                <a:solidFill>
                  <a:schemeClr val="bg1"/>
                </a:solidFill>
              </a:rPr>
              <a:t>Choosing a distro</a:t>
            </a:r>
            <a:br>
              <a:rPr lang="en-GB" dirty="0">
                <a:solidFill>
                  <a:schemeClr val="bg1"/>
                </a:solidFill>
              </a:rPr>
            </a:br>
            <a:r>
              <a:rPr lang="en-GB" sz="2800" dirty="0">
                <a:solidFill>
                  <a:schemeClr val="bg1"/>
                </a:solidFill>
              </a:rPr>
              <a:t> </a:t>
            </a:r>
            <a:endParaRPr lang="en-GB" dirty="0">
              <a:solidFill>
                <a:schemeClr val="bg1"/>
              </a:solidFill>
            </a:endParaRPr>
          </a:p>
        </p:txBody>
      </p:sp>
      <p:pic>
        <p:nvPicPr>
          <p:cNvPr id="7" name="Graphic 6" descr="Question Mark with solid fill">
            <a:extLst>
              <a:ext uri="{FF2B5EF4-FFF2-40B4-BE49-F238E27FC236}">
                <a16:creationId xmlns:a16="http://schemas.microsoft.com/office/drawing/2014/main" id="{884CCA2A-5FAF-4FB2-BF74-6CA0D23196C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747098" y="630915"/>
            <a:ext cx="914400" cy="914400"/>
          </a:xfrm>
          <a:prstGeom prst="rect">
            <a:avLst/>
          </a:prstGeom>
        </p:spPr>
      </p:pic>
      <p:pic>
        <p:nvPicPr>
          <p:cNvPr id="8" name="Graphic 7" descr="Question Mark with solid fill">
            <a:extLst>
              <a:ext uri="{FF2B5EF4-FFF2-40B4-BE49-F238E27FC236}">
                <a16:creationId xmlns:a16="http://schemas.microsoft.com/office/drawing/2014/main" id="{3F949937-BF5F-4E75-9088-B21015863F7B}"/>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164996" y="630915"/>
            <a:ext cx="914400" cy="914400"/>
          </a:xfrm>
          <a:prstGeom prst="rect">
            <a:avLst/>
          </a:prstGeom>
        </p:spPr>
      </p:pic>
      <p:pic>
        <p:nvPicPr>
          <p:cNvPr id="9" name="Graphic 8" descr="Question Mark with solid fill">
            <a:extLst>
              <a:ext uri="{FF2B5EF4-FFF2-40B4-BE49-F238E27FC236}">
                <a16:creationId xmlns:a16="http://schemas.microsoft.com/office/drawing/2014/main" id="{B802B2A9-276A-416D-B02E-ECBD0E9BE82B}"/>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329200" y="630915"/>
            <a:ext cx="914400" cy="914400"/>
          </a:xfrm>
          <a:prstGeom prst="rect">
            <a:avLst/>
          </a:prstGeom>
        </p:spPr>
      </p:pic>
      <p:pic>
        <p:nvPicPr>
          <p:cNvPr id="10" name="Graphic 9" descr="Question Mark with solid fill">
            <a:extLst>
              <a:ext uri="{FF2B5EF4-FFF2-40B4-BE49-F238E27FC236}">
                <a16:creationId xmlns:a16="http://schemas.microsoft.com/office/drawing/2014/main" id="{43C1EFAC-9999-43AB-A2F7-C0C2BC2F892F}"/>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11302" y="630915"/>
            <a:ext cx="914400" cy="914400"/>
          </a:xfrm>
          <a:prstGeom prst="rect">
            <a:avLst/>
          </a:prstGeom>
        </p:spPr>
      </p:pic>
      <p:pic>
        <p:nvPicPr>
          <p:cNvPr id="11" name="Graphic 10" descr="Question Mark with solid fill">
            <a:extLst>
              <a:ext uri="{FF2B5EF4-FFF2-40B4-BE49-F238E27FC236}">
                <a16:creationId xmlns:a16="http://schemas.microsoft.com/office/drawing/2014/main" id="{22AFB824-9725-4C8F-B0FA-7DFBAD44567D}"/>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493404" y="630915"/>
            <a:ext cx="914400" cy="914400"/>
          </a:xfrm>
          <a:prstGeom prst="rect">
            <a:avLst/>
          </a:prstGeom>
        </p:spPr>
      </p:pic>
      <p:pic>
        <p:nvPicPr>
          <p:cNvPr id="12" name="Graphic 11" descr="Question Mark with solid fill">
            <a:extLst>
              <a:ext uri="{FF2B5EF4-FFF2-40B4-BE49-F238E27FC236}">
                <a16:creationId xmlns:a16="http://schemas.microsoft.com/office/drawing/2014/main" id="{2084B78E-30D7-48AF-ABD4-D182ED35B13D}"/>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075504" y="630915"/>
            <a:ext cx="914400" cy="914400"/>
          </a:xfrm>
          <a:prstGeom prst="rect">
            <a:avLst/>
          </a:prstGeom>
        </p:spPr>
      </p:pic>
    </p:spTree>
    <p:extLst>
      <p:ext uri="{BB962C8B-B14F-4D97-AF65-F5344CB8AC3E}">
        <p14:creationId xmlns:p14="http://schemas.microsoft.com/office/powerpoint/2010/main" val="103956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4E264-6FB9-48A6-A8DF-BF03C1B892FB}"/>
              </a:ext>
            </a:extLst>
          </p:cNvPr>
          <p:cNvSpPr>
            <a:spLocks noGrp="1"/>
          </p:cNvSpPr>
          <p:nvPr>
            <p:ph idx="1"/>
          </p:nvPr>
        </p:nvSpPr>
        <p:spPr/>
        <p:txBody>
          <a:bodyPr>
            <a:normAutofit/>
          </a:bodyPr>
          <a:lstStyle/>
          <a:p>
            <a:r>
              <a:rPr lang="en-GB" dirty="0"/>
              <a:t>Linux desktop provides GUI to select programs, including terminal</a:t>
            </a:r>
          </a:p>
          <a:p>
            <a:pPr lvl="1"/>
            <a:r>
              <a:rPr lang="en-GB" dirty="0" err="1"/>
              <a:t>eg.</a:t>
            </a:r>
            <a:r>
              <a:rPr lang="en-GB" dirty="0"/>
              <a:t> GNOME (used by Ubuntu), Cinnamon (used by Linux Mint)</a:t>
            </a:r>
          </a:p>
          <a:p>
            <a:endParaRPr lang="en-GB" dirty="0"/>
          </a:p>
          <a:p>
            <a:r>
              <a:rPr lang="en-GB" dirty="0"/>
              <a:t>although distros may vary, they all provide access to </a:t>
            </a:r>
            <a:r>
              <a:rPr lang="en-GB" b="1" dirty="0"/>
              <a:t>CLI</a:t>
            </a:r>
            <a:r>
              <a:rPr lang="en-GB" dirty="0"/>
              <a:t> via terminal</a:t>
            </a:r>
          </a:p>
          <a:p>
            <a:pPr lvl="1"/>
            <a:r>
              <a:rPr lang="en-GB" b="1" dirty="0"/>
              <a:t>shell</a:t>
            </a:r>
            <a:r>
              <a:rPr lang="en-GB" dirty="0"/>
              <a:t>: user interface of a Linux system </a:t>
            </a:r>
          </a:p>
          <a:p>
            <a:pPr lvl="1"/>
            <a:r>
              <a:rPr lang="en-GB" b="1" dirty="0"/>
              <a:t>terminal</a:t>
            </a:r>
            <a:r>
              <a:rPr lang="en-GB" dirty="0"/>
              <a:t> accepts what the user types and passes it to a </a:t>
            </a:r>
            <a:r>
              <a:rPr lang="en-GB" b="1" dirty="0"/>
              <a:t>shell</a:t>
            </a:r>
          </a:p>
          <a:p>
            <a:pPr lvl="1"/>
            <a:r>
              <a:rPr lang="en-GB" b="1" dirty="0"/>
              <a:t>shell</a:t>
            </a:r>
            <a:r>
              <a:rPr lang="en-GB" dirty="0"/>
              <a:t> interprets user input into commands that are executed by the kernel</a:t>
            </a:r>
          </a:p>
          <a:p>
            <a:pPr lvl="1"/>
            <a:r>
              <a:rPr lang="en-GB" dirty="0"/>
              <a:t>output (including error messages) is displayed in </a:t>
            </a:r>
            <a:r>
              <a:rPr lang="en-GB" b="1" dirty="0"/>
              <a:t>terminal</a:t>
            </a:r>
          </a:p>
          <a:p>
            <a:endParaRPr lang="en-GB" dirty="0"/>
          </a:p>
        </p:txBody>
      </p:sp>
      <p:sp>
        <p:nvSpPr>
          <p:cNvPr id="4" name="Rectangle 3">
            <a:extLst>
              <a:ext uri="{FF2B5EF4-FFF2-40B4-BE49-F238E27FC236}">
                <a16:creationId xmlns:a16="http://schemas.microsoft.com/office/drawing/2014/main" id="{609606DF-0E6A-4291-9121-59A2F2A505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99EF9-F239-4130-BF64-5AA40DCC4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8D2499-FAF3-4999-B112-8FC93EF6FE6C}"/>
              </a:ext>
            </a:extLst>
          </p:cNvPr>
          <p:cNvSpPr>
            <a:spLocks noGrp="1"/>
          </p:cNvSpPr>
          <p:nvPr>
            <p:ph type="title"/>
          </p:nvPr>
        </p:nvSpPr>
        <p:spPr/>
        <p:txBody>
          <a:bodyPr/>
          <a:lstStyle/>
          <a:p>
            <a:r>
              <a:rPr lang="en-GB" dirty="0">
                <a:solidFill>
                  <a:schemeClr val="bg1"/>
                </a:solidFill>
              </a:rPr>
              <a:t>Software in a distro </a:t>
            </a:r>
            <a:br>
              <a:rPr lang="en-GB" dirty="0">
                <a:solidFill>
                  <a:schemeClr val="bg1"/>
                </a:solidFill>
              </a:rPr>
            </a:br>
            <a:r>
              <a:rPr lang="en-GB" sz="2800" dirty="0">
                <a:solidFill>
                  <a:schemeClr val="bg1"/>
                </a:solidFill>
              </a:rPr>
              <a:t>(Ess 3.1) </a:t>
            </a:r>
          </a:p>
        </p:txBody>
      </p:sp>
      <p:sp>
        <p:nvSpPr>
          <p:cNvPr id="6" name="Rectangle 5">
            <a:extLst>
              <a:ext uri="{FF2B5EF4-FFF2-40B4-BE49-F238E27FC236}">
                <a16:creationId xmlns:a16="http://schemas.microsoft.com/office/drawing/2014/main" id="{D54B2531-19C7-4355-B5A6-72B8F43D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69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63580D-168B-478F-87CF-9D41FC64EDFF}"/>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Operating Systems</a:t>
            </a:r>
          </a:p>
        </p:txBody>
      </p:sp>
      <p:pic>
        <p:nvPicPr>
          <p:cNvPr id="18" name="Graphic 17" descr="Computer">
            <a:extLst>
              <a:ext uri="{FF2B5EF4-FFF2-40B4-BE49-F238E27FC236}">
                <a16:creationId xmlns:a16="http://schemas.microsoft.com/office/drawing/2014/main" id="{7490DE73-C13F-4D3A-8219-F65466949EA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1772178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9606DF-0E6A-4291-9121-59A2F2A505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99EF9-F239-4130-BF64-5AA40DCC4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8D2499-FAF3-4999-B112-8FC93EF6FE6C}"/>
              </a:ext>
            </a:extLst>
          </p:cNvPr>
          <p:cNvSpPr>
            <a:spLocks noGrp="1"/>
          </p:cNvSpPr>
          <p:nvPr>
            <p:ph type="title"/>
          </p:nvPr>
        </p:nvSpPr>
        <p:spPr/>
        <p:txBody>
          <a:bodyPr/>
          <a:lstStyle/>
          <a:p>
            <a:r>
              <a:rPr lang="fr-FR" dirty="0">
                <a:solidFill>
                  <a:schemeClr val="bg1"/>
                </a:solidFill>
              </a:rPr>
              <a:t>Applications </a:t>
            </a:r>
            <a:br>
              <a:rPr lang="fr-FR" dirty="0">
                <a:solidFill>
                  <a:schemeClr val="bg1"/>
                </a:solidFill>
              </a:rPr>
            </a:br>
            <a:r>
              <a:rPr lang="fr-FR" sz="2800" dirty="0">
                <a:solidFill>
                  <a:schemeClr val="bg1"/>
                </a:solidFill>
              </a:rPr>
              <a:t>(Ess 3.2, 3.5, 3.6)</a:t>
            </a:r>
            <a:endParaRPr lang="en-GB" sz="2800" dirty="0">
              <a:solidFill>
                <a:schemeClr val="bg1"/>
              </a:solidFill>
            </a:endParaRPr>
          </a:p>
        </p:txBody>
      </p:sp>
      <p:sp>
        <p:nvSpPr>
          <p:cNvPr id="6" name="Rectangle 5">
            <a:extLst>
              <a:ext uri="{FF2B5EF4-FFF2-40B4-BE49-F238E27FC236}">
                <a16:creationId xmlns:a16="http://schemas.microsoft.com/office/drawing/2014/main" id="{D54B2531-19C7-4355-B5A6-72B8F43D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9C750EA2-D2DE-4EDA-88B2-02C2062F4558}"/>
              </a:ext>
            </a:extLst>
          </p:cNvPr>
          <p:cNvSpPr/>
          <p:nvPr/>
        </p:nvSpPr>
        <p:spPr>
          <a:xfrm>
            <a:off x="841486" y="1850114"/>
            <a:ext cx="3203971" cy="547200"/>
          </a:xfrm>
          <a:custGeom>
            <a:avLst/>
            <a:gdLst>
              <a:gd name="connsiteX0" fmla="*/ 0 w 3203971"/>
              <a:gd name="connsiteY0" fmla="*/ 0 h 547200"/>
              <a:gd name="connsiteX1" fmla="*/ 3203971 w 3203971"/>
              <a:gd name="connsiteY1" fmla="*/ 0 h 547200"/>
              <a:gd name="connsiteX2" fmla="*/ 3203971 w 3203971"/>
              <a:gd name="connsiteY2" fmla="*/ 547200 h 547200"/>
              <a:gd name="connsiteX3" fmla="*/ 0 w 3203971"/>
              <a:gd name="connsiteY3" fmla="*/ 547200 h 547200"/>
              <a:gd name="connsiteX4" fmla="*/ 0 w 3203971"/>
              <a:gd name="connsiteY4" fmla="*/ 0 h 54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547200">
                <a:moveTo>
                  <a:pt x="0" y="0"/>
                </a:moveTo>
                <a:lnTo>
                  <a:pt x="3203971" y="0"/>
                </a:lnTo>
                <a:lnTo>
                  <a:pt x="3203971" y="547200"/>
                </a:lnTo>
                <a:lnTo>
                  <a:pt x="0" y="547200"/>
                </a:lnTo>
                <a:lnTo>
                  <a:pt x="0" y="0"/>
                </a:lnTo>
                <a:close/>
              </a:path>
            </a:pathLst>
          </a:cu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35128" tIns="77216" rIns="135128" bIns="77216" numCol="1" spcCol="1270" anchor="ctr" anchorCtr="0">
            <a:noAutofit/>
          </a:bodyPr>
          <a:lstStyle/>
          <a:p>
            <a:pPr marL="0" lvl="0" indent="0" algn="l" defTabSz="844550">
              <a:lnSpc>
                <a:spcPct val="90000"/>
              </a:lnSpc>
              <a:spcBef>
                <a:spcPct val="0"/>
              </a:spcBef>
              <a:spcAft>
                <a:spcPct val="35000"/>
              </a:spcAft>
              <a:buNone/>
            </a:pPr>
            <a:r>
              <a:rPr lang="en-GB" sz="1900" kern="1200" dirty="0"/>
              <a:t>server apps</a:t>
            </a:r>
            <a:endParaRPr lang="en-US" sz="1900" kern="1200" dirty="0"/>
          </a:p>
        </p:txBody>
      </p:sp>
      <p:sp>
        <p:nvSpPr>
          <p:cNvPr id="12" name="Freeform: Shape 11">
            <a:extLst>
              <a:ext uri="{FF2B5EF4-FFF2-40B4-BE49-F238E27FC236}">
                <a16:creationId xmlns:a16="http://schemas.microsoft.com/office/drawing/2014/main" id="{E2788FF6-7DF9-4FF2-8CC9-5B4BCDA7146A}"/>
              </a:ext>
            </a:extLst>
          </p:cNvPr>
          <p:cNvSpPr/>
          <p:nvPr/>
        </p:nvSpPr>
        <p:spPr>
          <a:xfrm>
            <a:off x="841486" y="2397314"/>
            <a:ext cx="3203971" cy="3755159"/>
          </a:xfrm>
          <a:custGeom>
            <a:avLst/>
            <a:gdLst>
              <a:gd name="connsiteX0" fmla="*/ 0 w 3203971"/>
              <a:gd name="connsiteY0" fmla="*/ 0 h 3755159"/>
              <a:gd name="connsiteX1" fmla="*/ 3203971 w 3203971"/>
              <a:gd name="connsiteY1" fmla="*/ 0 h 3755159"/>
              <a:gd name="connsiteX2" fmla="*/ 3203971 w 3203971"/>
              <a:gd name="connsiteY2" fmla="*/ 3755159 h 3755159"/>
              <a:gd name="connsiteX3" fmla="*/ 0 w 3203971"/>
              <a:gd name="connsiteY3" fmla="*/ 3755159 h 3755159"/>
              <a:gd name="connsiteX4" fmla="*/ 0 w 3203971"/>
              <a:gd name="connsiteY4" fmla="*/ 0 h 3755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3755159">
                <a:moveTo>
                  <a:pt x="0" y="0"/>
                </a:moveTo>
                <a:lnTo>
                  <a:pt x="3203971" y="0"/>
                </a:lnTo>
                <a:lnTo>
                  <a:pt x="3203971" y="3755159"/>
                </a:lnTo>
                <a:lnTo>
                  <a:pt x="0" y="3755159"/>
                </a:lnTo>
                <a:lnTo>
                  <a:pt x="0" y="0"/>
                </a:lnTo>
                <a:close/>
              </a:path>
            </a:pathLst>
          </a:custGeom>
          <a:solidFill>
            <a:schemeClr val="accent5">
              <a:lumMod val="20000"/>
              <a:lumOff val="80000"/>
              <a:alpha val="90000"/>
            </a:schemeClr>
          </a:solidFill>
        </p:spPr>
        <p:style>
          <a:lnRef idx="2">
            <a:schemeClr val="dk2">
              <a:alpha val="90000"/>
              <a:tint val="40000"/>
              <a:hueOff val="0"/>
              <a:satOff val="0"/>
              <a:lumOff val="0"/>
              <a:alphaOff val="0"/>
            </a:schemeClr>
          </a:lnRef>
          <a:fillRef idx="1">
            <a:scrgbClr r="0" g="0" b="0"/>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342900" lvl="1" indent="-342900" algn="l" defTabSz="844550">
              <a:lnSpc>
                <a:spcPct val="90000"/>
              </a:lnSpc>
              <a:spcBef>
                <a:spcPct val="0"/>
              </a:spcBef>
              <a:spcAft>
                <a:spcPct val="15000"/>
              </a:spcAft>
              <a:buFont typeface="Arial" panose="020B0604020202020204" pitchFamily="34" charset="0"/>
              <a:buChar char="•"/>
            </a:pPr>
            <a:r>
              <a:rPr lang="en-GB" kern="1200" dirty="0"/>
              <a:t>direct interaction with user</a:t>
            </a:r>
            <a:endParaRPr lang="en-US" kern="1200" dirty="0"/>
          </a:p>
          <a:p>
            <a:pPr marL="342900" lvl="1" indent="-342900" algn="l" defTabSz="844550">
              <a:lnSpc>
                <a:spcPct val="90000"/>
              </a:lnSpc>
              <a:spcBef>
                <a:spcPct val="0"/>
              </a:spcBef>
              <a:spcAft>
                <a:spcPct val="15000"/>
              </a:spcAft>
              <a:buFont typeface="Arial" panose="020B0604020202020204" pitchFamily="34" charset="0"/>
              <a:buChar char="•"/>
            </a:pPr>
            <a:r>
              <a:rPr lang="en-GB" kern="1200" dirty="0"/>
              <a:t>provides information to clients</a:t>
            </a:r>
            <a:endParaRPr lang="en-US" kern="1200" dirty="0"/>
          </a:p>
          <a:p>
            <a:pPr marL="514350" lvl="2" indent="-342900" algn="l" defTabSz="844550">
              <a:lnSpc>
                <a:spcPct val="90000"/>
              </a:lnSpc>
              <a:spcBef>
                <a:spcPct val="0"/>
              </a:spcBef>
              <a:spcAft>
                <a:spcPct val="15000"/>
              </a:spcAft>
              <a:buFont typeface="Arial" panose="020B0604020202020204" pitchFamily="34" charset="0"/>
              <a:buChar char="•"/>
            </a:pPr>
            <a:r>
              <a:rPr lang="en-GB" kern="1200" dirty="0"/>
              <a:t>web servers (Apache, NGINX)</a:t>
            </a:r>
            <a:endParaRPr lang="en-US" kern="1200" dirty="0"/>
          </a:p>
          <a:p>
            <a:pPr marL="514350" lvl="2" indent="-342900" algn="l" defTabSz="844550">
              <a:lnSpc>
                <a:spcPct val="90000"/>
              </a:lnSpc>
              <a:spcBef>
                <a:spcPct val="0"/>
              </a:spcBef>
              <a:spcAft>
                <a:spcPct val="15000"/>
              </a:spcAft>
              <a:buFont typeface="Arial" panose="020B0604020202020204" pitchFamily="34" charset="0"/>
              <a:buChar char="•"/>
            </a:pPr>
            <a:r>
              <a:rPr lang="en-GB" kern="1200" dirty="0"/>
              <a:t>cloud servers (</a:t>
            </a:r>
            <a:r>
              <a:rPr lang="en-GB" kern="1200" dirty="0" err="1"/>
              <a:t>ownCloud</a:t>
            </a:r>
            <a:r>
              <a:rPr lang="en-GB" kern="1200" dirty="0"/>
              <a:t>, </a:t>
            </a:r>
            <a:r>
              <a:rPr lang="en-GB" kern="1200" dirty="0" err="1"/>
              <a:t>NextCloud</a:t>
            </a:r>
            <a:r>
              <a:rPr lang="en-GB" kern="1200" dirty="0"/>
              <a:t>)</a:t>
            </a:r>
            <a:endParaRPr lang="en-US" kern="1200" dirty="0"/>
          </a:p>
          <a:p>
            <a:pPr marL="514350" lvl="2" indent="-342900" algn="l" defTabSz="844550">
              <a:lnSpc>
                <a:spcPct val="90000"/>
              </a:lnSpc>
              <a:spcBef>
                <a:spcPct val="0"/>
              </a:spcBef>
              <a:spcAft>
                <a:spcPct val="15000"/>
              </a:spcAft>
              <a:buFont typeface="Arial" panose="020B0604020202020204" pitchFamily="34" charset="0"/>
              <a:buChar char="•"/>
            </a:pPr>
            <a:r>
              <a:rPr lang="en-GB" kern="1200" dirty="0"/>
              <a:t>database servers (MariaDB, MySQL)</a:t>
            </a:r>
            <a:endParaRPr lang="en-US" kern="1200" dirty="0"/>
          </a:p>
          <a:p>
            <a:pPr marL="514350" lvl="2" indent="-342900" algn="l" defTabSz="844550">
              <a:lnSpc>
                <a:spcPct val="90000"/>
              </a:lnSpc>
              <a:spcBef>
                <a:spcPct val="0"/>
              </a:spcBef>
              <a:spcAft>
                <a:spcPct val="15000"/>
              </a:spcAft>
              <a:buFont typeface="Arial" panose="020B0604020202020204" pitchFamily="34" charset="0"/>
              <a:buChar char="•"/>
            </a:pPr>
            <a:r>
              <a:rPr lang="en-GB" kern="1200" dirty="0"/>
              <a:t>email server </a:t>
            </a:r>
            <a:endParaRPr lang="en-US" kern="1200" dirty="0"/>
          </a:p>
          <a:p>
            <a:pPr marL="514350" lvl="2" indent="-342900" algn="l" defTabSz="844550">
              <a:lnSpc>
                <a:spcPct val="90000"/>
              </a:lnSpc>
              <a:spcBef>
                <a:spcPct val="0"/>
              </a:spcBef>
              <a:spcAft>
                <a:spcPct val="15000"/>
              </a:spcAft>
              <a:buFont typeface="Arial" panose="020B0604020202020204" pitchFamily="34" charset="0"/>
              <a:buChar char="•"/>
            </a:pPr>
            <a:r>
              <a:rPr lang="en-GB" kern="1200" dirty="0"/>
              <a:t>file sharing (Samba, NFS -  Network File System)</a:t>
            </a:r>
            <a:endParaRPr lang="en-US" kern="1200" dirty="0"/>
          </a:p>
        </p:txBody>
      </p:sp>
      <p:pic>
        <p:nvPicPr>
          <p:cNvPr id="9" name="Graphic 8" descr="Database with solid fill">
            <a:extLst>
              <a:ext uri="{FF2B5EF4-FFF2-40B4-BE49-F238E27FC236}">
                <a16:creationId xmlns:a16="http://schemas.microsoft.com/office/drawing/2014/main" id="{C247F0F4-FC60-4761-8C8D-69EB652D171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503430" y="1825625"/>
            <a:ext cx="569478" cy="569478"/>
          </a:xfrm>
          <a:prstGeom prst="rect">
            <a:avLst/>
          </a:prstGeom>
        </p:spPr>
      </p:pic>
      <p:sp>
        <p:nvSpPr>
          <p:cNvPr id="13" name="Freeform: Shape 12">
            <a:extLst>
              <a:ext uri="{FF2B5EF4-FFF2-40B4-BE49-F238E27FC236}">
                <a16:creationId xmlns:a16="http://schemas.microsoft.com/office/drawing/2014/main" id="{100F51B9-363E-485F-8C07-E174416BACBD}"/>
              </a:ext>
            </a:extLst>
          </p:cNvPr>
          <p:cNvSpPr/>
          <p:nvPr/>
        </p:nvSpPr>
        <p:spPr>
          <a:xfrm>
            <a:off x="4494014" y="1850114"/>
            <a:ext cx="3203971" cy="547200"/>
          </a:xfrm>
          <a:custGeom>
            <a:avLst/>
            <a:gdLst>
              <a:gd name="connsiteX0" fmla="*/ 0 w 3203971"/>
              <a:gd name="connsiteY0" fmla="*/ 0 h 547200"/>
              <a:gd name="connsiteX1" fmla="*/ 3203971 w 3203971"/>
              <a:gd name="connsiteY1" fmla="*/ 0 h 547200"/>
              <a:gd name="connsiteX2" fmla="*/ 3203971 w 3203971"/>
              <a:gd name="connsiteY2" fmla="*/ 547200 h 547200"/>
              <a:gd name="connsiteX3" fmla="*/ 0 w 3203971"/>
              <a:gd name="connsiteY3" fmla="*/ 547200 h 547200"/>
              <a:gd name="connsiteX4" fmla="*/ 0 w 3203971"/>
              <a:gd name="connsiteY4" fmla="*/ 0 h 54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547200">
                <a:moveTo>
                  <a:pt x="0" y="0"/>
                </a:moveTo>
                <a:lnTo>
                  <a:pt x="3203971" y="0"/>
                </a:lnTo>
                <a:lnTo>
                  <a:pt x="3203971" y="547200"/>
                </a:lnTo>
                <a:lnTo>
                  <a:pt x="0" y="547200"/>
                </a:lnTo>
                <a:lnTo>
                  <a:pt x="0" y="0"/>
                </a:lnTo>
                <a:close/>
              </a:path>
            </a:pathLst>
          </a:cu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35128" tIns="77216" rIns="135128" bIns="77216" numCol="1" spcCol="1270" anchor="ctr" anchorCtr="0">
            <a:noAutofit/>
          </a:bodyPr>
          <a:lstStyle/>
          <a:p>
            <a:pPr marL="0" lvl="0" indent="0" algn="l" defTabSz="844550">
              <a:lnSpc>
                <a:spcPct val="90000"/>
              </a:lnSpc>
              <a:spcBef>
                <a:spcPct val="0"/>
              </a:spcBef>
              <a:spcAft>
                <a:spcPct val="35000"/>
              </a:spcAft>
              <a:buNone/>
            </a:pPr>
            <a:r>
              <a:rPr lang="en-GB" sz="1900" kern="1200" dirty="0"/>
              <a:t>desktop / mobile apps </a:t>
            </a:r>
            <a:endParaRPr lang="en-US" sz="1900" kern="1200" dirty="0"/>
          </a:p>
        </p:txBody>
      </p:sp>
      <p:sp>
        <p:nvSpPr>
          <p:cNvPr id="14" name="Freeform: Shape 13">
            <a:extLst>
              <a:ext uri="{FF2B5EF4-FFF2-40B4-BE49-F238E27FC236}">
                <a16:creationId xmlns:a16="http://schemas.microsoft.com/office/drawing/2014/main" id="{BAE3C6D6-3B42-4B70-BC7B-2928377AC150}"/>
              </a:ext>
            </a:extLst>
          </p:cNvPr>
          <p:cNvSpPr/>
          <p:nvPr/>
        </p:nvSpPr>
        <p:spPr>
          <a:xfrm>
            <a:off x="4494014" y="2397314"/>
            <a:ext cx="3203971" cy="3755159"/>
          </a:xfrm>
          <a:custGeom>
            <a:avLst/>
            <a:gdLst>
              <a:gd name="connsiteX0" fmla="*/ 0 w 3203971"/>
              <a:gd name="connsiteY0" fmla="*/ 0 h 3755159"/>
              <a:gd name="connsiteX1" fmla="*/ 3203971 w 3203971"/>
              <a:gd name="connsiteY1" fmla="*/ 0 h 3755159"/>
              <a:gd name="connsiteX2" fmla="*/ 3203971 w 3203971"/>
              <a:gd name="connsiteY2" fmla="*/ 3755159 h 3755159"/>
              <a:gd name="connsiteX3" fmla="*/ 0 w 3203971"/>
              <a:gd name="connsiteY3" fmla="*/ 3755159 h 3755159"/>
              <a:gd name="connsiteX4" fmla="*/ 0 w 3203971"/>
              <a:gd name="connsiteY4" fmla="*/ 0 h 3755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3755159">
                <a:moveTo>
                  <a:pt x="0" y="0"/>
                </a:moveTo>
                <a:lnTo>
                  <a:pt x="3203971" y="0"/>
                </a:lnTo>
                <a:lnTo>
                  <a:pt x="3203971" y="3755159"/>
                </a:lnTo>
                <a:lnTo>
                  <a:pt x="0" y="3755159"/>
                </a:lnTo>
                <a:lnTo>
                  <a:pt x="0" y="0"/>
                </a:lnTo>
                <a:close/>
              </a:path>
            </a:pathLst>
          </a:custGeom>
          <a:solidFill>
            <a:schemeClr val="accent5">
              <a:lumMod val="20000"/>
              <a:lumOff val="80000"/>
              <a:alpha val="90000"/>
            </a:schemeClr>
          </a:solidFill>
        </p:spPr>
        <p:style>
          <a:lnRef idx="2">
            <a:schemeClr val="dk2">
              <a:alpha val="90000"/>
              <a:tint val="40000"/>
              <a:hueOff val="0"/>
              <a:satOff val="0"/>
              <a:lumOff val="0"/>
              <a:alphaOff val="0"/>
            </a:schemeClr>
          </a:lnRef>
          <a:fillRef idx="1">
            <a:scrgbClr r="0" g="0" b="0"/>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342900" lvl="1" indent="-342900" algn="l" defTabSz="844550">
              <a:lnSpc>
                <a:spcPct val="90000"/>
              </a:lnSpc>
              <a:spcBef>
                <a:spcPct val="0"/>
              </a:spcBef>
              <a:spcAft>
                <a:spcPct val="15000"/>
              </a:spcAft>
              <a:buFont typeface="Arial" panose="020B0604020202020204" pitchFamily="34" charset="0"/>
              <a:buChar char="•"/>
            </a:pPr>
            <a:r>
              <a:rPr lang="en-GB" kern="1200" dirty="0"/>
              <a:t>user-facing apps</a:t>
            </a:r>
            <a:endParaRPr lang="en-US" kern="1200" dirty="0"/>
          </a:p>
          <a:p>
            <a:pPr marL="514350" lvl="2" indent="-342900" algn="l" defTabSz="844550">
              <a:lnSpc>
                <a:spcPct val="90000"/>
              </a:lnSpc>
              <a:spcBef>
                <a:spcPct val="0"/>
              </a:spcBef>
              <a:spcAft>
                <a:spcPct val="15000"/>
              </a:spcAft>
              <a:buFont typeface="Arial" panose="020B0604020202020204" pitchFamily="34" charset="0"/>
              <a:buChar char="•"/>
            </a:pPr>
            <a:r>
              <a:rPr lang="en-GB" kern="1200" dirty="0"/>
              <a:t>email client (Thunderbird)</a:t>
            </a:r>
            <a:endParaRPr lang="en-US" kern="1200" dirty="0"/>
          </a:p>
          <a:p>
            <a:pPr marL="514350" lvl="2" indent="-342900" algn="l" defTabSz="844550">
              <a:lnSpc>
                <a:spcPct val="90000"/>
              </a:lnSpc>
              <a:spcBef>
                <a:spcPct val="0"/>
              </a:spcBef>
              <a:spcAft>
                <a:spcPct val="15000"/>
              </a:spcAft>
              <a:buFont typeface="Arial" panose="020B0604020202020204" pitchFamily="34" charset="0"/>
              <a:buChar char="•"/>
            </a:pPr>
            <a:r>
              <a:rPr lang="en-GB" kern="1200" dirty="0"/>
              <a:t>web browsers (Firefox)</a:t>
            </a:r>
            <a:endParaRPr lang="en-US" kern="1200" dirty="0"/>
          </a:p>
          <a:p>
            <a:pPr marL="514350" lvl="2" indent="-342900" algn="l" defTabSz="844550">
              <a:lnSpc>
                <a:spcPct val="90000"/>
              </a:lnSpc>
              <a:spcBef>
                <a:spcPct val="0"/>
              </a:spcBef>
              <a:spcAft>
                <a:spcPct val="15000"/>
              </a:spcAft>
              <a:buFont typeface="Arial" panose="020B0604020202020204" pitchFamily="34" charset="0"/>
              <a:buChar char="•"/>
            </a:pPr>
            <a:r>
              <a:rPr lang="en-GB" kern="1200" dirty="0"/>
              <a:t>office suite: word processors, spreadsheets, presentation software (LibreOffice)</a:t>
            </a:r>
            <a:endParaRPr lang="en-US" kern="1200" dirty="0"/>
          </a:p>
          <a:p>
            <a:pPr marL="514350" lvl="2" indent="-342900" algn="l" defTabSz="844550">
              <a:lnSpc>
                <a:spcPct val="90000"/>
              </a:lnSpc>
              <a:spcBef>
                <a:spcPct val="0"/>
              </a:spcBef>
              <a:spcAft>
                <a:spcPct val="15000"/>
              </a:spcAft>
              <a:buFont typeface="Arial" panose="020B0604020202020204" pitchFamily="34" charset="0"/>
              <a:buChar char="•"/>
            </a:pPr>
            <a:r>
              <a:rPr lang="en-GB" kern="1200" dirty="0"/>
              <a:t>media editors and players (GIMP)</a:t>
            </a:r>
            <a:endParaRPr lang="en-US" kern="1200" dirty="0"/>
          </a:p>
        </p:txBody>
      </p:sp>
      <p:pic>
        <p:nvPicPr>
          <p:cNvPr id="10" name="Graphic 9" descr="Monitor with solid fill">
            <a:extLst>
              <a:ext uri="{FF2B5EF4-FFF2-40B4-BE49-F238E27FC236}">
                <a16:creationId xmlns:a16="http://schemas.microsoft.com/office/drawing/2014/main" id="{7F4B9966-F058-4E5C-B50A-331847878A4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7143876" y="1847882"/>
            <a:ext cx="569478" cy="569478"/>
          </a:xfrm>
          <a:prstGeom prst="rect">
            <a:avLst/>
          </a:prstGeom>
        </p:spPr>
      </p:pic>
      <p:sp>
        <p:nvSpPr>
          <p:cNvPr id="15" name="Freeform: Shape 14">
            <a:extLst>
              <a:ext uri="{FF2B5EF4-FFF2-40B4-BE49-F238E27FC236}">
                <a16:creationId xmlns:a16="http://schemas.microsoft.com/office/drawing/2014/main" id="{B5F4F2C0-0F16-406D-8E2F-B6DB8248EE3F}"/>
              </a:ext>
            </a:extLst>
          </p:cNvPr>
          <p:cNvSpPr/>
          <p:nvPr/>
        </p:nvSpPr>
        <p:spPr>
          <a:xfrm>
            <a:off x="8146542" y="1850114"/>
            <a:ext cx="3203971" cy="547200"/>
          </a:xfrm>
          <a:custGeom>
            <a:avLst/>
            <a:gdLst>
              <a:gd name="connsiteX0" fmla="*/ 0 w 3203971"/>
              <a:gd name="connsiteY0" fmla="*/ 0 h 547200"/>
              <a:gd name="connsiteX1" fmla="*/ 3203971 w 3203971"/>
              <a:gd name="connsiteY1" fmla="*/ 0 h 547200"/>
              <a:gd name="connsiteX2" fmla="*/ 3203971 w 3203971"/>
              <a:gd name="connsiteY2" fmla="*/ 547200 h 547200"/>
              <a:gd name="connsiteX3" fmla="*/ 0 w 3203971"/>
              <a:gd name="connsiteY3" fmla="*/ 547200 h 547200"/>
              <a:gd name="connsiteX4" fmla="*/ 0 w 3203971"/>
              <a:gd name="connsiteY4" fmla="*/ 0 h 54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547200">
                <a:moveTo>
                  <a:pt x="0" y="0"/>
                </a:moveTo>
                <a:lnTo>
                  <a:pt x="3203971" y="0"/>
                </a:lnTo>
                <a:lnTo>
                  <a:pt x="3203971" y="547200"/>
                </a:lnTo>
                <a:lnTo>
                  <a:pt x="0" y="547200"/>
                </a:lnTo>
                <a:lnTo>
                  <a:pt x="0" y="0"/>
                </a:lnTo>
                <a:close/>
              </a:path>
            </a:pathLst>
          </a:cu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35128" tIns="77216" rIns="135128" bIns="77216" numCol="1" spcCol="1270" anchor="ctr" anchorCtr="0">
            <a:noAutofit/>
          </a:bodyPr>
          <a:lstStyle/>
          <a:p>
            <a:pPr marL="0" lvl="0" indent="0" algn="l" defTabSz="844550">
              <a:lnSpc>
                <a:spcPct val="90000"/>
              </a:lnSpc>
              <a:spcBef>
                <a:spcPct val="0"/>
              </a:spcBef>
              <a:spcAft>
                <a:spcPct val="35000"/>
              </a:spcAft>
              <a:buNone/>
            </a:pPr>
            <a:r>
              <a:rPr lang="en-GB" sz="1900" kern="1200" dirty="0"/>
              <a:t>security</a:t>
            </a:r>
            <a:endParaRPr lang="en-US" sz="1900" kern="1200" dirty="0"/>
          </a:p>
        </p:txBody>
      </p:sp>
      <p:sp>
        <p:nvSpPr>
          <p:cNvPr id="16" name="Freeform: Shape 15">
            <a:extLst>
              <a:ext uri="{FF2B5EF4-FFF2-40B4-BE49-F238E27FC236}">
                <a16:creationId xmlns:a16="http://schemas.microsoft.com/office/drawing/2014/main" id="{E97A3553-1C04-475C-9FEB-66C6259FD48C}"/>
              </a:ext>
            </a:extLst>
          </p:cNvPr>
          <p:cNvSpPr/>
          <p:nvPr/>
        </p:nvSpPr>
        <p:spPr>
          <a:xfrm>
            <a:off x="8146542" y="2397314"/>
            <a:ext cx="3203971" cy="3755159"/>
          </a:xfrm>
          <a:custGeom>
            <a:avLst/>
            <a:gdLst>
              <a:gd name="connsiteX0" fmla="*/ 0 w 3203971"/>
              <a:gd name="connsiteY0" fmla="*/ 0 h 3755159"/>
              <a:gd name="connsiteX1" fmla="*/ 3203971 w 3203971"/>
              <a:gd name="connsiteY1" fmla="*/ 0 h 3755159"/>
              <a:gd name="connsiteX2" fmla="*/ 3203971 w 3203971"/>
              <a:gd name="connsiteY2" fmla="*/ 3755159 h 3755159"/>
              <a:gd name="connsiteX3" fmla="*/ 0 w 3203971"/>
              <a:gd name="connsiteY3" fmla="*/ 3755159 h 3755159"/>
              <a:gd name="connsiteX4" fmla="*/ 0 w 3203971"/>
              <a:gd name="connsiteY4" fmla="*/ 0 h 3755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3755159">
                <a:moveTo>
                  <a:pt x="0" y="0"/>
                </a:moveTo>
                <a:lnTo>
                  <a:pt x="3203971" y="0"/>
                </a:lnTo>
                <a:lnTo>
                  <a:pt x="3203971" y="3755159"/>
                </a:lnTo>
                <a:lnTo>
                  <a:pt x="0" y="3755159"/>
                </a:lnTo>
                <a:lnTo>
                  <a:pt x="0" y="0"/>
                </a:lnTo>
                <a:close/>
              </a:path>
            </a:pathLst>
          </a:custGeom>
          <a:solidFill>
            <a:schemeClr val="accent5">
              <a:lumMod val="20000"/>
              <a:lumOff val="80000"/>
              <a:alpha val="90000"/>
            </a:schemeClr>
          </a:solidFill>
        </p:spPr>
        <p:style>
          <a:lnRef idx="2">
            <a:schemeClr val="dk2">
              <a:alpha val="90000"/>
              <a:tint val="40000"/>
              <a:hueOff val="0"/>
              <a:satOff val="0"/>
              <a:lumOff val="0"/>
              <a:alphaOff val="0"/>
            </a:schemeClr>
          </a:lnRef>
          <a:fillRef idx="1">
            <a:scrgbClr r="0" g="0" b="0"/>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342900" lvl="1" indent="-342900" algn="l" defTabSz="844550">
              <a:lnSpc>
                <a:spcPct val="90000"/>
              </a:lnSpc>
              <a:spcBef>
                <a:spcPct val="0"/>
              </a:spcBef>
              <a:spcAft>
                <a:spcPct val="15000"/>
              </a:spcAft>
              <a:buFont typeface="Arial" panose="020B0604020202020204" pitchFamily="34" charset="0"/>
              <a:buChar char="•"/>
            </a:pPr>
            <a:r>
              <a:rPr lang="en-GB" kern="1200" dirty="0"/>
              <a:t>password managers (KeePassX)</a:t>
            </a:r>
            <a:endParaRPr lang="en-US" kern="1200" dirty="0"/>
          </a:p>
          <a:p>
            <a:pPr marL="342900" lvl="1" indent="-342900" algn="l" defTabSz="844550">
              <a:lnSpc>
                <a:spcPct val="90000"/>
              </a:lnSpc>
              <a:spcBef>
                <a:spcPct val="0"/>
              </a:spcBef>
              <a:spcAft>
                <a:spcPct val="15000"/>
              </a:spcAft>
              <a:buFont typeface="Arial" panose="020B0604020202020204" pitchFamily="34" charset="0"/>
              <a:buChar char="•"/>
            </a:pPr>
            <a:r>
              <a:rPr lang="en-GB" kern="1200" dirty="0"/>
              <a:t>firewall (Uncomplicated Firewall (UFW))</a:t>
            </a:r>
            <a:endParaRPr lang="en-US" kern="1200" dirty="0"/>
          </a:p>
          <a:p>
            <a:pPr marL="342900" lvl="1" indent="-342900" algn="l" defTabSz="844550">
              <a:lnSpc>
                <a:spcPct val="90000"/>
              </a:lnSpc>
              <a:spcBef>
                <a:spcPct val="0"/>
              </a:spcBef>
              <a:spcAft>
                <a:spcPct val="15000"/>
              </a:spcAft>
              <a:buFont typeface="Arial" panose="020B0604020202020204" pitchFamily="34" charset="0"/>
              <a:buChar char="•"/>
            </a:pPr>
            <a:r>
              <a:rPr lang="en-GB" kern="1200" dirty="0"/>
              <a:t>VPN</a:t>
            </a:r>
            <a:endParaRPr lang="en-US" kern="1200" dirty="0"/>
          </a:p>
        </p:txBody>
      </p:sp>
      <p:pic>
        <p:nvPicPr>
          <p:cNvPr id="11" name="Graphic 10" descr="Lock with solid fill">
            <a:extLst>
              <a:ext uri="{FF2B5EF4-FFF2-40B4-BE49-F238E27FC236}">
                <a16:creationId xmlns:a16="http://schemas.microsoft.com/office/drawing/2014/main" id="{70215D36-BE88-419E-9EC3-91B9360B859F}"/>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10784322" y="1847882"/>
            <a:ext cx="569478" cy="569478"/>
          </a:xfrm>
          <a:prstGeom prst="rect">
            <a:avLst/>
          </a:prstGeom>
        </p:spPr>
      </p:pic>
    </p:spTree>
    <p:extLst>
      <p:ext uri="{BB962C8B-B14F-4D97-AF65-F5344CB8AC3E}">
        <p14:creationId xmlns:p14="http://schemas.microsoft.com/office/powerpoint/2010/main" val="1811979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a Shell Water Urn - Urns for Ashes">
            <a:extLst>
              <a:ext uri="{FF2B5EF4-FFF2-40B4-BE49-F238E27FC236}">
                <a16:creationId xmlns:a16="http://schemas.microsoft.com/office/drawing/2014/main" id="{5D6E4EAF-0994-4F1B-811A-24BA1F45806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033846" y="1941079"/>
            <a:ext cx="4510453" cy="396168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0F4E264-6FB9-48A6-A8DF-BF03C1B892FB}"/>
              </a:ext>
            </a:extLst>
          </p:cNvPr>
          <p:cNvSpPr>
            <a:spLocks noGrp="1"/>
          </p:cNvSpPr>
          <p:nvPr>
            <p:ph idx="1"/>
          </p:nvPr>
        </p:nvSpPr>
        <p:spPr/>
        <p:txBody>
          <a:bodyPr>
            <a:normAutofit/>
          </a:bodyPr>
          <a:lstStyle/>
          <a:p>
            <a:r>
              <a:rPr lang="en-GB" dirty="0"/>
              <a:t>shells</a:t>
            </a:r>
          </a:p>
          <a:p>
            <a:pPr lvl="1"/>
            <a:r>
              <a:rPr lang="en-GB" dirty="0"/>
              <a:t>Bourne shell</a:t>
            </a:r>
          </a:p>
          <a:p>
            <a:pPr lvl="1"/>
            <a:r>
              <a:rPr lang="en-GB" dirty="0"/>
              <a:t>C shell (</a:t>
            </a:r>
            <a:r>
              <a:rPr lang="en-GB" dirty="0" err="1"/>
              <a:t>tcsh</a:t>
            </a:r>
            <a:r>
              <a:rPr lang="en-GB" dirty="0"/>
              <a:t> is a modern derivation of C shell)</a:t>
            </a:r>
          </a:p>
          <a:p>
            <a:pPr lvl="1"/>
            <a:r>
              <a:rPr lang="en-GB" dirty="0"/>
              <a:t>Bourne Again Shell (</a:t>
            </a:r>
            <a:r>
              <a:rPr lang="en-GB" b="1" dirty="0"/>
              <a:t>Bash</a:t>
            </a:r>
            <a:r>
              <a:rPr lang="en-GB" dirty="0"/>
              <a:t>)</a:t>
            </a:r>
          </a:p>
          <a:p>
            <a:pPr lvl="2"/>
            <a:r>
              <a:rPr lang="en-GB" dirty="0"/>
              <a:t>default shell on most systems</a:t>
            </a:r>
          </a:p>
          <a:p>
            <a:endParaRPr lang="en-GB" dirty="0"/>
          </a:p>
          <a:p>
            <a:r>
              <a:rPr lang="en-GB" dirty="0"/>
              <a:t>text editors</a:t>
            </a:r>
          </a:p>
          <a:p>
            <a:pPr lvl="1"/>
            <a:r>
              <a:rPr lang="en-GB" dirty="0"/>
              <a:t>Vi (Vim modern derivation)</a:t>
            </a:r>
          </a:p>
          <a:p>
            <a:pPr lvl="1"/>
            <a:r>
              <a:rPr lang="en-GB" dirty="0"/>
              <a:t>Emacs</a:t>
            </a:r>
          </a:p>
          <a:p>
            <a:pPr lvl="1"/>
            <a:r>
              <a:rPr lang="en-GB" b="1" dirty="0"/>
              <a:t>Nano</a:t>
            </a:r>
            <a:r>
              <a:rPr lang="en-GB" dirty="0"/>
              <a:t>: simple open source editor </a:t>
            </a:r>
          </a:p>
          <a:p>
            <a:endParaRPr lang="en-GB" dirty="0"/>
          </a:p>
        </p:txBody>
      </p:sp>
      <p:sp>
        <p:nvSpPr>
          <p:cNvPr id="4" name="Rectangle 3">
            <a:extLst>
              <a:ext uri="{FF2B5EF4-FFF2-40B4-BE49-F238E27FC236}">
                <a16:creationId xmlns:a16="http://schemas.microsoft.com/office/drawing/2014/main" id="{609606DF-0E6A-4291-9121-59A2F2A505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99EF9-F239-4130-BF64-5AA40DCC4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8D2499-FAF3-4999-B112-8FC93EF6FE6C}"/>
              </a:ext>
            </a:extLst>
          </p:cNvPr>
          <p:cNvSpPr>
            <a:spLocks noGrp="1"/>
          </p:cNvSpPr>
          <p:nvPr>
            <p:ph type="title"/>
          </p:nvPr>
        </p:nvSpPr>
        <p:spPr/>
        <p:txBody>
          <a:bodyPr/>
          <a:lstStyle/>
          <a:p>
            <a:r>
              <a:rPr lang="en-GB" dirty="0">
                <a:solidFill>
                  <a:schemeClr val="bg1"/>
                </a:solidFill>
              </a:rPr>
              <a:t>Console tools </a:t>
            </a:r>
            <a:br>
              <a:rPr lang="en-GB" dirty="0">
                <a:solidFill>
                  <a:schemeClr val="bg1"/>
                </a:solidFill>
              </a:rPr>
            </a:br>
            <a:r>
              <a:rPr lang="en-GB" sz="2800" dirty="0">
                <a:solidFill>
                  <a:schemeClr val="bg1"/>
                </a:solidFill>
              </a:rPr>
              <a:t>(Ess 3.3)</a:t>
            </a:r>
          </a:p>
        </p:txBody>
      </p:sp>
      <p:sp>
        <p:nvSpPr>
          <p:cNvPr id="6" name="Rectangle 5">
            <a:extLst>
              <a:ext uri="{FF2B5EF4-FFF2-40B4-BE49-F238E27FC236}">
                <a16:creationId xmlns:a16="http://schemas.microsoft.com/office/drawing/2014/main" id="{D54B2531-19C7-4355-B5A6-72B8F43D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30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Parcel packing blue flat design long shadow glyph icon. Order packaging and  wrapping. Cardboard box with goods. Postal service. Parcel delivery crate.  Storage boxes. Vector silhouette illustration 4331634 Vector Art at Vecteezy">
            <a:extLst>
              <a:ext uri="{FF2B5EF4-FFF2-40B4-BE49-F238E27FC236}">
                <a16:creationId xmlns:a16="http://schemas.microsoft.com/office/drawing/2014/main" id="{DF6C9334-1245-45A4-9058-9737B4A3B9A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179169" y="3387476"/>
            <a:ext cx="3012831" cy="30128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0F4E264-6FB9-48A6-A8DF-BF03C1B892FB}"/>
              </a:ext>
            </a:extLst>
          </p:cNvPr>
          <p:cNvSpPr>
            <a:spLocks noGrp="1"/>
          </p:cNvSpPr>
          <p:nvPr>
            <p:ph idx="1"/>
          </p:nvPr>
        </p:nvSpPr>
        <p:spPr/>
        <p:txBody>
          <a:bodyPr>
            <a:normAutofit lnSpcReduction="10000"/>
          </a:bodyPr>
          <a:lstStyle/>
          <a:p>
            <a:r>
              <a:rPr lang="en-GB" dirty="0"/>
              <a:t>distros contain files and dependencies that are bundled into apps and compressed into packages</a:t>
            </a:r>
          </a:p>
          <a:p>
            <a:r>
              <a:rPr lang="en-GB" dirty="0"/>
              <a:t>package managers:</a:t>
            </a:r>
          </a:p>
          <a:p>
            <a:pPr lvl="1"/>
            <a:r>
              <a:rPr lang="en-GB" dirty="0"/>
              <a:t>usually requires root access</a:t>
            </a:r>
          </a:p>
          <a:p>
            <a:pPr lvl="1"/>
            <a:r>
              <a:rPr lang="en-GB" dirty="0">
                <a:solidFill>
                  <a:srgbClr val="040C28"/>
                </a:solidFill>
                <a:latin typeface="Google Sans"/>
              </a:rPr>
              <a:t>install, upgrade, configure and use software</a:t>
            </a:r>
          </a:p>
          <a:p>
            <a:pPr lvl="1"/>
            <a:r>
              <a:rPr lang="en-GB" dirty="0"/>
              <a:t>tracks files </a:t>
            </a:r>
          </a:p>
          <a:p>
            <a:pPr lvl="1"/>
            <a:r>
              <a:rPr lang="en-GB" dirty="0"/>
              <a:t>downloads updates from remote repositories</a:t>
            </a:r>
          </a:p>
          <a:p>
            <a:r>
              <a:rPr lang="en-GB" dirty="0"/>
              <a:t>examples:</a:t>
            </a:r>
          </a:p>
          <a:p>
            <a:pPr lvl="1"/>
            <a:r>
              <a:rPr lang="en-GB" dirty="0"/>
              <a:t>APT (used by Debian based distros)</a:t>
            </a:r>
          </a:p>
          <a:p>
            <a:pPr lvl="1"/>
            <a:r>
              <a:rPr lang="en-GB" dirty="0"/>
              <a:t>RPM package manager</a:t>
            </a:r>
          </a:p>
          <a:p>
            <a:pPr lvl="1"/>
            <a:r>
              <a:rPr lang="en-GB" dirty="0"/>
              <a:t>npm (package manager built for Node)</a:t>
            </a:r>
          </a:p>
          <a:p>
            <a:pPr lvl="1"/>
            <a:endParaRPr lang="en-GB" dirty="0"/>
          </a:p>
        </p:txBody>
      </p:sp>
      <p:sp>
        <p:nvSpPr>
          <p:cNvPr id="4" name="Rectangle 3">
            <a:extLst>
              <a:ext uri="{FF2B5EF4-FFF2-40B4-BE49-F238E27FC236}">
                <a16:creationId xmlns:a16="http://schemas.microsoft.com/office/drawing/2014/main" id="{609606DF-0E6A-4291-9121-59A2F2A505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99EF9-F239-4130-BF64-5AA40DCC4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8D2499-FAF3-4999-B112-8FC93EF6FE6C}"/>
              </a:ext>
            </a:extLst>
          </p:cNvPr>
          <p:cNvSpPr>
            <a:spLocks noGrp="1"/>
          </p:cNvSpPr>
          <p:nvPr>
            <p:ph type="title"/>
          </p:nvPr>
        </p:nvSpPr>
        <p:spPr/>
        <p:txBody>
          <a:bodyPr/>
          <a:lstStyle/>
          <a:p>
            <a:r>
              <a:rPr lang="en-GB" dirty="0">
                <a:solidFill>
                  <a:schemeClr val="bg1"/>
                </a:solidFill>
              </a:rPr>
              <a:t>Package management </a:t>
            </a:r>
            <a:br>
              <a:rPr lang="en-GB" dirty="0">
                <a:solidFill>
                  <a:schemeClr val="bg1"/>
                </a:solidFill>
              </a:rPr>
            </a:br>
            <a:r>
              <a:rPr lang="en-GB" sz="2800" dirty="0">
                <a:solidFill>
                  <a:schemeClr val="bg1"/>
                </a:solidFill>
              </a:rPr>
              <a:t>(Ess 3.4)</a:t>
            </a:r>
          </a:p>
        </p:txBody>
      </p:sp>
      <p:sp>
        <p:nvSpPr>
          <p:cNvPr id="6" name="Rectangle 5">
            <a:extLst>
              <a:ext uri="{FF2B5EF4-FFF2-40B4-BE49-F238E27FC236}">
                <a16:creationId xmlns:a16="http://schemas.microsoft.com/office/drawing/2014/main" id="{D54B2531-19C7-4355-B5A6-72B8F43D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BD5940-3AE5-4304-A948-761E6D6E3B9A}"/>
              </a:ext>
            </a:extLst>
          </p:cNvPr>
          <p:cNvSpPr txBox="1"/>
          <p:nvPr/>
        </p:nvSpPr>
        <p:spPr>
          <a:xfrm>
            <a:off x="7535973" y="6421153"/>
            <a:ext cx="4579266" cy="338554"/>
          </a:xfrm>
          <a:prstGeom prst="rect">
            <a:avLst/>
          </a:prstGeom>
          <a:noFill/>
        </p:spPr>
        <p:txBody>
          <a:bodyPr wrap="none" rtlCol="0">
            <a:spAutoFit/>
          </a:bodyPr>
          <a:lstStyle/>
          <a:p>
            <a:pPr algn="r"/>
            <a:r>
              <a:rPr lang="en-GB" sz="1600" dirty="0">
                <a:solidFill>
                  <a:schemeClr val="bg1"/>
                </a:solidFill>
                <a:latin typeface="+mj-lt"/>
              </a:rPr>
              <a:t>https://sourceforge.net/software/package-managers/</a:t>
            </a:r>
          </a:p>
        </p:txBody>
      </p:sp>
    </p:spTree>
    <p:extLst>
      <p:ext uri="{BB962C8B-B14F-4D97-AF65-F5344CB8AC3E}">
        <p14:creationId xmlns:p14="http://schemas.microsoft.com/office/powerpoint/2010/main" val="2226965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4E264-6FB9-48A6-A8DF-BF03C1B892FB}"/>
              </a:ext>
            </a:extLst>
          </p:cNvPr>
          <p:cNvSpPr>
            <a:spLocks noGrp="1"/>
          </p:cNvSpPr>
          <p:nvPr>
            <p:ph idx="1"/>
          </p:nvPr>
        </p:nvSpPr>
        <p:spPr/>
        <p:txBody>
          <a:bodyPr>
            <a:normAutofit fontScale="92500"/>
          </a:bodyPr>
          <a:lstStyle/>
          <a:p>
            <a:pPr>
              <a:lnSpc>
                <a:spcPct val="110000"/>
              </a:lnSpc>
            </a:pPr>
            <a:r>
              <a:rPr lang="en-GB" dirty="0"/>
              <a:t>The Cloud: data centres providing remote access to computing resources </a:t>
            </a:r>
          </a:p>
          <a:p>
            <a:pPr lvl="1">
              <a:lnSpc>
                <a:spcPct val="110000"/>
              </a:lnSpc>
            </a:pPr>
            <a:r>
              <a:rPr lang="en-GB" dirty="0"/>
              <a:t>store, manage, process, and communicate information</a:t>
            </a:r>
          </a:p>
          <a:p>
            <a:pPr>
              <a:lnSpc>
                <a:spcPct val="110000"/>
              </a:lnSpc>
            </a:pPr>
            <a:r>
              <a:rPr lang="en-GB" dirty="0"/>
              <a:t>well-known cloud providers:</a:t>
            </a:r>
          </a:p>
          <a:p>
            <a:pPr lvl="1">
              <a:lnSpc>
                <a:spcPct val="110000"/>
              </a:lnSpc>
            </a:pPr>
            <a:r>
              <a:rPr lang="en-GB" dirty="0"/>
              <a:t>AWS, Cisco, Microsoft Azure, Google Cloud, etc</a:t>
            </a:r>
          </a:p>
          <a:p>
            <a:pPr>
              <a:lnSpc>
                <a:spcPct val="110000"/>
              </a:lnSpc>
            </a:pPr>
            <a:r>
              <a:rPr lang="en-GB" dirty="0"/>
              <a:t>four ways that cloud infrastructure is managed and accessed </a:t>
            </a:r>
          </a:p>
          <a:p>
            <a:pPr lvl="1">
              <a:lnSpc>
                <a:spcPct val="110000"/>
              </a:lnSpc>
            </a:pPr>
            <a:r>
              <a:rPr lang="en-GB" b="1" dirty="0"/>
              <a:t>public</a:t>
            </a:r>
            <a:r>
              <a:rPr lang="en-GB" dirty="0"/>
              <a:t>: shared by multiple tenants</a:t>
            </a:r>
          </a:p>
          <a:p>
            <a:pPr lvl="1">
              <a:lnSpc>
                <a:spcPct val="110000"/>
              </a:lnSpc>
            </a:pPr>
            <a:r>
              <a:rPr lang="en-GB" b="1" dirty="0"/>
              <a:t>private</a:t>
            </a:r>
            <a:r>
              <a:rPr lang="en-GB" dirty="0"/>
              <a:t>: bespoke cloud services restricted to single tenant</a:t>
            </a:r>
          </a:p>
          <a:p>
            <a:pPr lvl="1">
              <a:lnSpc>
                <a:spcPct val="110000"/>
              </a:lnSpc>
            </a:pPr>
            <a:r>
              <a:rPr lang="en-GB" b="1" dirty="0"/>
              <a:t>community</a:t>
            </a:r>
            <a:r>
              <a:rPr lang="en-GB" dirty="0"/>
              <a:t>: services (and costs) shared between groups with common goals</a:t>
            </a:r>
          </a:p>
          <a:p>
            <a:pPr lvl="1">
              <a:lnSpc>
                <a:spcPct val="110000"/>
              </a:lnSpc>
            </a:pPr>
            <a:r>
              <a:rPr lang="en-GB" b="1" dirty="0"/>
              <a:t>hybrid</a:t>
            </a:r>
            <a:r>
              <a:rPr lang="en-GB" dirty="0"/>
              <a:t>: combination of two or more clouds from the above</a:t>
            </a:r>
          </a:p>
        </p:txBody>
      </p:sp>
      <p:sp>
        <p:nvSpPr>
          <p:cNvPr id="4" name="Rectangle 3">
            <a:extLst>
              <a:ext uri="{FF2B5EF4-FFF2-40B4-BE49-F238E27FC236}">
                <a16:creationId xmlns:a16="http://schemas.microsoft.com/office/drawing/2014/main" id="{609606DF-0E6A-4291-9121-59A2F2A505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99EF9-F239-4130-BF64-5AA40DCC4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8D2499-FAF3-4999-B112-8FC93EF6FE6C}"/>
              </a:ext>
            </a:extLst>
          </p:cNvPr>
          <p:cNvSpPr>
            <a:spLocks noGrp="1"/>
          </p:cNvSpPr>
          <p:nvPr>
            <p:ph type="title"/>
          </p:nvPr>
        </p:nvSpPr>
        <p:spPr/>
        <p:txBody>
          <a:bodyPr/>
          <a:lstStyle/>
          <a:p>
            <a:r>
              <a:rPr lang="en-GB" dirty="0">
                <a:solidFill>
                  <a:schemeClr val="bg1"/>
                </a:solidFill>
              </a:rPr>
              <a:t>The Cloud </a:t>
            </a:r>
            <a:br>
              <a:rPr lang="en-GB" dirty="0">
                <a:solidFill>
                  <a:schemeClr val="bg1"/>
                </a:solidFill>
              </a:rPr>
            </a:br>
            <a:r>
              <a:rPr lang="en-GB" sz="2800" dirty="0">
                <a:solidFill>
                  <a:schemeClr val="bg1"/>
                </a:solidFill>
              </a:rPr>
              <a:t>(Ess 3.7)</a:t>
            </a:r>
          </a:p>
        </p:txBody>
      </p:sp>
      <p:sp>
        <p:nvSpPr>
          <p:cNvPr id="6" name="Rectangle 5">
            <a:extLst>
              <a:ext uri="{FF2B5EF4-FFF2-40B4-BE49-F238E27FC236}">
                <a16:creationId xmlns:a16="http://schemas.microsoft.com/office/drawing/2014/main" id="{D54B2531-19C7-4355-B5A6-72B8F43D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Libraries CDN API | Drupal.org">
            <a:extLst>
              <a:ext uri="{FF2B5EF4-FFF2-40B4-BE49-F238E27FC236}">
                <a16:creationId xmlns:a16="http://schemas.microsoft.com/office/drawing/2014/main" id="{8FC00721-16F5-404D-8E21-2BA551F89BF1}"/>
              </a:ext>
            </a:extLst>
          </p:cNvPr>
          <p:cNvPicPr>
            <a:picLocks noChangeAspect="1" noChangeArrowheads="1"/>
          </p:cNvPicPr>
          <p:nvPr/>
        </p:nvPicPr>
        <p:blipFill rotWithShape="1">
          <a:blip r:embed="rId2" cstate="screen">
            <a:biLevel thresh="25000"/>
            <a:extLst>
              <a:ext uri="{28A0092B-C50C-407E-A947-70E740481C1C}">
                <a14:useLocalDpi xmlns:a14="http://schemas.microsoft.com/office/drawing/2010/main"/>
              </a:ext>
            </a:extLst>
          </a:blip>
          <a:srcRect/>
          <a:stretch/>
        </p:blipFill>
        <p:spPr bwMode="auto">
          <a:xfrm>
            <a:off x="9712414" y="0"/>
            <a:ext cx="2256848" cy="1575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813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D1E7FF-0CA6-6F1F-5492-0AB639B173C6}"/>
              </a:ext>
              <a:ext uri="{C183D7F6-B498-43B3-948B-1728B52AA6E4}">
                <adec:decorative xmlns:adec="http://schemas.microsoft.com/office/drawing/2017/decorative" val="1"/>
              </a:ext>
            </a:extLst>
          </p:cNvPr>
          <p:cNvSpPr/>
          <p:nvPr/>
        </p:nvSpPr>
        <p:spPr>
          <a:xfrm rot="5400000">
            <a:off x="1949135" y="2813555"/>
            <a:ext cx="1546756" cy="186461"/>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GB"/>
          </a:p>
        </p:txBody>
      </p:sp>
      <p:sp>
        <p:nvSpPr>
          <p:cNvPr id="8" name="Freeform: Shape 7">
            <a:extLst>
              <a:ext uri="{FF2B5EF4-FFF2-40B4-BE49-F238E27FC236}">
                <a16:creationId xmlns:a16="http://schemas.microsoft.com/office/drawing/2014/main" id="{00D2FEDA-0F5E-4DB5-B9AC-9DF90D51131D}"/>
              </a:ext>
            </a:extLst>
          </p:cNvPr>
          <p:cNvSpPr/>
          <p:nvPr/>
        </p:nvSpPr>
        <p:spPr>
          <a:xfrm>
            <a:off x="2304607" y="1825904"/>
            <a:ext cx="2071799" cy="1243079"/>
          </a:xfrm>
          <a:custGeom>
            <a:avLst/>
            <a:gdLst>
              <a:gd name="connsiteX0" fmla="*/ 0 w 2071799"/>
              <a:gd name="connsiteY0" fmla="*/ 124308 h 1243079"/>
              <a:gd name="connsiteX1" fmla="*/ 124308 w 2071799"/>
              <a:gd name="connsiteY1" fmla="*/ 0 h 1243079"/>
              <a:gd name="connsiteX2" fmla="*/ 1947491 w 2071799"/>
              <a:gd name="connsiteY2" fmla="*/ 0 h 1243079"/>
              <a:gd name="connsiteX3" fmla="*/ 2071799 w 2071799"/>
              <a:gd name="connsiteY3" fmla="*/ 124308 h 1243079"/>
              <a:gd name="connsiteX4" fmla="*/ 2071799 w 2071799"/>
              <a:gd name="connsiteY4" fmla="*/ 1118771 h 1243079"/>
              <a:gd name="connsiteX5" fmla="*/ 1947491 w 2071799"/>
              <a:gd name="connsiteY5" fmla="*/ 1243079 h 1243079"/>
              <a:gd name="connsiteX6" fmla="*/ 124308 w 2071799"/>
              <a:gd name="connsiteY6" fmla="*/ 1243079 h 1243079"/>
              <a:gd name="connsiteX7" fmla="*/ 0 w 2071799"/>
              <a:gd name="connsiteY7" fmla="*/ 1118771 h 1243079"/>
              <a:gd name="connsiteX8" fmla="*/ 0 w 2071799"/>
              <a:gd name="connsiteY8" fmla="*/ 124308 h 124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1799" h="1243079">
                <a:moveTo>
                  <a:pt x="0" y="124308"/>
                </a:moveTo>
                <a:cubicBezTo>
                  <a:pt x="0" y="55655"/>
                  <a:pt x="55655" y="0"/>
                  <a:pt x="124308" y="0"/>
                </a:cubicBezTo>
                <a:lnTo>
                  <a:pt x="1947491" y="0"/>
                </a:lnTo>
                <a:cubicBezTo>
                  <a:pt x="2016144" y="0"/>
                  <a:pt x="2071799" y="55655"/>
                  <a:pt x="2071799" y="124308"/>
                </a:cubicBezTo>
                <a:lnTo>
                  <a:pt x="2071799" y="1118771"/>
                </a:lnTo>
                <a:cubicBezTo>
                  <a:pt x="2071799" y="1187424"/>
                  <a:pt x="2016144" y="1243079"/>
                  <a:pt x="1947491" y="1243079"/>
                </a:cubicBezTo>
                <a:lnTo>
                  <a:pt x="124308" y="1243079"/>
                </a:lnTo>
                <a:cubicBezTo>
                  <a:pt x="55655" y="1243079"/>
                  <a:pt x="0" y="1187424"/>
                  <a:pt x="0" y="1118771"/>
                </a:cubicBezTo>
                <a:lnTo>
                  <a:pt x="0" y="124308"/>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24039" tIns="124039" rIns="124039" bIns="124039" numCol="1" spcCol="1270" anchor="ctr" anchorCtr="0">
            <a:noAutofit/>
          </a:bodyPr>
          <a:lstStyle/>
          <a:p>
            <a:pPr marL="0" lvl="0" indent="0" algn="ctr" defTabSz="1022350">
              <a:lnSpc>
                <a:spcPct val="90000"/>
              </a:lnSpc>
              <a:spcBef>
                <a:spcPct val="0"/>
              </a:spcBef>
              <a:spcAft>
                <a:spcPct val="35000"/>
              </a:spcAft>
              <a:buNone/>
            </a:pPr>
            <a:r>
              <a:rPr lang="en-GB" sz="2300" kern="1200"/>
              <a:t>cost reduction</a:t>
            </a:r>
            <a:endParaRPr lang="en-US" sz="2300" kern="1200"/>
          </a:p>
        </p:txBody>
      </p:sp>
      <p:sp>
        <p:nvSpPr>
          <p:cNvPr id="9" name="Rectangle 8">
            <a:extLst>
              <a:ext uri="{FF2B5EF4-FFF2-40B4-BE49-F238E27FC236}">
                <a16:creationId xmlns:a16="http://schemas.microsoft.com/office/drawing/2014/main" id="{FC58D056-6FAF-4E4A-2740-6BF0C0E5E4EB}"/>
              </a:ext>
              <a:ext uri="{C183D7F6-B498-43B3-948B-1728B52AA6E4}">
                <adec:decorative xmlns:adec="http://schemas.microsoft.com/office/drawing/2017/decorative" val="1"/>
              </a:ext>
            </a:extLst>
          </p:cNvPr>
          <p:cNvSpPr/>
          <p:nvPr/>
        </p:nvSpPr>
        <p:spPr>
          <a:xfrm rot="5400000">
            <a:off x="1949135" y="4367405"/>
            <a:ext cx="1546756" cy="186461"/>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GB"/>
          </a:p>
        </p:txBody>
      </p:sp>
      <p:sp>
        <p:nvSpPr>
          <p:cNvPr id="10" name="Freeform: Shape 9">
            <a:extLst>
              <a:ext uri="{FF2B5EF4-FFF2-40B4-BE49-F238E27FC236}">
                <a16:creationId xmlns:a16="http://schemas.microsoft.com/office/drawing/2014/main" id="{777B12FD-A1B1-C946-0506-1913BE99872D}"/>
              </a:ext>
            </a:extLst>
          </p:cNvPr>
          <p:cNvSpPr/>
          <p:nvPr/>
        </p:nvSpPr>
        <p:spPr>
          <a:xfrm>
            <a:off x="2304607" y="3379754"/>
            <a:ext cx="2071799" cy="1243079"/>
          </a:xfrm>
          <a:custGeom>
            <a:avLst/>
            <a:gdLst>
              <a:gd name="connsiteX0" fmla="*/ 0 w 2071799"/>
              <a:gd name="connsiteY0" fmla="*/ 124308 h 1243079"/>
              <a:gd name="connsiteX1" fmla="*/ 124308 w 2071799"/>
              <a:gd name="connsiteY1" fmla="*/ 0 h 1243079"/>
              <a:gd name="connsiteX2" fmla="*/ 1947491 w 2071799"/>
              <a:gd name="connsiteY2" fmla="*/ 0 h 1243079"/>
              <a:gd name="connsiteX3" fmla="*/ 2071799 w 2071799"/>
              <a:gd name="connsiteY3" fmla="*/ 124308 h 1243079"/>
              <a:gd name="connsiteX4" fmla="*/ 2071799 w 2071799"/>
              <a:gd name="connsiteY4" fmla="*/ 1118771 h 1243079"/>
              <a:gd name="connsiteX5" fmla="*/ 1947491 w 2071799"/>
              <a:gd name="connsiteY5" fmla="*/ 1243079 h 1243079"/>
              <a:gd name="connsiteX6" fmla="*/ 124308 w 2071799"/>
              <a:gd name="connsiteY6" fmla="*/ 1243079 h 1243079"/>
              <a:gd name="connsiteX7" fmla="*/ 0 w 2071799"/>
              <a:gd name="connsiteY7" fmla="*/ 1118771 h 1243079"/>
              <a:gd name="connsiteX8" fmla="*/ 0 w 2071799"/>
              <a:gd name="connsiteY8" fmla="*/ 124308 h 124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1799" h="1243079">
                <a:moveTo>
                  <a:pt x="0" y="124308"/>
                </a:moveTo>
                <a:cubicBezTo>
                  <a:pt x="0" y="55655"/>
                  <a:pt x="55655" y="0"/>
                  <a:pt x="124308" y="0"/>
                </a:cubicBezTo>
                <a:lnTo>
                  <a:pt x="1947491" y="0"/>
                </a:lnTo>
                <a:cubicBezTo>
                  <a:pt x="2016144" y="0"/>
                  <a:pt x="2071799" y="55655"/>
                  <a:pt x="2071799" y="124308"/>
                </a:cubicBezTo>
                <a:lnTo>
                  <a:pt x="2071799" y="1118771"/>
                </a:lnTo>
                <a:cubicBezTo>
                  <a:pt x="2071799" y="1187424"/>
                  <a:pt x="2016144" y="1243079"/>
                  <a:pt x="1947491" y="1243079"/>
                </a:cubicBezTo>
                <a:lnTo>
                  <a:pt x="124308" y="1243079"/>
                </a:lnTo>
                <a:cubicBezTo>
                  <a:pt x="55655" y="1243079"/>
                  <a:pt x="0" y="1187424"/>
                  <a:pt x="0" y="1118771"/>
                </a:cubicBezTo>
                <a:lnTo>
                  <a:pt x="0" y="124308"/>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24039" tIns="124039" rIns="124039" bIns="124039" numCol="1" spcCol="1270" anchor="ctr" anchorCtr="0">
            <a:noAutofit/>
          </a:bodyPr>
          <a:lstStyle/>
          <a:p>
            <a:pPr marL="0" lvl="0" indent="0" algn="ctr" defTabSz="1022350">
              <a:lnSpc>
                <a:spcPct val="90000"/>
              </a:lnSpc>
              <a:spcBef>
                <a:spcPct val="0"/>
              </a:spcBef>
              <a:spcAft>
                <a:spcPct val="35000"/>
              </a:spcAft>
              <a:buNone/>
            </a:pPr>
            <a:r>
              <a:rPr lang="en-GB" sz="2300" kern="1200" dirty="0"/>
              <a:t>managed by experts</a:t>
            </a:r>
            <a:endParaRPr lang="en-US" sz="2300" kern="1200" dirty="0"/>
          </a:p>
        </p:txBody>
      </p:sp>
      <p:sp>
        <p:nvSpPr>
          <p:cNvPr id="11" name="Rectangle 10">
            <a:extLst>
              <a:ext uri="{FF2B5EF4-FFF2-40B4-BE49-F238E27FC236}">
                <a16:creationId xmlns:a16="http://schemas.microsoft.com/office/drawing/2014/main" id="{FC0FF979-7D68-992F-E54A-E63C67B82D06}"/>
              </a:ext>
              <a:ext uri="{C183D7F6-B498-43B3-948B-1728B52AA6E4}">
                <adec:decorative xmlns:adec="http://schemas.microsoft.com/office/drawing/2017/decorative" val="1"/>
              </a:ext>
            </a:extLst>
          </p:cNvPr>
          <p:cNvSpPr/>
          <p:nvPr/>
        </p:nvSpPr>
        <p:spPr>
          <a:xfrm>
            <a:off x="2726060" y="5144329"/>
            <a:ext cx="2748400" cy="186461"/>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GB"/>
          </a:p>
        </p:txBody>
      </p:sp>
      <p:sp>
        <p:nvSpPr>
          <p:cNvPr id="12" name="Freeform: Shape 11">
            <a:extLst>
              <a:ext uri="{FF2B5EF4-FFF2-40B4-BE49-F238E27FC236}">
                <a16:creationId xmlns:a16="http://schemas.microsoft.com/office/drawing/2014/main" id="{CDB33DE0-CB41-897F-819D-F4C565208E35}"/>
              </a:ext>
            </a:extLst>
          </p:cNvPr>
          <p:cNvSpPr/>
          <p:nvPr/>
        </p:nvSpPr>
        <p:spPr>
          <a:xfrm>
            <a:off x="2304607" y="4933603"/>
            <a:ext cx="2071799" cy="1243079"/>
          </a:xfrm>
          <a:custGeom>
            <a:avLst/>
            <a:gdLst>
              <a:gd name="connsiteX0" fmla="*/ 0 w 2071799"/>
              <a:gd name="connsiteY0" fmla="*/ 124308 h 1243079"/>
              <a:gd name="connsiteX1" fmla="*/ 124308 w 2071799"/>
              <a:gd name="connsiteY1" fmla="*/ 0 h 1243079"/>
              <a:gd name="connsiteX2" fmla="*/ 1947491 w 2071799"/>
              <a:gd name="connsiteY2" fmla="*/ 0 h 1243079"/>
              <a:gd name="connsiteX3" fmla="*/ 2071799 w 2071799"/>
              <a:gd name="connsiteY3" fmla="*/ 124308 h 1243079"/>
              <a:gd name="connsiteX4" fmla="*/ 2071799 w 2071799"/>
              <a:gd name="connsiteY4" fmla="*/ 1118771 h 1243079"/>
              <a:gd name="connsiteX5" fmla="*/ 1947491 w 2071799"/>
              <a:gd name="connsiteY5" fmla="*/ 1243079 h 1243079"/>
              <a:gd name="connsiteX6" fmla="*/ 124308 w 2071799"/>
              <a:gd name="connsiteY6" fmla="*/ 1243079 h 1243079"/>
              <a:gd name="connsiteX7" fmla="*/ 0 w 2071799"/>
              <a:gd name="connsiteY7" fmla="*/ 1118771 h 1243079"/>
              <a:gd name="connsiteX8" fmla="*/ 0 w 2071799"/>
              <a:gd name="connsiteY8" fmla="*/ 124308 h 124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1799" h="1243079">
                <a:moveTo>
                  <a:pt x="0" y="124308"/>
                </a:moveTo>
                <a:cubicBezTo>
                  <a:pt x="0" y="55655"/>
                  <a:pt x="55655" y="0"/>
                  <a:pt x="124308" y="0"/>
                </a:cubicBezTo>
                <a:lnTo>
                  <a:pt x="1947491" y="0"/>
                </a:lnTo>
                <a:cubicBezTo>
                  <a:pt x="2016144" y="0"/>
                  <a:pt x="2071799" y="55655"/>
                  <a:pt x="2071799" y="124308"/>
                </a:cubicBezTo>
                <a:lnTo>
                  <a:pt x="2071799" y="1118771"/>
                </a:lnTo>
                <a:cubicBezTo>
                  <a:pt x="2071799" y="1187424"/>
                  <a:pt x="2016144" y="1243079"/>
                  <a:pt x="1947491" y="1243079"/>
                </a:cubicBezTo>
                <a:lnTo>
                  <a:pt x="124308" y="1243079"/>
                </a:lnTo>
                <a:cubicBezTo>
                  <a:pt x="55655" y="1243079"/>
                  <a:pt x="0" y="1187424"/>
                  <a:pt x="0" y="1118771"/>
                </a:cubicBezTo>
                <a:lnTo>
                  <a:pt x="0" y="124308"/>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24039" tIns="124039" rIns="124039" bIns="124039" numCol="1" spcCol="1270" anchor="ctr" anchorCtr="0">
            <a:noAutofit/>
          </a:bodyPr>
          <a:lstStyle/>
          <a:p>
            <a:pPr marL="0" lvl="0" indent="0" algn="ctr" defTabSz="1022350">
              <a:lnSpc>
                <a:spcPct val="90000"/>
              </a:lnSpc>
              <a:spcBef>
                <a:spcPct val="0"/>
              </a:spcBef>
              <a:spcAft>
                <a:spcPct val="35000"/>
              </a:spcAft>
              <a:buNone/>
            </a:pPr>
            <a:r>
              <a:rPr lang="en-GB" sz="2300" kern="1200"/>
              <a:t>secure environment</a:t>
            </a:r>
            <a:endParaRPr lang="en-US" sz="2300" kern="1200"/>
          </a:p>
        </p:txBody>
      </p:sp>
      <p:sp>
        <p:nvSpPr>
          <p:cNvPr id="13" name="Rectangle 12">
            <a:extLst>
              <a:ext uri="{FF2B5EF4-FFF2-40B4-BE49-F238E27FC236}">
                <a16:creationId xmlns:a16="http://schemas.microsoft.com/office/drawing/2014/main" id="{5E948EEC-0E45-ED69-318E-E24F1D25378D}"/>
              </a:ext>
              <a:ext uri="{C183D7F6-B498-43B3-948B-1728B52AA6E4}">
                <adec:decorative xmlns:adec="http://schemas.microsoft.com/office/drawing/2017/decorative" val="1"/>
              </a:ext>
            </a:extLst>
          </p:cNvPr>
          <p:cNvSpPr/>
          <p:nvPr/>
        </p:nvSpPr>
        <p:spPr>
          <a:xfrm rot="16200000">
            <a:off x="4704628" y="4367405"/>
            <a:ext cx="1546756" cy="186461"/>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GB"/>
          </a:p>
        </p:txBody>
      </p:sp>
      <p:sp>
        <p:nvSpPr>
          <p:cNvPr id="14" name="Freeform: Shape 13">
            <a:extLst>
              <a:ext uri="{FF2B5EF4-FFF2-40B4-BE49-F238E27FC236}">
                <a16:creationId xmlns:a16="http://schemas.microsoft.com/office/drawing/2014/main" id="{E029C462-4714-60EF-C116-A78668BC98DE}"/>
              </a:ext>
            </a:extLst>
          </p:cNvPr>
          <p:cNvSpPr/>
          <p:nvPr/>
        </p:nvSpPr>
        <p:spPr>
          <a:xfrm>
            <a:off x="5060100" y="4933603"/>
            <a:ext cx="2071799" cy="1243079"/>
          </a:xfrm>
          <a:custGeom>
            <a:avLst/>
            <a:gdLst>
              <a:gd name="connsiteX0" fmla="*/ 0 w 2071799"/>
              <a:gd name="connsiteY0" fmla="*/ 124308 h 1243079"/>
              <a:gd name="connsiteX1" fmla="*/ 124308 w 2071799"/>
              <a:gd name="connsiteY1" fmla="*/ 0 h 1243079"/>
              <a:gd name="connsiteX2" fmla="*/ 1947491 w 2071799"/>
              <a:gd name="connsiteY2" fmla="*/ 0 h 1243079"/>
              <a:gd name="connsiteX3" fmla="*/ 2071799 w 2071799"/>
              <a:gd name="connsiteY3" fmla="*/ 124308 h 1243079"/>
              <a:gd name="connsiteX4" fmla="*/ 2071799 w 2071799"/>
              <a:gd name="connsiteY4" fmla="*/ 1118771 h 1243079"/>
              <a:gd name="connsiteX5" fmla="*/ 1947491 w 2071799"/>
              <a:gd name="connsiteY5" fmla="*/ 1243079 h 1243079"/>
              <a:gd name="connsiteX6" fmla="*/ 124308 w 2071799"/>
              <a:gd name="connsiteY6" fmla="*/ 1243079 h 1243079"/>
              <a:gd name="connsiteX7" fmla="*/ 0 w 2071799"/>
              <a:gd name="connsiteY7" fmla="*/ 1118771 h 1243079"/>
              <a:gd name="connsiteX8" fmla="*/ 0 w 2071799"/>
              <a:gd name="connsiteY8" fmla="*/ 124308 h 124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1799" h="1243079">
                <a:moveTo>
                  <a:pt x="0" y="124308"/>
                </a:moveTo>
                <a:cubicBezTo>
                  <a:pt x="0" y="55655"/>
                  <a:pt x="55655" y="0"/>
                  <a:pt x="124308" y="0"/>
                </a:cubicBezTo>
                <a:lnTo>
                  <a:pt x="1947491" y="0"/>
                </a:lnTo>
                <a:cubicBezTo>
                  <a:pt x="2016144" y="0"/>
                  <a:pt x="2071799" y="55655"/>
                  <a:pt x="2071799" y="124308"/>
                </a:cubicBezTo>
                <a:lnTo>
                  <a:pt x="2071799" y="1118771"/>
                </a:lnTo>
                <a:cubicBezTo>
                  <a:pt x="2071799" y="1187424"/>
                  <a:pt x="2016144" y="1243079"/>
                  <a:pt x="1947491" y="1243079"/>
                </a:cubicBezTo>
                <a:lnTo>
                  <a:pt x="124308" y="1243079"/>
                </a:lnTo>
                <a:cubicBezTo>
                  <a:pt x="55655" y="1243079"/>
                  <a:pt x="0" y="1187424"/>
                  <a:pt x="0" y="1118771"/>
                </a:cubicBezTo>
                <a:lnTo>
                  <a:pt x="0" y="124308"/>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24039" tIns="124039" rIns="124039" bIns="124039" numCol="1" spcCol="1270" anchor="ctr" anchorCtr="0">
            <a:noAutofit/>
          </a:bodyPr>
          <a:lstStyle/>
          <a:p>
            <a:pPr marL="0" lvl="0" indent="0" algn="ctr" defTabSz="1022350">
              <a:lnSpc>
                <a:spcPct val="90000"/>
              </a:lnSpc>
              <a:spcBef>
                <a:spcPct val="0"/>
              </a:spcBef>
              <a:spcAft>
                <a:spcPct val="35000"/>
              </a:spcAft>
              <a:buNone/>
            </a:pPr>
            <a:r>
              <a:rPr lang="en-GB" sz="2300" kern="1200"/>
              <a:t>24/7 monitoring</a:t>
            </a:r>
            <a:endParaRPr lang="en-US" sz="2300" kern="1200"/>
          </a:p>
        </p:txBody>
      </p:sp>
      <p:sp>
        <p:nvSpPr>
          <p:cNvPr id="15" name="Rectangle 14">
            <a:extLst>
              <a:ext uri="{FF2B5EF4-FFF2-40B4-BE49-F238E27FC236}">
                <a16:creationId xmlns:a16="http://schemas.microsoft.com/office/drawing/2014/main" id="{CFEC36F5-75DF-F6A7-1D23-52291CA6C1A6}"/>
              </a:ext>
              <a:ext uri="{C183D7F6-B498-43B3-948B-1728B52AA6E4}">
                <adec:decorative xmlns:adec="http://schemas.microsoft.com/office/drawing/2017/decorative" val="1"/>
              </a:ext>
            </a:extLst>
          </p:cNvPr>
          <p:cNvSpPr/>
          <p:nvPr/>
        </p:nvSpPr>
        <p:spPr>
          <a:xfrm rot="16200000">
            <a:off x="4704628" y="2813555"/>
            <a:ext cx="1546756" cy="186461"/>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GB"/>
          </a:p>
        </p:txBody>
      </p:sp>
      <p:sp>
        <p:nvSpPr>
          <p:cNvPr id="16" name="Freeform: Shape 15">
            <a:extLst>
              <a:ext uri="{FF2B5EF4-FFF2-40B4-BE49-F238E27FC236}">
                <a16:creationId xmlns:a16="http://schemas.microsoft.com/office/drawing/2014/main" id="{1DA1CCD9-61B8-0841-8766-93E1D39533F1}"/>
              </a:ext>
            </a:extLst>
          </p:cNvPr>
          <p:cNvSpPr/>
          <p:nvPr/>
        </p:nvSpPr>
        <p:spPr>
          <a:xfrm>
            <a:off x="5060100" y="3379754"/>
            <a:ext cx="2071799" cy="1243079"/>
          </a:xfrm>
          <a:custGeom>
            <a:avLst/>
            <a:gdLst>
              <a:gd name="connsiteX0" fmla="*/ 0 w 2071799"/>
              <a:gd name="connsiteY0" fmla="*/ 124308 h 1243079"/>
              <a:gd name="connsiteX1" fmla="*/ 124308 w 2071799"/>
              <a:gd name="connsiteY1" fmla="*/ 0 h 1243079"/>
              <a:gd name="connsiteX2" fmla="*/ 1947491 w 2071799"/>
              <a:gd name="connsiteY2" fmla="*/ 0 h 1243079"/>
              <a:gd name="connsiteX3" fmla="*/ 2071799 w 2071799"/>
              <a:gd name="connsiteY3" fmla="*/ 124308 h 1243079"/>
              <a:gd name="connsiteX4" fmla="*/ 2071799 w 2071799"/>
              <a:gd name="connsiteY4" fmla="*/ 1118771 h 1243079"/>
              <a:gd name="connsiteX5" fmla="*/ 1947491 w 2071799"/>
              <a:gd name="connsiteY5" fmla="*/ 1243079 h 1243079"/>
              <a:gd name="connsiteX6" fmla="*/ 124308 w 2071799"/>
              <a:gd name="connsiteY6" fmla="*/ 1243079 h 1243079"/>
              <a:gd name="connsiteX7" fmla="*/ 0 w 2071799"/>
              <a:gd name="connsiteY7" fmla="*/ 1118771 h 1243079"/>
              <a:gd name="connsiteX8" fmla="*/ 0 w 2071799"/>
              <a:gd name="connsiteY8" fmla="*/ 124308 h 124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1799" h="1243079">
                <a:moveTo>
                  <a:pt x="0" y="124308"/>
                </a:moveTo>
                <a:cubicBezTo>
                  <a:pt x="0" y="55655"/>
                  <a:pt x="55655" y="0"/>
                  <a:pt x="124308" y="0"/>
                </a:cubicBezTo>
                <a:lnTo>
                  <a:pt x="1947491" y="0"/>
                </a:lnTo>
                <a:cubicBezTo>
                  <a:pt x="2016144" y="0"/>
                  <a:pt x="2071799" y="55655"/>
                  <a:pt x="2071799" y="124308"/>
                </a:cubicBezTo>
                <a:lnTo>
                  <a:pt x="2071799" y="1118771"/>
                </a:lnTo>
                <a:cubicBezTo>
                  <a:pt x="2071799" y="1187424"/>
                  <a:pt x="2016144" y="1243079"/>
                  <a:pt x="1947491" y="1243079"/>
                </a:cubicBezTo>
                <a:lnTo>
                  <a:pt x="124308" y="1243079"/>
                </a:lnTo>
                <a:cubicBezTo>
                  <a:pt x="55655" y="1243079"/>
                  <a:pt x="0" y="1187424"/>
                  <a:pt x="0" y="1118771"/>
                </a:cubicBezTo>
                <a:lnTo>
                  <a:pt x="0" y="124308"/>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24039" tIns="124039" rIns="124039" bIns="124039" numCol="1" spcCol="1270" anchor="ctr" anchorCtr="0">
            <a:noAutofit/>
          </a:bodyPr>
          <a:lstStyle/>
          <a:p>
            <a:pPr marL="0" lvl="0" indent="0" algn="ctr" defTabSz="1022350">
              <a:lnSpc>
                <a:spcPct val="90000"/>
              </a:lnSpc>
              <a:spcBef>
                <a:spcPct val="0"/>
              </a:spcBef>
              <a:spcAft>
                <a:spcPct val="35000"/>
              </a:spcAft>
              <a:buNone/>
            </a:pPr>
            <a:r>
              <a:rPr lang="en-GB" sz="2300" kern="1200"/>
              <a:t>less downtime</a:t>
            </a:r>
            <a:endParaRPr lang="en-US" sz="2300" kern="1200"/>
          </a:p>
        </p:txBody>
      </p:sp>
      <p:sp>
        <p:nvSpPr>
          <p:cNvPr id="17" name="Rectangle 16">
            <a:extLst>
              <a:ext uri="{FF2B5EF4-FFF2-40B4-BE49-F238E27FC236}">
                <a16:creationId xmlns:a16="http://schemas.microsoft.com/office/drawing/2014/main" id="{AD239846-EBC1-CA48-4D8F-7311DDCF206C}"/>
              </a:ext>
              <a:ext uri="{C183D7F6-B498-43B3-948B-1728B52AA6E4}">
                <adec:decorative xmlns:adec="http://schemas.microsoft.com/office/drawing/2017/decorative" val="1"/>
              </a:ext>
            </a:extLst>
          </p:cNvPr>
          <p:cNvSpPr/>
          <p:nvPr/>
        </p:nvSpPr>
        <p:spPr>
          <a:xfrm>
            <a:off x="5481553" y="2036631"/>
            <a:ext cx="2748400" cy="186461"/>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GB"/>
          </a:p>
        </p:txBody>
      </p:sp>
      <p:sp>
        <p:nvSpPr>
          <p:cNvPr id="18" name="Freeform: Shape 17">
            <a:extLst>
              <a:ext uri="{FF2B5EF4-FFF2-40B4-BE49-F238E27FC236}">
                <a16:creationId xmlns:a16="http://schemas.microsoft.com/office/drawing/2014/main" id="{DFAD416A-F6A0-D805-252F-86820C7CABE2}"/>
              </a:ext>
            </a:extLst>
          </p:cNvPr>
          <p:cNvSpPr/>
          <p:nvPr/>
        </p:nvSpPr>
        <p:spPr>
          <a:xfrm>
            <a:off x="5060100" y="1825904"/>
            <a:ext cx="2071799" cy="1243079"/>
          </a:xfrm>
          <a:custGeom>
            <a:avLst/>
            <a:gdLst>
              <a:gd name="connsiteX0" fmla="*/ 0 w 2071799"/>
              <a:gd name="connsiteY0" fmla="*/ 124308 h 1243079"/>
              <a:gd name="connsiteX1" fmla="*/ 124308 w 2071799"/>
              <a:gd name="connsiteY1" fmla="*/ 0 h 1243079"/>
              <a:gd name="connsiteX2" fmla="*/ 1947491 w 2071799"/>
              <a:gd name="connsiteY2" fmla="*/ 0 h 1243079"/>
              <a:gd name="connsiteX3" fmla="*/ 2071799 w 2071799"/>
              <a:gd name="connsiteY3" fmla="*/ 124308 h 1243079"/>
              <a:gd name="connsiteX4" fmla="*/ 2071799 w 2071799"/>
              <a:gd name="connsiteY4" fmla="*/ 1118771 h 1243079"/>
              <a:gd name="connsiteX5" fmla="*/ 1947491 w 2071799"/>
              <a:gd name="connsiteY5" fmla="*/ 1243079 h 1243079"/>
              <a:gd name="connsiteX6" fmla="*/ 124308 w 2071799"/>
              <a:gd name="connsiteY6" fmla="*/ 1243079 h 1243079"/>
              <a:gd name="connsiteX7" fmla="*/ 0 w 2071799"/>
              <a:gd name="connsiteY7" fmla="*/ 1118771 h 1243079"/>
              <a:gd name="connsiteX8" fmla="*/ 0 w 2071799"/>
              <a:gd name="connsiteY8" fmla="*/ 124308 h 124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1799" h="1243079">
                <a:moveTo>
                  <a:pt x="0" y="124308"/>
                </a:moveTo>
                <a:cubicBezTo>
                  <a:pt x="0" y="55655"/>
                  <a:pt x="55655" y="0"/>
                  <a:pt x="124308" y="0"/>
                </a:cubicBezTo>
                <a:lnTo>
                  <a:pt x="1947491" y="0"/>
                </a:lnTo>
                <a:cubicBezTo>
                  <a:pt x="2016144" y="0"/>
                  <a:pt x="2071799" y="55655"/>
                  <a:pt x="2071799" y="124308"/>
                </a:cubicBezTo>
                <a:lnTo>
                  <a:pt x="2071799" y="1118771"/>
                </a:lnTo>
                <a:cubicBezTo>
                  <a:pt x="2071799" y="1187424"/>
                  <a:pt x="2016144" y="1243079"/>
                  <a:pt x="1947491" y="1243079"/>
                </a:cubicBezTo>
                <a:lnTo>
                  <a:pt x="124308" y="1243079"/>
                </a:lnTo>
                <a:cubicBezTo>
                  <a:pt x="55655" y="1243079"/>
                  <a:pt x="0" y="1187424"/>
                  <a:pt x="0" y="1118771"/>
                </a:cubicBezTo>
                <a:lnTo>
                  <a:pt x="0" y="124308"/>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24039" tIns="124039" rIns="124039" bIns="124039" numCol="1" spcCol="1270" anchor="ctr" anchorCtr="0">
            <a:noAutofit/>
          </a:bodyPr>
          <a:lstStyle/>
          <a:p>
            <a:pPr marL="0" lvl="0" indent="0" algn="ctr" defTabSz="1022350">
              <a:lnSpc>
                <a:spcPct val="90000"/>
              </a:lnSpc>
              <a:spcBef>
                <a:spcPct val="0"/>
              </a:spcBef>
              <a:spcAft>
                <a:spcPct val="35000"/>
              </a:spcAft>
              <a:buNone/>
            </a:pPr>
            <a:r>
              <a:rPr lang="en-GB" sz="2300" kern="1200"/>
              <a:t>improved speed &amp; bandwidth</a:t>
            </a:r>
            <a:endParaRPr lang="en-US" sz="2300" kern="1200"/>
          </a:p>
        </p:txBody>
      </p:sp>
      <p:sp>
        <p:nvSpPr>
          <p:cNvPr id="19" name="Rectangle 18">
            <a:extLst>
              <a:ext uri="{FF2B5EF4-FFF2-40B4-BE49-F238E27FC236}">
                <a16:creationId xmlns:a16="http://schemas.microsoft.com/office/drawing/2014/main" id="{88BF1277-FB09-D830-0DE7-924A0DE9B367}"/>
              </a:ext>
              <a:ext uri="{C183D7F6-B498-43B3-948B-1728B52AA6E4}">
                <adec:decorative xmlns:adec="http://schemas.microsoft.com/office/drawing/2017/decorative" val="1"/>
              </a:ext>
            </a:extLst>
          </p:cNvPr>
          <p:cNvSpPr/>
          <p:nvPr/>
        </p:nvSpPr>
        <p:spPr>
          <a:xfrm rot="5400000">
            <a:off x="7460121" y="2813555"/>
            <a:ext cx="1546756" cy="186461"/>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GB"/>
          </a:p>
        </p:txBody>
      </p:sp>
      <p:sp>
        <p:nvSpPr>
          <p:cNvPr id="20" name="Freeform: Shape 19">
            <a:extLst>
              <a:ext uri="{FF2B5EF4-FFF2-40B4-BE49-F238E27FC236}">
                <a16:creationId xmlns:a16="http://schemas.microsoft.com/office/drawing/2014/main" id="{E91B8DB8-947D-CF20-6DBC-D24C69C96274}"/>
              </a:ext>
            </a:extLst>
          </p:cNvPr>
          <p:cNvSpPr/>
          <p:nvPr/>
        </p:nvSpPr>
        <p:spPr>
          <a:xfrm>
            <a:off x="7815593" y="1825904"/>
            <a:ext cx="2071799" cy="1243079"/>
          </a:xfrm>
          <a:custGeom>
            <a:avLst/>
            <a:gdLst>
              <a:gd name="connsiteX0" fmla="*/ 0 w 2071799"/>
              <a:gd name="connsiteY0" fmla="*/ 124308 h 1243079"/>
              <a:gd name="connsiteX1" fmla="*/ 124308 w 2071799"/>
              <a:gd name="connsiteY1" fmla="*/ 0 h 1243079"/>
              <a:gd name="connsiteX2" fmla="*/ 1947491 w 2071799"/>
              <a:gd name="connsiteY2" fmla="*/ 0 h 1243079"/>
              <a:gd name="connsiteX3" fmla="*/ 2071799 w 2071799"/>
              <a:gd name="connsiteY3" fmla="*/ 124308 h 1243079"/>
              <a:gd name="connsiteX4" fmla="*/ 2071799 w 2071799"/>
              <a:gd name="connsiteY4" fmla="*/ 1118771 h 1243079"/>
              <a:gd name="connsiteX5" fmla="*/ 1947491 w 2071799"/>
              <a:gd name="connsiteY5" fmla="*/ 1243079 h 1243079"/>
              <a:gd name="connsiteX6" fmla="*/ 124308 w 2071799"/>
              <a:gd name="connsiteY6" fmla="*/ 1243079 h 1243079"/>
              <a:gd name="connsiteX7" fmla="*/ 0 w 2071799"/>
              <a:gd name="connsiteY7" fmla="*/ 1118771 h 1243079"/>
              <a:gd name="connsiteX8" fmla="*/ 0 w 2071799"/>
              <a:gd name="connsiteY8" fmla="*/ 124308 h 124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1799" h="1243079">
                <a:moveTo>
                  <a:pt x="0" y="124308"/>
                </a:moveTo>
                <a:cubicBezTo>
                  <a:pt x="0" y="55655"/>
                  <a:pt x="55655" y="0"/>
                  <a:pt x="124308" y="0"/>
                </a:cubicBezTo>
                <a:lnTo>
                  <a:pt x="1947491" y="0"/>
                </a:lnTo>
                <a:cubicBezTo>
                  <a:pt x="2016144" y="0"/>
                  <a:pt x="2071799" y="55655"/>
                  <a:pt x="2071799" y="124308"/>
                </a:cubicBezTo>
                <a:lnTo>
                  <a:pt x="2071799" y="1118771"/>
                </a:lnTo>
                <a:cubicBezTo>
                  <a:pt x="2071799" y="1187424"/>
                  <a:pt x="2016144" y="1243079"/>
                  <a:pt x="1947491" y="1243079"/>
                </a:cubicBezTo>
                <a:lnTo>
                  <a:pt x="124308" y="1243079"/>
                </a:lnTo>
                <a:cubicBezTo>
                  <a:pt x="55655" y="1243079"/>
                  <a:pt x="0" y="1187424"/>
                  <a:pt x="0" y="1118771"/>
                </a:cubicBezTo>
                <a:lnTo>
                  <a:pt x="0" y="124308"/>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24039" tIns="124039" rIns="124039" bIns="124039" numCol="1" spcCol="1270" anchor="ctr" anchorCtr="0">
            <a:noAutofit/>
          </a:bodyPr>
          <a:lstStyle/>
          <a:p>
            <a:pPr marL="0" lvl="0" indent="0" algn="ctr" defTabSz="1022350">
              <a:lnSpc>
                <a:spcPct val="90000"/>
              </a:lnSpc>
              <a:spcBef>
                <a:spcPct val="0"/>
              </a:spcBef>
              <a:spcAft>
                <a:spcPct val="35000"/>
              </a:spcAft>
              <a:buNone/>
            </a:pPr>
            <a:r>
              <a:rPr lang="en-GB" sz="2300" kern="1200"/>
              <a:t>better IT management</a:t>
            </a:r>
            <a:endParaRPr lang="en-US" sz="2300" kern="1200"/>
          </a:p>
        </p:txBody>
      </p:sp>
      <p:sp>
        <p:nvSpPr>
          <p:cNvPr id="21" name="Rectangle 20">
            <a:extLst>
              <a:ext uri="{FF2B5EF4-FFF2-40B4-BE49-F238E27FC236}">
                <a16:creationId xmlns:a16="http://schemas.microsoft.com/office/drawing/2014/main" id="{FBF604E0-B21D-1DB0-3B35-633F0D5EF9D1}"/>
              </a:ext>
              <a:ext uri="{C183D7F6-B498-43B3-948B-1728B52AA6E4}">
                <adec:decorative xmlns:adec="http://schemas.microsoft.com/office/drawing/2017/decorative" val="1"/>
              </a:ext>
            </a:extLst>
          </p:cNvPr>
          <p:cNvSpPr/>
          <p:nvPr/>
        </p:nvSpPr>
        <p:spPr>
          <a:xfrm rot="5400000">
            <a:off x="7460121" y="4367405"/>
            <a:ext cx="1546756" cy="186461"/>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GB"/>
          </a:p>
        </p:txBody>
      </p:sp>
      <p:sp>
        <p:nvSpPr>
          <p:cNvPr id="22" name="Freeform: Shape 21">
            <a:extLst>
              <a:ext uri="{FF2B5EF4-FFF2-40B4-BE49-F238E27FC236}">
                <a16:creationId xmlns:a16="http://schemas.microsoft.com/office/drawing/2014/main" id="{AA216B58-F70B-4985-19C5-1EED9A8B910A}"/>
              </a:ext>
            </a:extLst>
          </p:cNvPr>
          <p:cNvSpPr/>
          <p:nvPr/>
        </p:nvSpPr>
        <p:spPr>
          <a:xfrm>
            <a:off x="7815593" y="3379754"/>
            <a:ext cx="2071799" cy="1243079"/>
          </a:xfrm>
          <a:custGeom>
            <a:avLst/>
            <a:gdLst>
              <a:gd name="connsiteX0" fmla="*/ 0 w 2071799"/>
              <a:gd name="connsiteY0" fmla="*/ 124308 h 1243079"/>
              <a:gd name="connsiteX1" fmla="*/ 124308 w 2071799"/>
              <a:gd name="connsiteY1" fmla="*/ 0 h 1243079"/>
              <a:gd name="connsiteX2" fmla="*/ 1947491 w 2071799"/>
              <a:gd name="connsiteY2" fmla="*/ 0 h 1243079"/>
              <a:gd name="connsiteX3" fmla="*/ 2071799 w 2071799"/>
              <a:gd name="connsiteY3" fmla="*/ 124308 h 1243079"/>
              <a:gd name="connsiteX4" fmla="*/ 2071799 w 2071799"/>
              <a:gd name="connsiteY4" fmla="*/ 1118771 h 1243079"/>
              <a:gd name="connsiteX5" fmla="*/ 1947491 w 2071799"/>
              <a:gd name="connsiteY5" fmla="*/ 1243079 h 1243079"/>
              <a:gd name="connsiteX6" fmla="*/ 124308 w 2071799"/>
              <a:gd name="connsiteY6" fmla="*/ 1243079 h 1243079"/>
              <a:gd name="connsiteX7" fmla="*/ 0 w 2071799"/>
              <a:gd name="connsiteY7" fmla="*/ 1118771 h 1243079"/>
              <a:gd name="connsiteX8" fmla="*/ 0 w 2071799"/>
              <a:gd name="connsiteY8" fmla="*/ 124308 h 124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1799" h="1243079">
                <a:moveTo>
                  <a:pt x="0" y="124308"/>
                </a:moveTo>
                <a:cubicBezTo>
                  <a:pt x="0" y="55655"/>
                  <a:pt x="55655" y="0"/>
                  <a:pt x="124308" y="0"/>
                </a:cubicBezTo>
                <a:lnTo>
                  <a:pt x="1947491" y="0"/>
                </a:lnTo>
                <a:cubicBezTo>
                  <a:pt x="2016144" y="0"/>
                  <a:pt x="2071799" y="55655"/>
                  <a:pt x="2071799" y="124308"/>
                </a:cubicBezTo>
                <a:lnTo>
                  <a:pt x="2071799" y="1118771"/>
                </a:lnTo>
                <a:cubicBezTo>
                  <a:pt x="2071799" y="1187424"/>
                  <a:pt x="2016144" y="1243079"/>
                  <a:pt x="1947491" y="1243079"/>
                </a:cubicBezTo>
                <a:lnTo>
                  <a:pt x="124308" y="1243079"/>
                </a:lnTo>
                <a:cubicBezTo>
                  <a:pt x="55655" y="1243079"/>
                  <a:pt x="0" y="1187424"/>
                  <a:pt x="0" y="1118771"/>
                </a:cubicBezTo>
                <a:lnTo>
                  <a:pt x="0" y="124308"/>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24039" tIns="124039" rIns="124039" bIns="124039" numCol="1" spcCol="1270" anchor="ctr" anchorCtr="0">
            <a:noAutofit/>
          </a:bodyPr>
          <a:lstStyle/>
          <a:p>
            <a:pPr marL="0" lvl="0" indent="0" algn="ctr" defTabSz="1022350">
              <a:lnSpc>
                <a:spcPct val="90000"/>
              </a:lnSpc>
              <a:spcBef>
                <a:spcPct val="0"/>
              </a:spcBef>
              <a:spcAft>
                <a:spcPct val="35000"/>
              </a:spcAft>
              <a:buNone/>
            </a:pPr>
            <a:r>
              <a:rPr lang="en-GB" sz="2300" kern="1200"/>
              <a:t>scalable / elastic services</a:t>
            </a:r>
            <a:endParaRPr lang="en-US" sz="2300" kern="1200"/>
          </a:p>
        </p:txBody>
      </p:sp>
      <p:sp>
        <p:nvSpPr>
          <p:cNvPr id="23" name="Freeform: Shape 22">
            <a:extLst>
              <a:ext uri="{FF2B5EF4-FFF2-40B4-BE49-F238E27FC236}">
                <a16:creationId xmlns:a16="http://schemas.microsoft.com/office/drawing/2014/main" id="{829F40A2-6C35-B469-160E-3D179A0F687F}"/>
              </a:ext>
            </a:extLst>
          </p:cNvPr>
          <p:cNvSpPr/>
          <p:nvPr/>
        </p:nvSpPr>
        <p:spPr>
          <a:xfrm>
            <a:off x="7815593" y="4933603"/>
            <a:ext cx="2071799" cy="1243079"/>
          </a:xfrm>
          <a:custGeom>
            <a:avLst/>
            <a:gdLst>
              <a:gd name="connsiteX0" fmla="*/ 0 w 2071799"/>
              <a:gd name="connsiteY0" fmla="*/ 124308 h 1243079"/>
              <a:gd name="connsiteX1" fmla="*/ 124308 w 2071799"/>
              <a:gd name="connsiteY1" fmla="*/ 0 h 1243079"/>
              <a:gd name="connsiteX2" fmla="*/ 1947491 w 2071799"/>
              <a:gd name="connsiteY2" fmla="*/ 0 h 1243079"/>
              <a:gd name="connsiteX3" fmla="*/ 2071799 w 2071799"/>
              <a:gd name="connsiteY3" fmla="*/ 124308 h 1243079"/>
              <a:gd name="connsiteX4" fmla="*/ 2071799 w 2071799"/>
              <a:gd name="connsiteY4" fmla="*/ 1118771 h 1243079"/>
              <a:gd name="connsiteX5" fmla="*/ 1947491 w 2071799"/>
              <a:gd name="connsiteY5" fmla="*/ 1243079 h 1243079"/>
              <a:gd name="connsiteX6" fmla="*/ 124308 w 2071799"/>
              <a:gd name="connsiteY6" fmla="*/ 1243079 h 1243079"/>
              <a:gd name="connsiteX7" fmla="*/ 0 w 2071799"/>
              <a:gd name="connsiteY7" fmla="*/ 1118771 h 1243079"/>
              <a:gd name="connsiteX8" fmla="*/ 0 w 2071799"/>
              <a:gd name="connsiteY8" fmla="*/ 124308 h 124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1799" h="1243079">
                <a:moveTo>
                  <a:pt x="0" y="124308"/>
                </a:moveTo>
                <a:cubicBezTo>
                  <a:pt x="0" y="55655"/>
                  <a:pt x="55655" y="0"/>
                  <a:pt x="124308" y="0"/>
                </a:cubicBezTo>
                <a:lnTo>
                  <a:pt x="1947491" y="0"/>
                </a:lnTo>
                <a:cubicBezTo>
                  <a:pt x="2016144" y="0"/>
                  <a:pt x="2071799" y="55655"/>
                  <a:pt x="2071799" y="124308"/>
                </a:cubicBezTo>
                <a:lnTo>
                  <a:pt x="2071799" y="1118771"/>
                </a:lnTo>
                <a:cubicBezTo>
                  <a:pt x="2071799" y="1187424"/>
                  <a:pt x="2016144" y="1243079"/>
                  <a:pt x="1947491" y="1243079"/>
                </a:cubicBezTo>
                <a:lnTo>
                  <a:pt x="124308" y="1243079"/>
                </a:lnTo>
                <a:cubicBezTo>
                  <a:pt x="55655" y="1243079"/>
                  <a:pt x="0" y="1187424"/>
                  <a:pt x="0" y="1118771"/>
                </a:cubicBezTo>
                <a:lnTo>
                  <a:pt x="0" y="124308"/>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24039" tIns="124039" rIns="124039" bIns="124039" numCol="1" spcCol="1270" anchor="ctr" anchorCtr="0">
            <a:noAutofit/>
          </a:bodyPr>
          <a:lstStyle/>
          <a:p>
            <a:pPr marL="0" lvl="0" indent="0" algn="ctr" defTabSz="1022350">
              <a:lnSpc>
                <a:spcPct val="90000"/>
              </a:lnSpc>
              <a:spcBef>
                <a:spcPct val="0"/>
              </a:spcBef>
              <a:spcAft>
                <a:spcPct val="35000"/>
              </a:spcAft>
              <a:buNone/>
            </a:pPr>
            <a:r>
              <a:rPr lang="en-GB" sz="2300" kern="1200"/>
              <a:t>accessible from anywhere</a:t>
            </a:r>
            <a:endParaRPr lang="en-US" sz="2300" kern="1200"/>
          </a:p>
        </p:txBody>
      </p:sp>
      <p:sp>
        <p:nvSpPr>
          <p:cNvPr id="4" name="Rectangle 3">
            <a:extLst>
              <a:ext uri="{FF2B5EF4-FFF2-40B4-BE49-F238E27FC236}">
                <a16:creationId xmlns:a16="http://schemas.microsoft.com/office/drawing/2014/main" id="{609606DF-0E6A-4291-9121-59A2F2A505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99EF9-F239-4130-BF64-5AA40DCC4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8D2499-FAF3-4999-B112-8FC93EF6FE6C}"/>
              </a:ext>
            </a:extLst>
          </p:cNvPr>
          <p:cNvSpPr>
            <a:spLocks noGrp="1"/>
          </p:cNvSpPr>
          <p:nvPr>
            <p:ph type="title"/>
          </p:nvPr>
        </p:nvSpPr>
        <p:spPr/>
        <p:txBody>
          <a:bodyPr/>
          <a:lstStyle/>
          <a:p>
            <a:r>
              <a:rPr lang="en-GB" dirty="0">
                <a:solidFill>
                  <a:schemeClr val="bg1"/>
                </a:solidFill>
              </a:rPr>
              <a:t>Benefits of the cloud</a:t>
            </a:r>
            <a:br>
              <a:rPr lang="en-GB" dirty="0">
                <a:solidFill>
                  <a:schemeClr val="bg1"/>
                </a:solidFill>
              </a:rPr>
            </a:b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 </a:t>
            </a:r>
            <a:endParaRPr lang="en-GB" dirty="0">
              <a:solidFill>
                <a:schemeClr val="bg1"/>
              </a:solidFill>
            </a:endParaRPr>
          </a:p>
        </p:txBody>
      </p:sp>
      <p:sp>
        <p:nvSpPr>
          <p:cNvPr id="6" name="Rectangle 5">
            <a:extLst>
              <a:ext uri="{FF2B5EF4-FFF2-40B4-BE49-F238E27FC236}">
                <a16:creationId xmlns:a16="http://schemas.microsoft.com/office/drawing/2014/main" id="{D54B2531-19C7-4355-B5A6-72B8F43D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Libraries CDN API | Drupal.org">
            <a:extLst>
              <a:ext uri="{FF2B5EF4-FFF2-40B4-BE49-F238E27FC236}">
                <a16:creationId xmlns:a16="http://schemas.microsoft.com/office/drawing/2014/main" id="{8FC00721-16F5-404D-8E21-2BA551F89BF1}"/>
              </a:ext>
            </a:extLst>
          </p:cNvPr>
          <p:cNvPicPr>
            <a:picLocks noChangeAspect="1" noChangeArrowheads="1"/>
          </p:cNvPicPr>
          <p:nvPr/>
        </p:nvPicPr>
        <p:blipFill rotWithShape="1">
          <a:blip r:embed="rId2" cstate="screen">
            <a:biLevel thresh="25000"/>
            <a:extLst>
              <a:ext uri="{28A0092B-C50C-407E-A947-70E740481C1C}">
                <a14:useLocalDpi xmlns:a14="http://schemas.microsoft.com/office/drawing/2010/main"/>
              </a:ext>
            </a:extLst>
          </a:blip>
          <a:srcRect/>
          <a:stretch/>
        </p:blipFill>
        <p:spPr bwMode="auto">
          <a:xfrm>
            <a:off x="9712414" y="0"/>
            <a:ext cx="2256848" cy="1575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1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4E264-6FB9-48A6-A8DF-BF03C1B892FB}"/>
              </a:ext>
            </a:extLst>
          </p:cNvPr>
          <p:cNvSpPr>
            <a:spLocks noGrp="1"/>
          </p:cNvSpPr>
          <p:nvPr>
            <p:ph idx="1"/>
          </p:nvPr>
        </p:nvSpPr>
        <p:spPr/>
        <p:txBody>
          <a:bodyPr>
            <a:normAutofit/>
          </a:bodyPr>
          <a:lstStyle/>
          <a:p>
            <a:pPr>
              <a:lnSpc>
                <a:spcPct val="120000"/>
              </a:lnSpc>
              <a:spcBef>
                <a:spcPts val="0"/>
              </a:spcBef>
            </a:pPr>
            <a:r>
              <a:rPr lang="en-GB" dirty="0"/>
              <a:t>Linux powers 90% of public cloud provision</a:t>
            </a:r>
          </a:p>
          <a:p>
            <a:pPr>
              <a:lnSpc>
                <a:spcPct val="120000"/>
              </a:lnSpc>
              <a:spcBef>
                <a:spcPts val="0"/>
              </a:spcBef>
            </a:pPr>
            <a:r>
              <a:rPr lang="en-GB" dirty="0"/>
              <a:t>most virtual servers are based on some version of the Linux kernel</a:t>
            </a:r>
          </a:p>
          <a:p>
            <a:pPr>
              <a:lnSpc>
                <a:spcPct val="120000"/>
              </a:lnSpc>
              <a:spcBef>
                <a:spcPts val="0"/>
              </a:spcBef>
            </a:pPr>
            <a:endParaRPr lang="en-GB" dirty="0"/>
          </a:p>
        </p:txBody>
      </p:sp>
      <p:sp>
        <p:nvSpPr>
          <p:cNvPr id="4" name="Rectangle 3">
            <a:extLst>
              <a:ext uri="{FF2B5EF4-FFF2-40B4-BE49-F238E27FC236}">
                <a16:creationId xmlns:a16="http://schemas.microsoft.com/office/drawing/2014/main" id="{609606DF-0E6A-4291-9121-59A2F2A505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99EF9-F239-4130-BF64-5AA40DCC4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8D2499-FAF3-4999-B112-8FC93EF6FE6C}"/>
              </a:ext>
            </a:extLst>
          </p:cNvPr>
          <p:cNvSpPr>
            <a:spLocks noGrp="1"/>
          </p:cNvSpPr>
          <p:nvPr>
            <p:ph type="title"/>
          </p:nvPr>
        </p:nvSpPr>
        <p:spPr/>
        <p:txBody>
          <a:bodyPr/>
          <a:lstStyle/>
          <a:p>
            <a:r>
              <a:rPr lang="en-GB" dirty="0">
                <a:solidFill>
                  <a:schemeClr val="bg1"/>
                </a:solidFill>
              </a:rPr>
              <a:t>Linux in the Cloud </a:t>
            </a:r>
            <a:br>
              <a:rPr lang="en-GB" dirty="0">
                <a:solidFill>
                  <a:schemeClr val="bg1"/>
                </a:solidFill>
              </a:rPr>
            </a:br>
            <a:r>
              <a:rPr lang="en-GB" sz="2800" dirty="0">
                <a:solidFill>
                  <a:schemeClr val="bg1"/>
                </a:solidFill>
              </a:rPr>
              <a:t>(Ess 3.7.1)</a:t>
            </a:r>
          </a:p>
        </p:txBody>
      </p:sp>
      <p:sp>
        <p:nvSpPr>
          <p:cNvPr id="6" name="Rectangle 5">
            <a:extLst>
              <a:ext uri="{FF2B5EF4-FFF2-40B4-BE49-F238E27FC236}">
                <a16:creationId xmlns:a16="http://schemas.microsoft.com/office/drawing/2014/main" id="{D54B2531-19C7-4355-B5A6-72B8F43D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FDA6E8-61CE-497C-AC0A-35AC5B20DF1F}"/>
              </a:ext>
              <a:ext uri="{C183D7F6-B498-43B3-948B-1728B52AA6E4}">
                <adec:decorative xmlns:adec="http://schemas.microsoft.com/office/drawing/2017/decorative" val="1"/>
              </a:ext>
            </a:extLst>
          </p:cNvPr>
          <p:cNvSpPr/>
          <p:nvPr/>
        </p:nvSpPr>
        <p:spPr>
          <a:xfrm>
            <a:off x="6459416" y="5177298"/>
            <a:ext cx="5109801" cy="99966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rIns="180000"/>
          <a:lstStyle/>
          <a:p>
            <a:endParaRPr lang="en-GB"/>
          </a:p>
        </p:txBody>
      </p:sp>
      <p:sp>
        <p:nvSpPr>
          <p:cNvPr id="17" name="TextBox 16">
            <a:extLst>
              <a:ext uri="{FF2B5EF4-FFF2-40B4-BE49-F238E27FC236}">
                <a16:creationId xmlns:a16="http://schemas.microsoft.com/office/drawing/2014/main" id="{DBFBADC3-E14D-41AF-A894-D48DC414D85B}"/>
              </a:ext>
            </a:extLst>
          </p:cNvPr>
          <p:cNvSpPr txBox="1"/>
          <p:nvPr/>
        </p:nvSpPr>
        <p:spPr>
          <a:xfrm>
            <a:off x="6459416" y="5177298"/>
            <a:ext cx="5109801" cy="9996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6000" tIns="374904" rIns="180000" bIns="128016" numCol="1" spcCol="1270" anchor="t" anchorCtr="0">
            <a:noAutofit/>
          </a:bodyPr>
          <a:lstStyle/>
          <a:p>
            <a:pPr marL="285750" lvl="1" indent="-285750" defTabSz="800100">
              <a:lnSpc>
                <a:spcPct val="90000"/>
              </a:lnSpc>
              <a:spcBef>
                <a:spcPct val="0"/>
              </a:spcBef>
              <a:spcAft>
                <a:spcPct val="15000"/>
              </a:spcAft>
              <a:buFont typeface="Arial" panose="020B0604020202020204" pitchFamily="34" charset="0"/>
              <a:buChar char="•"/>
            </a:pPr>
            <a:r>
              <a:rPr lang="en-GB" dirty="0"/>
              <a:t>can be accessed by any device </a:t>
            </a:r>
          </a:p>
          <a:p>
            <a:pPr marL="285750" lvl="1" indent="-285750" defTabSz="800100">
              <a:lnSpc>
                <a:spcPct val="90000"/>
              </a:lnSpc>
              <a:spcBef>
                <a:spcPct val="0"/>
              </a:spcBef>
              <a:spcAft>
                <a:spcPct val="15000"/>
              </a:spcAft>
              <a:buFont typeface="Arial" panose="020B0604020202020204" pitchFamily="34" charset="0"/>
              <a:buChar char="•"/>
            </a:pPr>
            <a:r>
              <a:rPr lang="en-GB" dirty="0"/>
              <a:t>Linux versions exist for multiple </a:t>
            </a:r>
            <a:r>
              <a:rPr lang="en-GB" sz="1800" kern="1200" dirty="0"/>
              <a:t>devices</a:t>
            </a:r>
          </a:p>
        </p:txBody>
      </p:sp>
      <p:sp>
        <p:nvSpPr>
          <p:cNvPr id="14" name="Rectangle: Rounded Corners 13">
            <a:extLst>
              <a:ext uri="{FF2B5EF4-FFF2-40B4-BE49-F238E27FC236}">
                <a16:creationId xmlns:a16="http://schemas.microsoft.com/office/drawing/2014/main" id="{2AAFAEAC-6B57-4FBC-8ED9-4D0655F060FD}"/>
              </a:ext>
              <a:ext uri="{C183D7F6-B498-43B3-948B-1728B52AA6E4}">
                <adec:decorative xmlns:adec="http://schemas.microsoft.com/office/drawing/2017/decorative" val="1"/>
              </a:ext>
            </a:extLst>
          </p:cNvPr>
          <p:cNvSpPr/>
          <p:nvPr/>
        </p:nvSpPr>
        <p:spPr>
          <a:xfrm>
            <a:off x="6541982" y="4944094"/>
            <a:ext cx="4394112" cy="466407"/>
          </a:xfrm>
          <a:prstGeom prst="roundRect">
            <a:avLst/>
          </a:pr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rIns="180000"/>
          <a:lstStyle/>
          <a:p>
            <a:endParaRPr lang="en-GB"/>
          </a:p>
        </p:txBody>
      </p:sp>
      <p:sp>
        <p:nvSpPr>
          <p:cNvPr id="15" name="Rectangle: Rounded Corners 6">
            <a:extLst>
              <a:ext uri="{FF2B5EF4-FFF2-40B4-BE49-F238E27FC236}">
                <a16:creationId xmlns:a16="http://schemas.microsoft.com/office/drawing/2014/main" id="{BBFCCDF8-9D29-44A6-AF79-3376DEB07A9D}"/>
              </a:ext>
            </a:extLst>
          </p:cNvPr>
          <p:cNvSpPr txBox="1"/>
          <p:nvPr/>
        </p:nvSpPr>
        <p:spPr>
          <a:xfrm>
            <a:off x="6562809" y="4966862"/>
            <a:ext cx="4352458" cy="4208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6854" tIns="0" rIns="180000" bIns="0" numCol="1" spcCol="1270" anchor="ctr" anchorCtr="0">
            <a:noAutofit/>
          </a:bodyPr>
          <a:lstStyle/>
          <a:p>
            <a:pPr marL="0" lvl="0" indent="0" algn="l" defTabSz="1066800">
              <a:lnSpc>
                <a:spcPct val="90000"/>
              </a:lnSpc>
              <a:spcBef>
                <a:spcPct val="0"/>
              </a:spcBef>
              <a:spcAft>
                <a:spcPct val="35000"/>
              </a:spcAft>
              <a:buNone/>
            </a:pPr>
            <a:r>
              <a:rPr lang="en-GB" sz="2400" kern="1200" dirty="0"/>
              <a:t>accessible</a:t>
            </a:r>
            <a:endParaRPr lang="en-US" sz="1700" kern="1200" dirty="0"/>
          </a:p>
        </p:txBody>
      </p:sp>
      <p:sp>
        <p:nvSpPr>
          <p:cNvPr id="23" name="Rectangle 22">
            <a:extLst>
              <a:ext uri="{FF2B5EF4-FFF2-40B4-BE49-F238E27FC236}">
                <a16:creationId xmlns:a16="http://schemas.microsoft.com/office/drawing/2014/main" id="{8C5FE6F3-BE10-4799-AB60-B06141770BD6}"/>
              </a:ext>
              <a:ext uri="{C183D7F6-B498-43B3-948B-1728B52AA6E4}">
                <adec:decorative xmlns:adec="http://schemas.microsoft.com/office/drawing/2017/decorative" val="1"/>
              </a:ext>
            </a:extLst>
          </p:cNvPr>
          <p:cNvSpPr/>
          <p:nvPr/>
        </p:nvSpPr>
        <p:spPr>
          <a:xfrm>
            <a:off x="670538" y="3391533"/>
            <a:ext cx="5109801" cy="99966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rIns="180000"/>
          <a:lstStyle/>
          <a:p>
            <a:endParaRPr lang="en-GB"/>
          </a:p>
        </p:txBody>
      </p:sp>
      <p:sp>
        <p:nvSpPr>
          <p:cNvPr id="24" name="TextBox 23">
            <a:extLst>
              <a:ext uri="{FF2B5EF4-FFF2-40B4-BE49-F238E27FC236}">
                <a16:creationId xmlns:a16="http://schemas.microsoft.com/office/drawing/2014/main" id="{B13248A3-6247-4215-A9E2-10A4B6BFF84B}"/>
              </a:ext>
            </a:extLst>
          </p:cNvPr>
          <p:cNvSpPr txBox="1"/>
          <p:nvPr/>
        </p:nvSpPr>
        <p:spPr>
          <a:xfrm>
            <a:off x="670538" y="3391533"/>
            <a:ext cx="5109801" cy="9996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6000" tIns="374904" rIns="180000" bIns="128016" numCol="1" spcCol="1270" anchor="t" anchorCtr="0">
            <a:noAutofit/>
          </a:bodyPr>
          <a:lstStyle/>
          <a:p>
            <a:pPr marL="285750" lvl="1" indent="-285750" algn="l" defTabSz="800100">
              <a:lnSpc>
                <a:spcPct val="90000"/>
              </a:lnSpc>
              <a:spcBef>
                <a:spcPct val="0"/>
              </a:spcBef>
              <a:spcAft>
                <a:spcPct val="15000"/>
              </a:spcAft>
              <a:buFont typeface="Arial" panose="020B0604020202020204" pitchFamily="34" charset="0"/>
              <a:buChar char="•"/>
            </a:pPr>
            <a:r>
              <a:rPr lang="en-GB" kern="1200" dirty="0"/>
              <a:t>secure and reliable OS</a:t>
            </a:r>
          </a:p>
          <a:p>
            <a:pPr marL="285750" lvl="1" indent="-285750" algn="l" defTabSz="800100">
              <a:lnSpc>
                <a:spcPct val="90000"/>
              </a:lnSpc>
              <a:spcBef>
                <a:spcPct val="0"/>
              </a:spcBef>
              <a:spcAft>
                <a:spcPct val="15000"/>
              </a:spcAft>
              <a:buFont typeface="Arial" panose="020B0604020202020204" pitchFamily="34" charset="0"/>
              <a:buChar char="•"/>
            </a:pPr>
            <a:r>
              <a:rPr lang="en-GB" kern="1200" dirty="0"/>
              <a:t>open source - easily inspect for vulnerabilities</a:t>
            </a:r>
          </a:p>
        </p:txBody>
      </p:sp>
      <p:sp>
        <p:nvSpPr>
          <p:cNvPr id="21" name="Rectangle: Rounded Corners 20">
            <a:extLst>
              <a:ext uri="{FF2B5EF4-FFF2-40B4-BE49-F238E27FC236}">
                <a16:creationId xmlns:a16="http://schemas.microsoft.com/office/drawing/2014/main" id="{6B8AA543-94FD-4AF1-BB9A-BFF5C8EBD561}"/>
              </a:ext>
              <a:ext uri="{C183D7F6-B498-43B3-948B-1728B52AA6E4}">
                <adec:decorative xmlns:adec="http://schemas.microsoft.com/office/drawing/2017/decorative" val="1"/>
              </a:ext>
            </a:extLst>
          </p:cNvPr>
          <p:cNvSpPr/>
          <p:nvPr/>
        </p:nvSpPr>
        <p:spPr>
          <a:xfrm>
            <a:off x="753104" y="3158329"/>
            <a:ext cx="4394112" cy="466407"/>
          </a:xfrm>
          <a:prstGeom prst="roundRect">
            <a:avLst/>
          </a:pr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rIns="180000"/>
          <a:lstStyle/>
          <a:p>
            <a:endParaRPr lang="en-GB"/>
          </a:p>
        </p:txBody>
      </p:sp>
      <p:sp>
        <p:nvSpPr>
          <p:cNvPr id="22" name="Rectangle: Rounded Corners 6">
            <a:extLst>
              <a:ext uri="{FF2B5EF4-FFF2-40B4-BE49-F238E27FC236}">
                <a16:creationId xmlns:a16="http://schemas.microsoft.com/office/drawing/2014/main" id="{9117A6AA-6451-4252-A125-D6BB7BB2FD5D}"/>
              </a:ext>
            </a:extLst>
          </p:cNvPr>
          <p:cNvSpPr txBox="1"/>
          <p:nvPr/>
        </p:nvSpPr>
        <p:spPr>
          <a:xfrm>
            <a:off x="773931" y="3181097"/>
            <a:ext cx="4352458" cy="4208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6854" tIns="0" rIns="180000" bIns="0" numCol="1" spcCol="1270" anchor="ctr" anchorCtr="0">
            <a:noAutofit/>
          </a:bodyPr>
          <a:lstStyle/>
          <a:p>
            <a:pPr marL="0" lvl="0" indent="0" algn="l" defTabSz="1066800">
              <a:lnSpc>
                <a:spcPct val="90000"/>
              </a:lnSpc>
              <a:spcBef>
                <a:spcPct val="0"/>
              </a:spcBef>
              <a:spcAft>
                <a:spcPct val="35000"/>
              </a:spcAft>
              <a:buNone/>
            </a:pPr>
            <a:r>
              <a:rPr lang="en-GB" sz="2400" kern="1200" dirty="0"/>
              <a:t>secure</a:t>
            </a:r>
            <a:endParaRPr lang="en-US" sz="1700" kern="1200" dirty="0"/>
          </a:p>
        </p:txBody>
      </p:sp>
      <p:sp>
        <p:nvSpPr>
          <p:cNvPr id="30" name="Rectangle 29">
            <a:extLst>
              <a:ext uri="{FF2B5EF4-FFF2-40B4-BE49-F238E27FC236}">
                <a16:creationId xmlns:a16="http://schemas.microsoft.com/office/drawing/2014/main" id="{998D2EAB-6770-49BA-9679-A3C02BEE1B4F}"/>
              </a:ext>
              <a:ext uri="{C183D7F6-B498-43B3-948B-1728B52AA6E4}">
                <adec:decorative xmlns:adec="http://schemas.microsoft.com/office/drawing/2017/decorative" val="1"/>
              </a:ext>
            </a:extLst>
          </p:cNvPr>
          <p:cNvSpPr/>
          <p:nvPr/>
        </p:nvSpPr>
        <p:spPr>
          <a:xfrm>
            <a:off x="598720" y="5153362"/>
            <a:ext cx="5109801" cy="99966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rIns="180000"/>
          <a:lstStyle/>
          <a:p>
            <a:endParaRPr lang="en-GB"/>
          </a:p>
        </p:txBody>
      </p:sp>
      <p:sp>
        <p:nvSpPr>
          <p:cNvPr id="31" name="TextBox 30">
            <a:extLst>
              <a:ext uri="{FF2B5EF4-FFF2-40B4-BE49-F238E27FC236}">
                <a16:creationId xmlns:a16="http://schemas.microsoft.com/office/drawing/2014/main" id="{07710757-7DFC-4351-94FB-28102D08EF58}"/>
              </a:ext>
            </a:extLst>
          </p:cNvPr>
          <p:cNvSpPr txBox="1"/>
          <p:nvPr/>
        </p:nvSpPr>
        <p:spPr>
          <a:xfrm>
            <a:off x="598720" y="5153362"/>
            <a:ext cx="5109801" cy="9996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6000" tIns="374904" rIns="180000" bIns="128016" numCol="1" spcCol="1270" anchor="t" anchorCtr="0">
            <a:noAutofit/>
          </a:bodyPr>
          <a:lstStyle/>
          <a:p>
            <a:pPr marL="285750" lvl="1" indent="-285750" algn="l" defTabSz="800100">
              <a:lnSpc>
                <a:spcPct val="90000"/>
              </a:lnSpc>
              <a:spcBef>
                <a:spcPct val="0"/>
              </a:spcBef>
              <a:spcAft>
                <a:spcPct val="15000"/>
              </a:spcAft>
              <a:buFont typeface="Arial" panose="020B0604020202020204" pitchFamily="34" charset="0"/>
              <a:buChar char="•"/>
            </a:pPr>
            <a:r>
              <a:rPr lang="en-GB" sz="1800" kern="1200" dirty="0"/>
              <a:t>each tenant may have different requirements</a:t>
            </a:r>
          </a:p>
          <a:p>
            <a:pPr marL="285750" lvl="1" indent="-285750" algn="l" defTabSz="800100">
              <a:lnSpc>
                <a:spcPct val="90000"/>
              </a:lnSpc>
              <a:spcBef>
                <a:spcPct val="0"/>
              </a:spcBef>
              <a:spcAft>
                <a:spcPct val="15000"/>
              </a:spcAft>
              <a:buFont typeface="Arial" panose="020B0604020202020204" pitchFamily="34" charset="0"/>
              <a:buChar char="•"/>
            </a:pPr>
            <a:r>
              <a:rPr lang="en-GB" sz="1800" kern="1200" dirty="0"/>
              <a:t>requirements will probably evolve</a:t>
            </a:r>
          </a:p>
        </p:txBody>
      </p:sp>
      <p:sp>
        <p:nvSpPr>
          <p:cNvPr id="28" name="Rectangle: Rounded Corners 27">
            <a:extLst>
              <a:ext uri="{FF2B5EF4-FFF2-40B4-BE49-F238E27FC236}">
                <a16:creationId xmlns:a16="http://schemas.microsoft.com/office/drawing/2014/main" id="{A3836676-3EC0-4F89-9907-DCF6A32C6F45}"/>
              </a:ext>
              <a:ext uri="{C183D7F6-B498-43B3-948B-1728B52AA6E4}">
                <adec:decorative xmlns:adec="http://schemas.microsoft.com/office/drawing/2017/decorative" val="1"/>
              </a:ext>
            </a:extLst>
          </p:cNvPr>
          <p:cNvSpPr/>
          <p:nvPr/>
        </p:nvSpPr>
        <p:spPr>
          <a:xfrm>
            <a:off x="681286" y="4920158"/>
            <a:ext cx="4394112" cy="466407"/>
          </a:xfrm>
          <a:prstGeom prst="roundRect">
            <a:avLst/>
          </a:pr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rIns="180000"/>
          <a:lstStyle/>
          <a:p>
            <a:endParaRPr lang="en-GB"/>
          </a:p>
        </p:txBody>
      </p:sp>
      <p:sp>
        <p:nvSpPr>
          <p:cNvPr id="29" name="Rectangle: Rounded Corners 6">
            <a:extLst>
              <a:ext uri="{FF2B5EF4-FFF2-40B4-BE49-F238E27FC236}">
                <a16:creationId xmlns:a16="http://schemas.microsoft.com/office/drawing/2014/main" id="{84C0718A-E2ED-417E-8089-2BFFE6A6D7E9}"/>
              </a:ext>
            </a:extLst>
          </p:cNvPr>
          <p:cNvSpPr txBox="1"/>
          <p:nvPr/>
        </p:nvSpPr>
        <p:spPr>
          <a:xfrm>
            <a:off x="702113" y="4942926"/>
            <a:ext cx="4352458" cy="4208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6854" tIns="0" rIns="180000" bIns="0" numCol="1" spcCol="1270" anchor="ctr" anchorCtr="0">
            <a:noAutofit/>
          </a:bodyPr>
          <a:lstStyle/>
          <a:p>
            <a:pPr marL="0" lvl="0" indent="0" algn="l" defTabSz="1066800">
              <a:lnSpc>
                <a:spcPct val="90000"/>
              </a:lnSpc>
              <a:spcBef>
                <a:spcPct val="0"/>
              </a:spcBef>
              <a:spcAft>
                <a:spcPct val="35000"/>
              </a:spcAft>
              <a:buNone/>
            </a:pPr>
            <a:r>
              <a:rPr lang="en-GB" sz="2400" kern="1200" dirty="0"/>
              <a:t>flexible due to modularity</a:t>
            </a:r>
            <a:endParaRPr lang="en-US" sz="1700" kern="1200" dirty="0"/>
          </a:p>
        </p:txBody>
      </p:sp>
      <p:sp>
        <p:nvSpPr>
          <p:cNvPr id="37" name="Rectangle 36">
            <a:extLst>
              <a:ext uri="{FF2B5EF4-FFF2-40B4-BE49-F238E27FC236}">
                <a16:creationId xmlns:a16="http://schemas.microsoft.com/office/drawing/2014/main" id="{9A2A5100-A34F-46F0-BF3A-AC17725D7A11}"/>
              </a:ext>
              <a:ext uri="{C183D7F6-B498-43B3-948B-1728B52AA6E4}">
                <adec:decorative xmlns:adec="http://schemas.microsoft.com/office/drawing/2017/decorative" val="1"/>
              </a:ext>
            </a:extLst>
          </p:cNvPr>
          <p:cNvSpPr/>
          <p:nvPr/>
        </p:nvSpPr>
        <p:spPr>
          <a:xfrm>
            <a:off x="6425707" y="3373710"/>
            <a:ext cx="5109801" cy="99966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rIns="180000"/>
          <a:lstStyle/>
          <a:p>
            <a:endParaRPr lang="en-GB"/>
          </a:p>
        </p:txBody>
      </p:sp>
      <p:sp>
        <p:nvSpPr>
          <p:cNvPr id="38" name="TextBox 37">
            <a:extLst>
              <a:ext uri="{FF2B5EF4-FFF2-40B4-BE49-F238E27FC236}">
                <a16:creationId xmlns:a16="http://schemas.microsoft.com/office/drawing/2014/main" id="{04BB0C72-B0CA-4E3A-AA56-3960D6D062C8}"/>
              </a:ext>
            </a:extLst>
          </p:cNvPr>
          <p:cNvSpPr txBox="1"/>
          <p:nvPr/>
        </p:nvSpPr>
        <p:spPr>
          <a:xfrm>
            <a:off x="6425707" y="3373710"/>
            <a:ext cx="5109801" cy="9996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6000" tIns="374904" rIns="180000" bIns="128016" numCol="1" spcCol="1270" anchor="t" anchorCtr="0">
            <a:noAutofit/>
          </a:bodyPr>
          <a:lstStyle/>
          <a:p>
            <a:pPr marL="285750" lvl="1" indent="-285750" defTabSz="800100">
              <a:lnSpc>
                <a:spcPct val="90000"/>
              </a:lnSpc>
              <a:spcBef>
                <a:spcPct val="0"/>
              </a:spcBef>
              <a:spcAft>
                <a:spcPct val="15000"/>
              </a:spcAft>
              <a:buFont typeface="Arial" panose="020B0604020202020204" pitchFamily="34" charset="0"/>
              <a:buChar char="•"/>
            </a:pPr>
            <a:r>
              <a:rPr lang="en-GB" dirty="0"/>
              <a:t>power-efficient OS</a:t>
            </a:r>
          </a:p>
          <a:p>
            <a:pPr marL="285750" lvl="1" indent="-285750" defTabSz="800100">
              <a:lnSpc>
                <a:spcPct val="90000"/>
              </a:lnSpc>
              <a:spcBef>
                <a:spcPct val="0"/>
              </a:spcBef>
              <a:spcAft>
                <a:spcPct val="15000"/>
              </a:spcAft>
              <a:buFont typeface="Arial" panose="020B0604020202020204" pitchFamily="34" charset="0"/>
              <a:buChar char="•"/>
            </a:pPr>
            <a:r>
              <a:rPr lang="en-GB" dirty="0"/>
              <a:t>kernel and many desirable apps are </a:t>
            </a:r>
            <a:r>
              <a:rPr lang="en-GB" sz="1800" kern="1200" dirty="0"/>
              <a:t>free</a:t>
            </a:r>
          </a:p>
        </p:txBody>
      </p:sp>
      <p:sp>
        <p:nvSpPr>
          <p:cNvPr id="35" name="Rectangle: Rounded Corners 34">
            <a:extLst>
              <a:ext uri="{FF2B5EF4-FFF2-40B4-BE49-F238E27FC236}">
                <a16:creationId xmlns:a16="http://schemas.microsoft.com/office/drawing/2014/main" id="{7BB1FDAF-D964-4BE9-B18E-0FD0D75DBD65}"/>
              </a:ext>
              <a:ext uri="{C183D7F6-B498-43B3-948B-1728B52AA6E4}">
                <adec:decorative xmlns:adec="http://schemas.microsoft.com/office/drawing/2017/decorative" val="1"/>
              </a:ext>
            </a:extLst>
          </p:cNvPr>
          <p:cNvSpPr/>
          <p:nvPr/>
        </p:nvSpPr>
        <p:spPr>
          <a:xfrm>
            <a:off x="6508273" y="3140506"/>
            <a:ext cx="4394112" cy="466407"/>
          </a:xfrm>
          <a:prstGeom prst="roundRect">
            <a:avLst/>
          </a:pr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rIns="180000"/>
          <a:lstStyle/>
          <a:p>
            <a:endParaRPr lang="en-GB"/>
          </a:p>
        </p:txBody>
      </p:sp>
      <p:sp>
        <p:nvSpPr>
          <p:cNvPr id="36" name="Rectangle: Rounded Corners 6">
            <a:extLst>
              <a:ext uri="{FF2B5EF4-FFF2-40B4-BE49-F238E27FC236}">
                <a16:creationId xmlns:a16="http://schemas.microsoft.com/office/drawing/2014/main" id="{C83F0D16-1FC4-4541-836D-66EC06CD28C0}"/>
              </a:ext>
            </a:extLst>
          </p:cNvPr>
          <p:cNvSpPr txBox="1"/>
          <p:nvPr/>
        </p:nvSpPr>
        <p:spPr>
          <a:xfrm>
            <a:off x="6529100" y="3163274"/>
            <a:ext cx="4352458" cy="4208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6854" tIns="0" rIns="180000" bIns="0" numCol="1" spcCol="1270" anchor="ctr" anchorCtr="0">
            <a:noAutofit/>
          </a:bodyPr>
          <a:lstStyle/>
          <a:p>
            <a:pPr marL="0" lvl="0" indent="0" algn="l" defTabSz="1066800">
              <a:lnSpc>
                <a:spcPct val="90000"/>
              </a:lnSpc>
              <a:spcBef>
                <a:spcPct val="0"/>
              </a:spcBef>
              <a:spcAft>
                <a:spcPct val="35000"/>
              </a:spcAft>
              <a:buNone/>
            </a:pPr>
            <a:r>
              <a:rPr lang="en-GB" sz="2400" kern="1200" dirty="0"/>
              <a:t>cost-effective</a:t>
            </a:r>
            <a:endParaRPr lang="en-US" sz="1700" kern="1200" dirty="0"/>
          </a:p>
        </p:txBody>
      </p:sp>
      <p:pic>
        <p:nvPicPr>
          <p:cNvPr id="39" name="Picture 2" descr="Libraries CDN API | Drupal.org">
            <a:extLst>
              <a:ext uri="{FF2B5EF4-FFF2-40B4-BE49-F238E27FC236}">
                <a16:creationId xmlns:a16="http://schemas.microsoft.com/office/drawing/2014/main" id="{09060437-41B1-481F-A88C-878CB70879E0}"/>
              </a:ext>
            </a:extLst>
          </p:cNvPr>
          <p:cNvPicPr>
            <a:picLocks noChangeAspect="1" noChangeArrowheads="1"/>
          </p:cNvPicPr>
          <p:nvPr/>
        </p:nvPicPr>
        <p:blipFill rotWithShape="1">
          <a:blip r:embed="rId2" cstate="screen">
            <a:biLevel thresh="25000"/>
            <a:extLst>
              <a:ext uri="{28A0092B-C50C-407E-A947-70E740481C1C}">
                <a14:useLocalDpi xmlns:a14="http://schemas.microsoft.com/office/drawing/2010/main"/>
              </a:ext>
            </a:extLst>
          </a:blip>
          <a:srcRect/>
          <a:stretch/>
        </p:blipFill>
        <p:spPr bwMode="auto">
          <a:xfrm>
            <a:off x="9712414" y="0"/>
            <a:ext cx="2256848" cy="1575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33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4E264-6FB9-48A6-A8DF-BF03C1B892FB}"/>
              </a:ext>
            </a:extLst>
          </p:cNvPr>
          <p:cNvSpPr>
            <a:spLocks noGrp="1"/>
          </p:cNvSpPr>
          <p:nvPr>
            <p:ph idx="1"/>
          </p:nvPr>
        </p:nvSpPr>
        <p:spPr>
          <a:xfrm>
            <a:off x="838200" y="1825625"/>
            <a:ext cx="10808902" cy="4351338"/>
          </a:xfrm>
        </p:spPr>
        <p:txBody>
          <a:bodyPr>
            <a:normAutofit/>
          </a:bodyPr>
          <a:lstStyle/>
          <a:p>
            <a:pPr>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servers spend most of their time doing nothing (YAWN)</a:t>
            </a:r>
          </a:p>
          <a:p>
            <a:pPr>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virtualisation uses the idle time to provide services to other processes</a:t>
            </a:r>
          </a:p>
          <a:p>
            <a:pPr lvl="1">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optimise use of physical resources</a:t>
            </a:r>
          </a:p>
          <a:p>
            <a:pPr lvl="1">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reduce amount of space</a:t>
            </a:r>
          </a:p>
          <a:p>
            <a:pPr lvl="1">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reduce power</a:t>
            </a:r>
          </a:p>
          <a:p>
            <a:pPr lvl="1">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only pay for what you use</a:t>
            </a:r>
          </a:p>
          <a:p>
            <a:pPr marL="342900" lvl="0" indent="-342900">
              <a:lnSpc>
                <a:spcPct val="107000"/>
              </a:lnSpc>
              <a:buFont typeface="Symbol" panose="05050102010706020507" pitchFamily="18" charset="2"/>
              <a:buChar char=""/>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609606DF-0E6A-4291-9121-59A2F2A505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99EF9-F239-4130-BF64-5AA40DCC4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8D2499-FAF3-4999-B112-8FC93EF6FE6C}"/>
              </a:ext>
            </a:extLst>
          </p:cNvPr>
          <p:cNvSpPr>
            <a:spLocks noGrp="1"/>
          </p:cNvSpPr>
          <p:nvPr>
            <p:ph type="title"/>
          </p:nvPr>
        </p:nvSpPr>
        <p:spPr/>
        <p:txBody>
          <a:bodyPr/>
          <a:lstStyle/>
          <a:p>
            <a:r>
              <a:rPr lang="en-GB" dirty="0">
                <a:solidFill>
                  <a:schemeClr val="bg1"/>
                </a:solidFill>
              </a:rPr>
              <a:t>Virtualisation </a:t>
            </a:r>
            <a:br>
              <a:rPr lang="en-GB" dirty="0">
                <a:solidFill>
                  <a:schemeClr val="bg1"/>
                </a:solidFill>
              </a:rPr>
            </a:br>
            <a:r>
              <a:rPr lang="en-GB" sz="2800" dirty="0">
                <a:solidFill>
                  <a:schemeClr val="bg1"/>
                </a:solidFill>
              </a:rPr>
              <a:t>(Ess 3.7.1)</a:t>
            </a:r>
          </a:p>
        </p:txBody>
      </p:sp>
      <p:sp>
        <p:nvSpPr>
          <p:cNvPr id="6" name="Rectangle 5">
            <a:extLst>
              <a:ext uri="{FF2B5EF4-FFF2-40B4-BE49-F238E27FC236}">
                <a16:creationId xmlns:a16="http://schemas.microsoft.com/office/drawing/2014/main" id="{D54B2531-19C7-4355-B5A6-72B8F43D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50A2865-23E2-4E35-891E-BC7956D75B2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7643448" y="2927445"/>
            <a:ext cx="4003654" cy="3358621"/>
          </a:xfrm>
          <a:prstGeom prst="rect">
            <a:avLst/>
          </a:prstGeom>
        </p:spPr>
      </p:pic>
      <p:sp>
        <p:nvSpPr>
          <p:cNvPr id="11" name="TextBox 10">
            <a:extLst>
              <a:ext uri="{FF2B5EF4-FFF2-40B4-BE49-F238E27FC236}">
                <a16:creationId xmlns:a16="http://schemas.microsoft.com/office/drawing/2014/main" id="{CE30FCE5-47D7-4071-8D8B-9F35C52763BE}"/>
              </a:ext>
            </a:extLst>
          </p:cNvPr>
          <p:cNvSpPr txBox="1"/>
          <p:nvPr/>
        </p:nvSpPr>
        <p:spPr>
          <a:xfrm>
            <a:off x="3556485" y="6421153"/>
            <a:ext cx="8558754" cy="338554"/>
          </a:xfrm>
          <a:prstGeom prst="rect">
            <a:avLst/>
          </a:prstGeom>
          <a:noFill/>
        </p:spPr>
        <p:txBody>
          <a:bodyPr wrap="none" rtlCol="0">
            <a:spAutoFit/>
          </a:bodyPr>
          <a:lstStyle/>
          <a:p>
            <a:pPr algn="r"/>
            <a:r>
              <a:rPr lang="en-GB" sz="1600" dirty="0">
                <a:solidFill>
                  <a:schemeClr val="bg1"/>
                </a:solidFill>
                <a:latin typeface="+mj-lt"/>
              </a:rPr>
              <a:t>adapted from: </a:t>
            </a:r>
            <a:r>
              <a:rPr lang="en-GB" sz="1600" dirty="0">
                <a:solidFill>
                  <a:schemeClr val="bg1"/>
                </a:solidFill>
                <a:hlinkClick r:id="rId3">
                  <a:extLst>
                    <a:ext uri="{A12FA001-AC4F-418D-AE19-62706E023703}">
                      <ahyp:hlinkClr xmlns:ahyp="http://schemas.microsoft.com/office/drawing/2018/hyperlinkcolor" val="tx"/>
                    </a:ext>
                  </a:extLst>
                </a:hlinkClick>
              </a:rPr>
              <a:t>https://mapandfire.com/blog/how-to-make-your-product-better-than-doing-nothing/</a:t>
            </a:r>
            <a:endParaRPr lang="en-GB" sz="1600" dirty="0">
              <a:solidFill>
                <a:schemeClr val="bg1"/>
              </a:solidFill>
              <a:latin typeface="+mj-lt"/>
            </a:endParaRPr>
          </a:p>
        </p:txBody>
      </p:sp>
    </p:spTree>
    <p:extLst>
      <p:ext uri="{BB962C8B-B14F-4D97-AF65-F5344CB8AC3E}">
        <p14:creationId xmlns:p14="http://schemas.microsoft.com/office/powerpoint/2010/main" val="517488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4E264-6FB9-48A6-A8DF-BF03C1B892FB}"/>
              </a:ext>
            </a:extLst>
          </p:cNvPr>
          <p:cNvSpPr>
            <a:spLocks noGrp="1"/>
          </p:cNvSpPr>
          <p:nvPr>
            <p:ph idx="1"/>
          </p:nvPr>
        </p:nvSpPr>
        <p:spPr/>
        <p:txBody>
          <a:bodyPr>
            <a:normAutofit fontScale="92500"/>
          </a:bodyPr>
          <a:lstStyle/>
          <a:p>
            <a:pPr>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one </a:t>
            </a:r>
            <a:r>
              <a:rPr lang="en-GB" b="1" dirty="0">
                <a:effectLst/>
                <a:latin typeface="Calibri" panose="020F0502020204030204" pitchFamily="34" charset="0"/>
                <a:ea typeface="Calibri" panose="020F0502020204030204" pitchFamily="34" charset="0"/>
                <a:cs typeface="Times New Roman" panose="02020603050405020304" pitchFamily="18" charset="0"/>
              </a:rPr>
              <a:t>physical</a:t>
            </a:r>
            <a:r>
              <a:rPr lang="en-GB" dirty="0">
                <a:effectLst/>
                <a:latin typeface="Calibri" panose="020F0502020204030204" pitchFamily="34" charset="0"/>
                <a:ea typeface="Calibri" panose="020F0502020204030204" pitchFamily="34" charset="0"/>
                <a:cs typeface="Times New Roman" panose="02020603050405020304" pitchFamily="18" charset="0"/>
              </a:rPr>
              <a:t> machine hosts </a:t>
            </a:r>
            <a:r>
              <a:rPr lang="en-GB" sz="5200" b="1" dirty="0">
                <a:effectLst/>
                <a:latin typeface="Calibri" panose="020F0502020204030204" pitchFamily="34" charset="0"/>
                <a:ea typeface="Calibri" panose="020F0502020204030204" pitchFamily="34" charset="0"/>
                <a:cs typeface="Times New Roman" panose="02020603050405020304" pitchFamily="18" charset="0"/>
              </a:rPr>
              <a:t>large</a:t>
            </a:r>
            <a:r>
              <a:rPr lang="en-GB" dirty="0">
                <a:effectLst/>
                <a:latin typeface="Calibri" panose="020F0502020204030204" pitchFamily="34" charset="0"/>
                <a:ea typeface="Calibri" panose="020F0502020204030204" pitchFamily="34" charset="0"/>
                <a:cs typeface="Times New Roman" panose="02020603050405020304" pitchFamily="18" charset="0"/>
              </a:rPr>
              <a:t> number of </a:t>
            </a:r>
            <a:r>
              <a:rPr lang="en-GB" b="1" dirty="0">
                <a:effectLst/>
                <a:latin typeface="Calibri" panose="020F0502020204030204" pitchFamily="34" charset="0"/>
                <a:ea typeface="Calibri" panose="020F0502020204030204" pitchFamily="34" charset="0"/>
                <a:cs typeface="Times New Roman" panose="02020603050405020304" pitchFamily="18" charset="0"/>
              </a:rPr>
              <a:t>virtual</a:t>
            </a:r>
            <a:r>
              <a:rPr lang="en-GB" dirty="0">
                <a:effectLst/>
                <a:latin typeface="Calibri" panose="020F0502020204030204" pitchFamily="34" charset="0"/>
                <a:ea typeface="Calibri" panose="020F0502020204030204" pitchFamily="34" charset="0"/>
                <a:cs typeface="Times New Roman" panose="02020603050405020304" pitchFamily="18" charset="0"/>
              </a:rPr>
              <a:t> machines (</a:t>
            </a:r>
            <a:r>
              <a:rPr lang="en-GB" b="1" dirty="0">
                <a:effectLst/>
                <a:latin typeface="Calibri" panose="020F0502020204030204" pitchFamily="34" charset="0"/>
                <a:ea typeface="Calibri" panose="020F0502020204030204" pitchFamily="34" charset="0"/>
                <a:cs typeface="Times New Roman" panose="02020603050405020304" pitchFamily="18" charset="0"/>
              </a:rPr>
              <a:t>guests</a:t>
            </a:r>
            <a:r>
              <a:rPr lang="en-GB" dirty="0">
                <a:effectLst/>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pPr>
            <a:r>
              <a:rPr lang="en-GB" b="1" dirty="0">
                <a:effectLst/>
                <a:latin typeface="Calibri" panose="020F0502020204030204" pitchFamily="34" charset="0"/>
                <a:ea typeface="Calibri" panose="020F0502020204030204" pitchFamily="34" charset="0"/>
                <a:cs typeface="Times New Roman" panose="02020603050405020304" pitchFamily="18" charset="0"/>
              </a:rPr>
              <a:t>host</a:t>
            </a:r>
            <a:r>
              <a:rPr lang="en-GB" dirty="0">
                <a:effectLst/>
                <a:latin typeface="Calibri" panose="020F0502020204030204" pitchFamily="34" charset="0"/>
                <a:ea typeface="Calibri" panose="020F0502020204030204" pitchFamily="34" charset="0"/>
                <a:cs typeface="Times New Roman" panose="02020603050405020304" pitchFamily="18" charset="0"/>
              </a:rPr>
              <a:t> runs multiple copies of an operating system</a:t>
            </a:r>
          </a:p>
          <a:p>
            <a:pPr>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uses </a:t>
            </a:r>
            <a:r>
              <a:rPr lang="en-GB" b="1" dirty="0">
                <a:effectLst/>
                <a:latin typeface="Calibri" panose="020F0502020204030204" pitchFamily="34" charset="0"/>
                <a:ea typeface="Calibri" panose="020F0502020204030204" pitchFamily="34" charset="0"/>
                <a:cs typeface="Times New Roman" panose="02020603050405020304" pitchFamily="18" charset="0"/>
              </a:rPr>
              <a:t>hypervisor</a:t>
            </a:r>
            <a:r>
              <a:rPr lang="en-GB" dirty="0">
                <a:effectLst/>
                <a:latin typeface="Calibri" panose="020F0502020204030204" pitchFamily="34" charset="0"/>
                <a:ea typeface="Calibri" panose="020F0502020204030204" pitchFamily="34" charset="0"/>
                <a:cs typeface="Times New Roman" panose="02020603050405020304" pitchFamily="18" charset="0"/>
              </a:rPr>
              <a:t> (</a:t>
            </a:r>
            <a:r>
              <a:rPr lang="en-GB" dirty="0" err="1">
                <a:effectLst/>
                <a:latin typeface="Calibri" panose="020F0502020204030204" pitchFamily="34" charset="0"/>
                <a:ea typeface="Calibri" panose="020F0502020204030204" pitchFamily="34" charset="0"/>
                <a:cs typeface="Times New Roman" panose="02020603050405020304" pitchFamily="18" charset="0"/>
              </a:rPr>
              <a:t>eg.</a:t>
            </a:r>
            <a:r>
              <a:rPr lang="en-GB" dirty="0">
                <a:effectLst/>
                <a:latin typeface="Calibri" panose="020F0502020204030204" pitchFamily="34" charset="0"/>
                <a:ea typeface="Calibri" panose="020F0502020204030204" pitchFamily="34" charset="0"/>
                <a:cs typeface="Times New Roman" panose="02020603050405020304" pitchFamily="18" charset="0"/>
              </a:rPr>
              <a:t> VMWare, Openbox, </a:t>
            </a:r>
            <a:r>
              <a:rPr lang="en-GB" dirty="0" err="1">
                <a:effectLst/>
                <a:latin typeface="Calibri" panose="020F0502020204030204" pitchFamily="34" charset="0"/>
                <a:ea typeface="Calibri" panose="020F0502020204030204" pitchFamily="34" charset="0"/>
                <a:cs typeface="Times New Roman" panose="02020603050405020304" pitchFamily="18" charset="0"/>
              </a:rPr>
              <a:t>HyperV</a:t>
            </a:r>
            <a:r>
              <a:rPr lang="en-GB" dirty="0">
                <a:effectLst/>
                <a:latin typeface="Calibri" panose="020F0502020204030204" pitchFamily="34" charset="0"/>
                <a:ea typeface="Calibri" panose="020F0502020204030204" pitchFamily="34" charset="0"/>
                <a:cs typeface="Times New Roman" panose="02020603050405020304" pitchFamily="18" charset="0"/>
              </a:rPr>
              <a:t>) to monitor virtual machines</a:t>
            </a:r>
          </a:p>
          <a:p>
            <a:pPr lvl="1">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switch resources between guests</a:t>
            </a:r>
          </a:p>
          <a:p>
            <a:pPr lvl="1">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create ("</a:t>
            </a:r>
            <a:r>
              <a:rPr lang="en-GB" b="1" dirty="0">
                <a:effectLst/>
                <a:latin typeface="Calibri" panose="020F0502020204030204" pitchFamily="34" charset="0"/>
                <a:ea typeface="Calibri" panose="020F0502020204030204" pitchFamily="34" charset="0"/>
                <a:cs typeface="Times New Roman" panose="02020603050405020304" pitchFamily="18" charset="0"/>
              </a:rPr>
              <a:t>spin up</a:t>
            </a:r>
            <a:r>
              <a:rPr lang="en-GB" dirty="0">
                <a:effectLst/>
                <a:latin typeface="Calibri" panose="020F0502020204030204" pitchFamily="34" charset="0"/>
                <a:ea typeface="Calibri" panose="020F0502020204030204" pitchFamily="34" charset="0"/>
                <a:cs typeface="Times New Roman" panose="02020603050405020304" pitchFamily="18" charset="0"/>
              </a:rPr>
              <a:t>"), configure and deploy virtual machines</a:t>
            </a:r>
          </a:p>
          <a:p>
            <a:pPr lvl="1">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remove virtual machines</a:t>
            </a:r>
          </a:p>
          <a:p>
            <a:pPr>
              <a:lnSpc>
                <a:spcPct val="107000"/>
              </a:lnSpc>
            </a:pPr>
            <a:r>
              <a:rPr lang="en-GB" dirty="0">
                <a:effectLst/>
                <a:latin typeface="Calibri" panose="020F0502020204030204" pitchFamily="34" charset="0"/>
                <a:ea typeface="Calibri" panose="020F0502020204030204" pitchFamily="34" charset="0"/>
                <a:cs typeface="Times New Roman" panose="02020603050405020304" pitchFamily="18" charset="0"/>
              </a:rPr>
              <a:t>VMs can be pre-configured for specific functions to be deployed rapidly</a:t>
            </a:r>
          </a:p>
        </p:txBody>
      </p:sp>
      <p:sp>
        <p:nvSpPr>
          <p:cNvPr id="4" name="Rectangle 3">
            <a:extLst>
              <a:ext uri="{FF2B5EF4-FFF2-40B4-BE49-F238E27FC236}">
                <a16:creationId xmlns:a16="http://schemas.microsoft.com/office/drawing/2014/main" id="{609606DF-0E6A-4291-9121-59A2F2A505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99EF9-F239-4130-BF64-5AA40DCC4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8D2499-FAF3-4999-B112-8FC93EF6FE6C}"/>
              </a:ext>
            </a:extLst>
          </p:cNvPr>
          <p:cNvSpPr>
            <a:spLocks noGrp="1"/>
          </p:cNvSpPr>
          <p:nvPr>
            <p:ph type="title"/>
          </p:nvPr>
        </p:nvSpPr>
        <p:spPr/>
        <p:txBody>
          <a:bodyPr/>
          <a:lstStyle/>
          <a:p>
            <a:r>
              <a:rPr lang="en-GB" dirty="0">
                <a:solidFill>
                  <a:schemeClr val="bg1"/>
                </a:solidFill>
              </a:rPr>
              <a:t>Virtualisation </a:t>
            </a:r>
            <a:br>
              <a:rPr lang="en-GB" dirty="0">
                <a:solidFill>
                  <a:schemeClr val="bg1"/>
                </a:solidFill>
              </a:rPr>
            </a:br>
            <a:r>
              <a:rPr lang="en-GB" sz="2800" dirty="0">
                <a:solidFill>
                  <a:schemeClr val="bg1"/>
                </a:solidFill>
              </a:rPr>
              <a:t>(Ess 3.7.1)</a:t>
            </a:r>
          </a:p>
        </p:txBody>
      </p:sp>
      <p:sp>
        <p:nvSpPr>
          <p:cNvPr id="6" name="Rectangle 5">
            <a:extLst>
              <a:ext uri="{FF2B5EF4-FFF2-40B4-BE49-F238E27FC236}">
                <a16:creationId xmlns:a16="http://schemas.microsoft.com/office/drawing/2014/main" id="{D54B2531-19C7-4355-B5A6-72B8F43D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878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9606DF-0E6A-4291-9121-59A2F2A505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99EF9-F239-4130-BF64-5AA40DCC4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8D2499-FAF3-4999-B112-8FC93EF6FE6C}"/>
              </a:ext>
            </a:extLst>
          </p:cNvPr>
          <p:cNvSpPr>
            <a:spLocks noGrp="1"/>
          </p:cNvSpPr>
          <p:nvPr>
            <p:ph type="title"/>
          </p:nvPr>
        </p:nvSpPr>
        <p:spPr/>
        <p:txBody>
          <a:bodyPr/>
          <a:lstStyle/>
          <a:p>
            <a:r>
              <a:rPr lang="en-GB" dirty="0">
                <a:solidFill>
                  <a:schemeClr val="bg1"/>
                </a:solidFill>
              </a:rPr>
              <a:t>Virtualisation </a:t>
            </a:r>
            <a:br>
              <a:rPr lang="en-GB" dirty="0">
                <a:solidFill>
                  <a:schemeClr val="bg1"/>
                </a:solidFill>
              </a:rPr>
            </a:br>
            <a:r>
              <a:rPr lang="en-GB" sz="2800" dirty="0">
                <a:solidFill>
                  <a:schemeClr val="bg1"/>
                </a:solidFill>
              </a:rPr>
              <a:t>(Ess 3.7.1)</a:t>
            </a:r>
            <a:endParaRPr lang="en-GB" dirty="0">
              <a:solidFill>
                <a:schemeClr val="bg1"/>
              </a:solidFill>
            </a:endParaRPr>
          </a:p>
        </p:txBody>
      </p:sp>
      <p:grpSp>
        <p:nvGrpSpPr>
          <p:cNvPr id="32" name="Group 31" descr="Representation of virtualisation">
            <a:extLst>
              <a:ext uri="{FF2B5EF4-FFF2-40B4-BE49-F238E27FC236}">
                <a16:creationId xmlns:a16="http://schemas.microsoft.com/office/drawing/2014/main" id="{FFBCA076-55F1-49C8-9A5E-05526DDFC3E3}"/>
              </a:ext>
            </a:extLst>
          </p:cNvPr>
          <p:cNvGrpSpPr/>
          <p:nvPr/>
        </p:nvGrpSpPr>
        <p:grpSpPr>
          <a:xfrm>
            <a:off x="1098619" y="1575955"/>
            <a:ext cx="9994761" cy="5105100"/>
            <a:chOff x="544285" y="923236"/>
            <a:chExt cx="10406576" cy="5470225"/>
          </a:xfrm>
        </p:grpSpPr>
        <p:pic>
          <p:nvPicPr>
            <p:cNvPr id="33" name="Graphic 32" descr="Database with solid fill">
              <a:extLst>
                <a:ext uri="{FF2B5EF4-FFF2-40B4-BE49-F238E27FC236}">
                  <a16:creationId xmlns:a16="http://schemas.microsoft.com/office/drawing/2014/main" id="{60933231-EB41-4BC9-A032-41D4D5A5C08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44285" y="2079170"/>
              <a:ext cx="2514601" cy="2514601"/>
            </a:xfrm>
            <a:prstGeom prst="rect">
              <a:avLst/>
            </a:prstGeom>
          </p:spPr>
        </p:pic>
        <p:pic>
          <p:nvPicPr>
            <p:cNvPr id="34" name="Graphic 33" descr="Single gear with solid fill">
              <a:extLst>
                <a:ext uri="{FF2B5EF4-FFF2-40B4-BE49-F238E27FC236}">
                  <a16:creationId xmlns:a16="http://schemas.microsoft.com/office/drawing/2014/main" id="{0E6B867C-76FC-4171-8455-EA7F0D35FF0F}"/>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rot="12046860">
              <a:off x="3871577" y="2371893"/>
              <a:ext cx="1079979" cy="1079979"/>
            </a:xfrm>
            <a:prstGeom prst="rect">
              <a:avLst/>
            </a:prstGeom>
          </p:spPr>
        </p:pic>
        <p:sp>
          <p:nvSpPr>
            <p:cNvPr id="35" name="TextBox 34">
              <a:extLst>
                <a:ext uri="{FF2B5EF4-FFF2-40B4-BE49-F238E27FC236}">
                  <a16:creationId xmlns:a16="http://schemas.microsoft.com/office/drawing/2014/main" id="{6B3172C0-B718-402A-B689-0F4962575918}"/>
                </a:ext>
              </a:extLst>
            </p:cNvPr>
            <p:cNvSpPr txBox="1"/>
            <p:nvPr/>
          </p:nvSpPr>
          <p:spPr>
            <a:xfrm>
              <a:off x="623067" y="4336004"/>
              <a:ext cx="2435819" cy="725853"/>
            </a:xfrm>
            <a:prstGeom prst="rect">
              <a:avLst/>
            </a:prstGeom>
            <a:noFill/>
            <a:ln>
              <a:noFill/>
            </a:ln>
          </p:spPr>
          <p:txBody>
            <a:bodyPr wrap="square" rtlCol="0" anchor="ctr" anchorCtr="0">
              <a:noAutofit/>
            </a:bodyPr>
            <a:lstStyle/>
            <a:p>
              <a:r>
                <a:rPr lang="en-GB" sz="2800" dirty="0"/>
                <a:t>Host hardware</a:t>
              </a:r>
            </a:p>
          </p:txBody>
        </p:sp>
        <p:sp>
          <p:nvSpPr>
            <p:cNvPr id="36" name="TextBox 35">
              <a:extLst>
                <a:ext uri="{FF2B5EF4-FFF2-40B4-BE49-F238E27FC236}">
                  <a16:creationId xmlns:a16="http://schemas.microsoft.com/office/drawing/2014/main" id="{E349301B-3BAC-45A9-9594-98711CCC0154}"/>
                </a:ext>
              </a:extLst>
            </p:cNvPr>
            <p:cNvSpPr txBox="1"/>
            <p:nvPr/>
          </p:nvSpPr>
          <p:spPr>
            <a:xfrm>
              <a:off x="3981008" y="4336004"/>
              <a:ext cx="2435819" cy="725853"/>
            </a:xfrm>
            <a:prstGeom prst="rect">
              <a:avLst/>
            </a:prstGeom>
            <a:noFill/>
            <a:ln>
              <a:noFill/>
            </a:ln>
          </p:spPr>
          <p:txBody>
            <a:bodyPr wrap="square" rtlCol="0" anchor="ctr" anchorCtr="0">
              <a:noAutofit/>
            </a:bodyPr>
            <a:lstStyle/>
            <a:p>
              <a:r>
                <a:rPr lang="en-GB" sz="2800" dirty="0"/>
                <a:t>Hypervisor</a:t>
              </a:r>
            </a:p>
          </p:txBody>
        </p:sp>
        <p:grpSp>
          <p:nvGrpSpPr>
            <p:cNvPr id="37" name="Group 36">
              <a:extLst>
                <a:ext uri="{FF2B5EF4-FFF2-40B4-BE49-F238E27FC236}">
                  <a16:creationId xmlns:a16="http://schemas.microsoft.com/office/drawing/2014/main" id="{129D5135-D9CF-4F21-9F55-56BDBB471AE0}"/>
                </a:ext>
              </a:extLst>
            </p:cNvPr>
            <p:cNvGrpSpPr/>
            <p:nvPr/>
          </p:nvGrpSpPr>
          <p:grpSpPr>
            <a:xfrm>
              <a:off x="7343842" y="2453182"/>
              <a:ext cx="3607019" cy="1034756"/>
              <a:chOff x="7343842" y="2293705"/>
              <a:chExt cx="3607019" cy="1034756"/>
            </a:xfrm>
          </p:grpSpPr>
          <p:pic>
            <p:nvPicPr>
              <p:cNvPr id="53" name="Graphic 52" descr="Smart Phone">
                <a:extLst>
                  <a:ext uri="{FF2B5EF4-FFF2-40B4-BE49-F238E27FC236}">
                    <a16:creationId xmlns:a16="http://schemas.microsoft.com/office/drawing/2014/main" id="{F98110D0-89E5-497D-A4B9-D7B853DC06E9}"/>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343842" y="2293705"/>
                <a:ext cx="1034756" cy="1034756"/>
              </a:xfrm>
              <a:prstGeom prst="rect">
                <a:avLst/>
              </a:prstGeom>
            </p:spPr>
          </p:pic>
          <p:sp>
            <p:nvSpPr>
              <p:cNvPr id="54" name="TextBox 53">
                <a:extLst>
                  <a:ext uri="{FF2B5EF4-FFF2-40B4-BE49-F238E27FC236}">
                    <a16:creationId xmlns:a16="http://schemas.microsoft.com/office/drawing/2014/main" id="{7FE220CD-EAC6-4CBE-9D5F-0BCE5C54DF0C}"/>
                  </a:ext>
                </a:extLst>
              </p:cNvPr>
              <p:cNvSpPr txBox="1"/>
              <p:nvPr/>
            </p:nvSpPr>
            <p:spPr>
              <a:xfrm>
                <a:off x="8515042" y="2448157"/>
                <a:ext cx="2435819" cy="725853"/>
              </a:xfrm>
              <a:prstGeom prst="rect">
                <a:avLst/>
              </a:prstGeom>
              <a:noFill/>
              <a:ln>
                <a:noFill/>
              </a:ln>
            </p:spPr>
            <p:txBody>
              <a:bodyPr wrap="square" rtlCol="0" anchor="ctr" anchorCtr="0">
                <a:noAutofit/>
              </a:bodyPr>
              <a:lstStyle/>
              <a:p>
                <a:r>
                  <a:rPr lang="en-GB" sz="2800" dirty="0"/>
                  <a:t>Guest 2</a:t>
                </a:r>
              </a:p>
            </p:txBody>
          </p:sp>
        </p:grpSp>
        <p:grpSp>
          <p:nvGrpSpPr>
            <p:cNvPr id="38" name="Group 37">
              <a:extLst>
                <a:ext uri="{FF2B5EF4-FFF2-40B4-BE49-F238E27FC236}">
                  <a16:creationId xmlns:a16="http://schemas.microsoft.com/office/drawing/2014/main" id="{9AF5EB82-6714-486B-80AB-C8B388B49567}"/>
                </a:ext>
              </a:extLst>
            </p:cNvPr>
            <p:cNvGrpSpPr/>
            <p:nvPr/>
          </p:nvGrpSpPr>
          <p:grpSpPr>
            <a:xfrm>
              <a:off x="7266658" y="3769499"/>
              <a:ext cx="3684203" cy="1248385"/>
              <a:chOff x="7266658" y="3450545"/>
              <a:chExt cx="3684203" cy="1248385"/>
            </a:xfrm>
          </p:grpSpPr>
          <p:pic>
            <p:nvPicPr>
              <p:cNvPr id="51" name="Graphic 50" descr="Laptop">
                <a:extLst>
                  <a:ext uri="{FF2B5EF4-FFF2-40B4-BE49-F238E27FC236}">
                    <a16:creationId xmlns:a16="http://schemas.microsoft.com/office/drawing/2014/main" id="{33577E6A-2590-41CF-BE5D-87BFD6B745FF}"/>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266658" y="3450545"/>
                <a:ext cx="1248385" cy="1248385"/>
              </a:xfrm>
              <a:prstGeom prst="rect">
                <a:avLst/>
              </a:prstGeom>
            </p:spPr>
          </p:pic>
          <p:sp>
            <p:nvSpPr>
              <p:cNvPr id="52" name="TextBox 51">
                <a:extLst>
                  <a:ext uri="{FF2B5EF4-FFF2-40B4-BE49-F238E27FC236}">
                    <a16:creationId xmlns:a16="http://schemas.microsoft.com/office/drawing/2014/main" id="{45A1CE5A-580B-4139-8DAD-692359BD69FC}"/>
                  </a:ext>
                </a:extLst>
              </p:cNvPr>
              <p:cNvSpPr txBox="1"/>
              <p:nvPr/>
            </p:nvSpPr>
            <p:spPr>
              <a:xfrm>
                <a:off x="8515042" y="3711811"/>
                <a:ext cx="2435819" cy="725853"/>
              </a:xfrm>
              <a:prstGeom prst="rect">
                <a:avLst/>
              </a:prstGeom>
              <a:noFill/>
              <a:ln>
                <a:noFill/>
              </a:ln>
            </p:spPr>
            <p:txBody>
              <a:bodyPr wrap="square" rtlCol="0" anchor="ctr" anchorCtr="0">
                <a:noAutofit/>
              </a:bodyPr>
              <a:lstStyle/>
              <a:p>
                <a:r>
                  <a:rPr lang="en-GB" sz="2800" dirty="0"/>
                  <a:t>Guest 3</a:t>
                </a:r>
              </a:p>
            </p:txBody>
          </p:sp>
        </p:grpSp>
        <p:grpSp>
          <p:nvGrpSpPr>
            <p:cNvPr id="39" name="Group 38">
              <a:extLst>
                <a:ext uri="{FF2B5EF4-FFF2-40B4-BE49-F238E27FC236}">
                  <a16:creationId xmlns:a16="http://schemas.microsoft.com/office/drawing/2014/main" id="{FD5E2294-3A1F-49E5-90A1-75755A756718}"/>
                </a:ext>
              </a:extLst>
            </p:cNvPr>
            <p:cNvGrpSpPr/>
            <p:nvPr/>
          </p:nvGrpSpPr>
          <p:grpSpPr>
            <a:xfrm>
              <a:off x="7343842" y="5299446"/>
              <a:ext cx="3607019" cy="1094015"/>
              <a:chOff x="7343842" y="5299446"/>
              <a:chExt cx="3607019" cy="1094015"/>
            </a:xfrm>
          </p:grpSpPr>
          <p:pic>
            <p:nvPicPr>
              <p:cNvPr id="49" name="Graphic 13" descr="Monitor">
                <a:extLst>
                  <a:ext uri="{FF2B5EF4-FFF2-40B4-BE49-F238E27FC236}">
                    <a16:creationId xmlns:a16="http://schemas.microsoft.com/office/drawing/2014/main" id="{413905BF-3E5E-45F0-9EFD-C9C27BD69D05}"/>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343842" y="5299446"/>
                <a:ext cx="1094015" cy="1094015"/>
              </a:xfrm>
              <a:prstGeom prst="rect">
                <a:avLst/>
              </a:prstGeom>
            </p:spPr>
          </p:pic>
          <p:sp>
            <p:nvSpPr>
              <p:cNvPr id="50" name="TextBox 49">
                <a:extLst>
                  <a:ext uri="{FF2B5EF4-FFF2-40B4-BE49-F238E27FC236}">
                    <a16:creationId xmlns:a16="http://schemas.microsoft.com/office/drawing/2014/main" id="{7425C666-F87C-478C-8DF0-CC563473D415}"/>
                  </a:ext>
                </a:extLst>
              </p:cNvPr>
              <p:cNvSpPr txBox="1"/>
              <p:nvPr/>
            </p:nvSpPr>
            <p:spPr>
              <a:xfrm>
                <a:off x="8515042" y="5483527"/>
                <a:ext cx="2435819" cy="725853"/>
              </a:xfrm>
              <a:prstGeom prst="rect">
                <a:avLst/>
              </a:prstGeom>
              <a:noFill/>
              <a:ln>
                <a:noFill/>
              </a:ln>
            </p:spPr>
            <p:txBody>
              <a:bodyPr wrap="square" rtlCol="0" anchor="ctr" anchorCtr="0">
                <a:noAutofit/>
              </a:bodyPr>
              <a:lstStyle/>
              <a:p>
                <a:r>
                  <a:rPr lang="en-GB" sz="2800" dirty="0"/>
                  <a:t>Guest 4</a:t>
                </a:r>
              </a:p>
            </p:txBody>
          </p:sp>
        </p:grpSp>
        <p:grpSp>
          <p:nvGrpSpPr>
            <p:cNvPr id="40" name="Group 39">
              <a:extLst>
                <a:ext uri="{FF2B5EF4-FFF2-40B4-BE49-F238E27FC236}">
                  <a16:creationId xmlns:a16="http://schemas.microsoft.com/office/drawing/2014/main" id="{CD23E3B4-5B37-49E4-8842-37C9E409751B}"/>
                </a:ext>
              </a:extLst>
            </p:cNvPr>
            <p:cNvGrpSpPr/>
            <p:nvPr/>
          </p:nvGrpSpPr>
          <p:grpSpPr>
            <a:xfrm>
              <a:off x="7237028" y="923236"/>
              <a:ext cx="3713833" cy="1248385"/>
              <a:chOff x="7237028" y="923236"/>
              <a:chExt cx="3713833" cy="1248385"/>
            </a:xfrm>
          </p:grpSpPr>
          <p:pic>
            <p:nvPicPr>
              <p:cNvPr id="47" name="Graphic 46" descr="Laptop">
                <a:extLst>
                  <a:ext uri="{FF2B5EF4-FFF2-40B4-BE49-F238E27FC236}">
                    <a16:creationId xmlns:a16="http://schemas.microsoft.com/office/drawing/2014/main" id="{729949C4-C3A8-4233-85F0-F2CDA3AE659A}"/>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237028" y="923236"/>
                <a:ext cx="1248385" cy="1248385"/>
              </a:xfrm>
              <a:prstGeom prst="rect">
                <a:avLst/>
              </a:prstGeom>
            </p:spPr>
          </p:pic>
          <p:sp>
            <p:nvSpPr>
              <p:cNvPr id="48" name="TextBox 47">
                <a:extLst>
                  <a:ext uri="{FF2B5EF4-FFF2-40B4-BE49-F238E27FC236}">
                    <a16:creationId xmlns:a16="http://schemas.microsoft.com/office/drawing/2014/main" id="{1A19A02F-F7C3-49E2-9E4F-940DEA6A45F2}"/>
                  </a:ext>
                </a:extLst>
              </p:cNvPr>
              <p:cNvSpPr txBox="1"/>
              <p:nvPr/>
            </p:nvSpPr>
            <p:spPr>
              <a:xfrm>
                <a:off x="8515042" y="1184502"/>
                <a:ext cx="2435819" cy="725853"/>
              </a:xfrm>
              <a:prstGeom prst="rect">
                <a:avLst/>
              </a:prstGeom>
              <a:noFill/>
              <a:ln>
                <a:noFill/>
              </a:ln>
            </p:spPr>
            <p:txBody>
              <a:bodyPr wrap="square" rtlCol="0" anchor="ctr" anchorCtr="0">
                <a:noAutofit/>
              </a:bodyPr>
              <a:lstStyle/>
              <a:p>
                <a:r>
                  <a:rPr lang="en-GB" sz="2800" dirty="0"/>
                  <a:t>Guest 1</a:t>
                </a:r>
              </a:p>
            </p:txBody>
          </p:sp>
        </p:grpSp>
        <p:pic>
          <p:nvPicPr>
            <p:cNvPr id="41" name="Graphic 40" descr="Single gear with solid fill">
              <a:extLst>
                <a:ext uri="{FF2B5EF4-FFF2-40B4-BE49-F238E27FC236}">
                  <a16:creationId xmlns:a16="http://schemas.microsoft.com/office/drawing/2014/main" id="{BD616A0F-2678-4D8C-A20C-70DBB39A83C7}"/>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rot="12046860">
              <a:off x="4227064" y="2886164"/>
              <a:ext cx="1519582" cy="1519582"/>
            </a:xfrm>
            <a:prstGeom prst="rect">
              <a:avLst/>
            </a:prstGeom>
          </p:spPr>
        </p:pic>
        <p:cxnSp>
          <p:nvCxnSpPr>
            <p:cNvPr id="42" name="Straight Arrow Connector 41">
              <a:extLst>
                <a:ext uri="{FF2B5EF4-FFF2-40B4-BE49-F238E27FC236}">
                  <a16:creationId xmlns:a16="http://schemas.microsoft.com/office/drawing/2014/main" id="{F576FE0E-6169-4110-9006-58B7DB86B40B}"/>
                </a:ext>
              </a:extLst>
            </p:cNvPr>
            <p:cNvCxnSpPr/>
            <p:nvPr/>
          </p:nvCxnSpPr>
          <p:spPr>
            <a:xfrm>
              <a:off x="2743200" y="3333487"/>
              <a:ext cx="1172817" cy="0"/>
            </a:xfrm>
            <a:prstGeom prst="straightConnector1">
              <a:avLst/>
            </a:prstGeom>
            <a:ln w="57150">
              <a:solidFill>
                <a:srgbClr val="00206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4391913-0980-46C7-A51F-7E7ECD391F41}"/>
                </a:ext>
              </a:extLst>
            </p:cNvPr>
            <p:cNvCxnSpPr>
              <a:cxnSpLocks/>
            </p:cNvCxnSpPr>
            <p:nvPr/>
          </p:nvCxnSpPr>
          <p:spPr>
            <a:xfrm flipV="1">
              <a:off x="5198918" y="1728880"/>
              <a:ext cx="2008480" cy="1189401"/>
            </a:xfrm>
            <a:prstGeom prst="straightConnector1">
              <a:avLst/>
            </a:prstGeom>
            <a:ln w="57150">
              <a:solidFill>
                <a:srgbClr val="00206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220F105-79C1-43F6-A655-BFA52E9E1DBB}"/>
                </a:ext>
              </a:extLst>
            </p:cNvPr>
            <p:cNvCxnSpPr>
              <a:cxnSpLocks/>
            </p:cNvCxnSpPr>
            <p:nvPr/>
          </p:nvCxnSpPr>
          <p:spPr>
            <a:xfrm>
              <a:off x="5335361" y="4110044"/>
              <a:ext cx="2008480" cy="1189401"/>
            </a:xfrm>
            <a:prstGeom prst="straightConnector1">
              <a:avLst/>
            </a:prstGeom>
            <a:ln w="57150">
              <a:solidFill>
                <a:srgbClr val="00206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066F8B8-D4D4-4115-A15D-5C1C265363F9}"/>
                </a:ext>
              </a:extLst>
            </p:cNvPr>
            <p:cNvCxnSpPr>
              <a:cxnSpLocks/>
            </p:cNvCxnSpPr>
            <p:nvPr/>
          </p:nvCxnSpPr>
          <p:spPr>
            <a:xfrm flipV="1">
              <a:off x="5582854" y="3008957"/>
              <a:ext cx="1654173" cy="393407"/>
            </a:xfrm>
            <a:prstGeom prst="straightConnector1">
              <a:avLst/>
            </a:prstGeom>
            <a:ln w="57150">
              <a:solidFill>
                <a:srgbClr val="00206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D09CA18-E6CD-4CA3-AE68-AA0D3F62639A}"/>
                </a:ext>
              </a:extLst>
            </p:cNvPr>
            <p:cNvCxnSpPr>
              <a:cxnSpLocks/>
            </p:cNvCxnSpPr>
            <p:nvPr/>
          </p:nvCxnSpPr>
          <p:spPr>
            <a:xfrm flipH="1" flipV="1">
              <a:off x="5641056" y="3788582"/>
              <a:ext cx="1654173" cy="393407"/>
            </a:xfrm>
            <a:prstGeom prst="straightConnector1">
              <a:avLst/>
            </a:prstGeom>
            <a:ln w="57150">
              <a:solidFill>
                <a:srgbClr val="00206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2866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4E264-6FB9-48A6-A8DF-BF03C1B892FB}"/>
              </a:ext>
            </a:extLst>
          </p:cNvPr>
          <p:cNvSpPr>
            <a:spLocks noGrp="1"/>
          </p:cNvSpPr>
          <p:nvPr>
            <p:ph idx="1"/>
          </p:nvPr>
        </p:nvSpPr>
        <p:spPr/>
        <p:txBody>
          <a:bodyPr>
            <a:normAutofit/>
          </a:bodyPr>
          <a:lstStyle/>
          <a:p>
            <a:pPr>
              <a:lnSpc>
                <a:spcPct val="110000"/>
              </a:lnSpc>
              <a:spcBef>
                <a:spcPts val="0"/>
              </a:spcBef>
            </a:pPr>
            <a:r>
              <a:rPr lang="en-GB" sz="2400" dirty="0">
                <a:effectLst/>
                <a:latin typeface="Calibri" panose="020F0502020204030204" pitchFamily="34" charset="0"/>
                <a:ea typeface="Calibri" panose="020F0502020204030204" pitchFamily="34" charset="0"/>
                <a:cs typeface="Times New Roman" panose="02020603050405020304" pitchFamily="18" charset="0"/>
              </a:rPr>
              <a:t>2 types of interface:</a:t>
            </a:r>
          </a:p>
          <a:p>
            <a:pPr>
              <a:lnSpc>
                <a:spcPct val="110000"/>
              </a:lnSpc>
              <a:spcBef>
                <a:spcPts val="0"/>
              </a:spcBef>
            </a:pPr>
            <a:r>
              <a:rPr lang="en-GB" sz="2400" b="1" dirty="0">
                <a:effectLst/>
                <a:latin typeface="Calibri" panose="020F0502020204030204" pitchFamily="34" charset="0"/>
                <a:ea typeface="Calibri" panose="020F0502020204030204" pitchFamily="34" charset="0"/>
                <a:cs typeface="Times New Roman" panose="02020603050405020304" pitchFamily="18" charset="0"/>
              </a:rPr>
              <a:t>graphical user interface (GUI)</a:t>
            </a:r>
          </a:p>
          <a:p>
            <a:pPr lvl="1">
              <a:lnSpc>
                <a:spcPct val="110000"/>
              </a:lnSpc>
              <a:spcBef>
                <a:spcPts val="0"/>
              </a:spcBef>
            </a:pPr>
            <a:r>
              <a:rPr lang="en-GB" sz="2000" dirty="0">
                <a:effectLst/>
                <a:latin typeface="Calibri" panose="020F0502020204030204" pitchFamily="34" charset="0"/>
                <a:ea typeface="Calibri" panose="020F0502020204030204" pitchFamily="34" charset="0"/>
                <a:cs typeface="Times New Roman" panose="02020603050405020304" pitchFamily="18" charset="0"/>
              </a:rPr>
              <a:t>point, click, drag</a:t>
            </a:r>
          </a:p>
          <a:p>
            <a:pPr lvl="1">
              <a:lnSpc>
                <a:spcPct val="110000"/>
              </a:lnSpc>
              <a:spcBef>
                <a:spcPts val="0"/>
              </a:spcBef>
            </a:pPr>
            <a:r>
              <a:rPr lang="en-GB" sz="2000" dirty="0">
                <a:effectLst/>
                <a:latin typeface="Calibri" panose="020F0502020204030204" pitchFamily="34" charset="0"/>
                <a:ea typeface="Calibri" panose="020F0502020204030204" pitchFamily="34" charset="0"/>
                <a:cs typeface="Times New Roman" panose="02020603050405020304" pitchFamily="18" charset="0"/>
              </a:rPr>
              <a:t>just need to understand (recognise) icons</a:t>
            </a:r>
          </a:p>
          <a:p>
            <a:pPr lvl="1">
              <a:lnSpc>
                <a:spcPct val="110000"/>
              </a:lnSpc>
              <a:spcBef>
                <a:spcPts val="0"/>
              </a:spcBef>
            </a:pPr>
            <a:r>
              <a:rPr lang="en-GB" sz="2000" dirty="0">
                <a:effectLst/>
                <a:latin typeface="Calibri" panose="020F0502020204030204" pitchFamily="34" charset="0"/>
                <a:ea typeface="Calibri" panose="020F0502020204030204" pitchFamily="34" charset="0"/>
                <a:cs typeface="Times New Roman" panose="02020603050405020304" pitchFamily="18" charset="0"/>
              </a:rPr>
              <a:t>shields user from complexity (abstraction)</a:t>
            </a:r>
          </a:p>
          <a:p>
            <a:pPr>
              <a:lnSpc>
                <a:spcPct val="110000"/>
              </a:lnSpc>
              <a:spcBef>
                <a:spcPts val="0"/>
              </a:spcBef>
            </a:pPr>
            <a:endParaRPr lang="en-GB" sz="2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0"/>
              </a:spcBef>
            </a:pPr>
            <a:r>
              <a:rPr lang="en-GB" sz="2400" b="1" dirty="0">
                <a:effectLst/>
                <a:latin typeface="Calibri" panose="020F0502020204030204" pitchFamily="34" charset="0"/>
                <a:ea typeface="Calibri" panose="020F0502020204030204" pitchFamily="34" charset="0"/>
                <a:cs typeface="Times New Roman" panose="02020603050405020304" pitchFamily="18" charset="0"/>
              </a:rPr>
              <a:t>command line interface (CLI)</a:t>
            </a:r>
          </a:p>
          <a:p>
            <a:pPr lvl="1">
              <a:lnSpc>
                <a:spcPct val="110000"/>
              </a:lnSpc>
              <a:spcBef>
                <a:spcPts val="0"/>
              </a:spcBef>
            </a:pPr>
            <a:r>
              <a:rPr lang="en-GB" sz="2000" dirty="0">
                <a:effectLst/>
                <a:latin typeface="Calibri" panose="020F0502020204030204" pitchFamily="34" charset="0"/>
                <a:ea typeface="Calibri" panose="020F0502020204030204" pitchFamily="34" charset="0"/>
                <a:cs typeface="Times New Roman" panose="02020603050405020304" pitchFamily="18" charset="0"/>
              </a:rPr>
              <a:t>text based interface</a:t>
            </a:r>
          </a:p>
          <a:p>
            <a:pPr lvl="1">
              <a:lnSpc>
                <a:spcPct val="110000"/>
              </a:lnSpc>
              <a:spcBef>
                <a:spcPts val="0"/>
              </a:spcBef>
            </a:pPr>
            <a:r>
              <a:rPr lang="en-GB" sz="2000" dirty="0">
                <a:effectLst/>
                <a:latin typeface="Calibri" panose="020F0502020204030204" pitchFamily="34" charset="0"/>
                <a:ea typeface="Calibri" panose="020F0502020204030204" pitchFamily="34" charset="0"/>
                <a:cs typeface="Times New Roman" panose="02020603050405020304" pitchFamily="18" charset="0"/>
              </a:rPr>
              <a:t>type commands (need to remember / understand commands)</a:t>
            </a:r>
          </a:p>
          <a:p>
            <a:pPr lvl="1">
              <a:lnSpc>
                <a:spcPct val="110000"/>
              </a:lnSpc>
              <a:spcBef>
                <a:spcPts val="0"/>
              </a:spcBef>
            </a:pPr>
            <a:r>
              <a:rPr lang="en-GB" sz="2000" dirty="0">
                <a:effectLst/>
                <a:latin typeface="Calibri" panose="020F0502020204030204" pitchFamily="34" charset="0"/>
                <a:ea typeface="Calibri" panose="020F0502020204030204" pitchFamily="34" charset="0"/>
                <a:cs typeface="Times New Roman" panose="02020603050405020304" pitchFamily="18" charset="0"/>
              </a:rPr>
              <a:t>more power, speed and flexibility</a:t>
            </a:r>
          </a:p>
          <a:p>
            <a:pPr lvl="1">
              <a:lnSpc>
                <a:spcPct val="110000"/>
              </a:lnSpc>
              <a:spcBef>
                <a:spcPts val="0"/>
              </a:spcBef>
            </a:pPr>
            <a:r>
              <a:rPr lang="en-GB" sz="2000" dirty="0">
                <a:effectLst/>
                <a:latin typeface="Calibri" panose="020F0502020204030204" pitchFamily="34" charset="0"/>
                <a:ea typeface="Calibri" panose="020F0502020204030204" pitchFamily="34" charset="0"/>
                <a:cs typeface="Times New Roman" panose="02020603050405020304" pitchFamily="18" charset="0"/>
              </a:rPr>
              <a:t>write scripts to automate common tasks</a:t>
            </a:r>
          </a:p>
        </p:txBody>
      </p:sp>
      <p:sp>
        <p:nvSpPr>
          <p:cNvPr id="4" name="Rectangle 3">
            <a:extLst>
              <a:ext uri="{FF2B5EF4-FFF2-40B4-BE49-F238E27FC236}">
                <a16:creationId xmlns:a16="http://schemas.microsoft.com/office/drawing/2014/main" id="{609606DF-0E6A-4291-9121-59A2F2A505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3899EF9-F239-4130-BF64-5AA40DCC4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8D2499-FAF3-4999-B112-8FC93EF6FE6C}"/>
              </a:ext>
            </a:extLst>
          </p:cNvPr>
          <p:cNvSpPr>
            <a:spLocks noGrp="1"/>
          </p:cNvSpPr>
          <p:nvPr>
            <p:ph type="title"/>
          </p:nvPr>
        </p:nvSpPr>
        <p:spPr/>
        <p:txBody>
          <a:bodyPr/>
          <a:lstStyle/>
          <a:p>
            <a:r>
              <a:rPr lang="en-GB" dirty="0">
                <a:solidFill>
                  <a:schemeClr val="bg1"/>
                </a:solidFill>
              </a:rPr>
              <a:t>Interfaces </a:t>
            </a:r>
            <a:br>
              <a:rPr lang="en-GB" dirty="0">
                <a:solidFill>
                  <a:schemeClr val="bg1"/>
                </a:solidFill>
              </a:rPr>
            </a:br>
            <a:r>
              <a:rPr lang="en-GB" sz="2800" dirty="0">
                <a:solidFill>
                  <a:schemeClr val="bg1"/>
                </a:solidFill>
              </a:rPr>
              <a:t>(Ess 1.5)</a:t>
            </a:r>
          </a:p>
        </p:txBody>
      </p:sp>
      <p:sp>
        <p:nvSpPr>
          <p:cNvPr id="6" name="Rectangle 5">
            <a:extLst>
              <a:ext uri="{FF2B5EF4-FFF2-40B4-BE49-F238E27FC236}">
                <a16:creationId xmlns:a16="http://schemas.microsoft.com/office/drawing/2014/main" id="{D54B2531-19C7-4355-B5A6-72B8F43D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614E0B2D-C8E5-43E3-86E9-F0370DB6AD2A}"/>
              </a:ext>
              <a:ext uri="{C183D7F6-B498-43B3-948B-1728B52AA6E4}">
                <adec:decorative xmlns:adec="http://schemas.microsoft.com/office/drawing/2017/decorative" val="1"/>
              </a:ext>
            </a:extLst>
          </p:cNvPr>
          <p:cNvGrpSpPr>
            <a:grpSpLocks/>
          </p:cNvGrpSpPr>
          <p:nvPr/>
        </p:nvGrpSpPr>
        <p:grpSpPr>
          <a:xfrm>
            <a:off x="8422512" y="1388580"/>
            <a:ext cx="3019556" cy="2464538"/>
            <a:chOff x="0" y="538784"/>
            <a:chExt cx="5386047" cy="5386047"/>
          </a:xfrm>
        </p:grpSpPr>
        <p:pic>
          <p:nvPicPr>
            <p:cNvPr id="18" name="Graphic 13" descr="Monitor">
              <a:extLst>
                <a:ext uri="{FF2B5EF4-FFF2-40B4-BE49-F238E27FC236}">
                  <a16:creationId xmlns:a16="http://schemas.microsoft.com/office/drawing/2014/main" id="{D89508D7-870A-4C7F-B635-074ADFCBA71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538784"/>
              <a:ext cx="5386047" cy="5386047"/>
            </a:xfrm>
            <a:prstGeom prst="rect">
              <a:avLst/>
            </a:prstGeom>
          </p:spPr>
        </p:pic>
        <p:sp>
          <p:nvSpPr>
            <p:cNvPr id="19" name="Rectangle: Rounded Corners 18">
              <a:extLst>
                <a:ext uri="{FF2B5EF4-FFF2-40B4-BE49-F238E27FC236}">
                  <a16:creationId xmlns:a16="http://schemas.microsoft.com/office/drawing/2014/main" id="{078B01DB-A424-4FEB-B605-30881199FECB}"/>
                </a:ext>
              </a:extLst>
            </p:cNvPr>
            <p:cNvSpPr>
              <a:spLocks/>
            </p:cNvSpPr>
            <p:nvPr/>
          </p:nvSpPr>
          <p:spPr>
            <a:xfrm>
              <a:off x="576470" y="1441175"/>
              <a:ext cx="4214191" cy="2872408"/>
            </a:xfrm>
            <a:prstGeom prst="roundRect">
              <a:avLst>
                <a:gd name="adj" fmla="val 367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 name="Graphic 19" descr="Alarm clock with solid fill">
              <a:extLst>
                <a:ext uri="{FF2B5EF4-FFF2-40B4-BE49-F238E27FC236}">
                  <a16:creationId xmlns:a16="http://schemas.microsoft.com/office/drawing/2014/main" id="{311069FD-7E2B-49B4-A249-177A66EBAA8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66049" y="1441175"/>
              <a:ext cx="695738" cy="695738"/>
            </a:xfrm>
            <a:prstGeom prst="rect">
              <a:avLst/>
            </a:prstGeom>
          </p:spPr>
        </p:pic>
        <p:pic>
          <p:nvPicPr>
            <p:cNvPr id="21" name="Graphic 20" descr="Open envelope with solid fill">
              <a:extLst>
                <a:ext uri="{FF2B5EF4-FFF2-40B4-BE49-F238E27FC236}">
                  <a16:creationId xmlns:a16="http://schemas.microsoft.com/office/drawing/2014/main" id="{FF6DA2CD-6A06-4FF9-A097-F9C72F80373E}"/>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1241428" y="1441175"/>
              <a:ext cx="695738" cy="695738"/>
            </a:xfrm>
            <a:prstGeom prst="rect">
              <a:avLst/>
            </a:prstGeom>
          </p:spPr>
        </p:pic>
        <p:pic>
          <p:nvPicPr>
            <p:cNvPr id="22" name="Graphic 21" descr="Daily calendar with solid fill">
              <a:extLst>
                <a:ext uri="{FF2B5EF4-FFF2-40B4-BE49-F238E27FC236}">
                  <a16:creationId xmlns:a16="http://schemas.microsoft.com/office/drawing/2014/main" id="{6BAC21C1-BE3E-461C-BDC8-EF6004B8D436}"/>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566049" y="2136913"/>
              <a:ext cx="695738" cy="695738"/>
            </a:xfrm>
            <a:prstGeom prst="rect">
              <a:avLst/>
            </a:prstGeom>
          </p:spPr>
        </p:pic>
        <p:pic>
          <p:nvPicPr>
            <p:cNvPr id="23" name="Graphic 22" descr="Projector screen with solid fill">
              <a:extLst>
                <a:ext uri="{FF2B5EF4-FFF2-40B4-BE49-F238E27FC236}">
                  <a16:creationId xmlns:a16="http://schemas.microsoft.com/office/drawing/2014/main" id="{F95236DC-397D-4CEA-BF80-2A7B358F30B1}"/>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1272208" y="2136913"/>
              <a:ext cx="695738" cy="695738"/>
            </a:xfrm>
            <a:prstGeom prst="rect">
              <a:avLst/>
            </a:prstGeom>
          </p:spPr>
        </p:pic>
        <p:pic>
          <p:nvPicPr>
            <p:cNvPr id="24" name="Graphic 23" descr="Web design with solid fill">
              <a:extLst>
                <a:ext uri="{FF2B5EF4-FFF2-40B4-BE49-F238E27FC236}">
                  <a16:creationId xmlns:a16="http://schemas.microsoft.com/office/drawing/2014/main" id="{2DAFD682-2AAC-4CCC-B554-8CED0FD98C81}"/>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rcRect/>
            <a:stretch/>
          </p:blipFill>
          <p:spPr>
            <a:xfrm>
              <a:off x="566049" y="2832651"/>
              <a:ext cx="695738" cy="695738"/>
            </a:xfrm>
            <a:prstGeom prst="rect">
              <a:avLst/>
            </a:prstGeom>
          </p:spPr>
        </p:pic>
        <p:pic>
          <p:nvPicPr>
            <p:cNvPr id="25" name="Graphic 24" descr="Cursor with solid fill">
              <a:extLst>
                <a:ext uri="{FF2B5EF4-FFF2-40B4-BE49-F238E27FC236}">
                  <a16:creationId xmlns:a16="http://schemas.microsoft.com/office/drawing/2014/main" id="{13332FDC-3A8B-4575-B6DB-95672D0DC869}"/>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rcRect/>
            <a:stretch/>
          </p:blipFill>
          <p:spPr>
            <a:xfrm>
              <a:off x="3139802" y="3001616"/>
              <a:ext cx="695738" cy="695738"/>
            </a:xfrm>
            <a:prstGeom prst="rect">
              <a:avLst/>
            </a:prstGeom>
          </p:spPr>
        </p:pic>
      </p:grpSp>
      <p:grpSp>
        <p:nvGrpSpPr>
          <p:cNvPr id="10" name="Group 9">
            <a:extLst>
              <a:ext uri="{FF2B5EF4-FFF2-40B4-BE49-F238E27FC236}">
                <a16:creationId xmlns:a16="http://schemas.microsoft.com/office/drawing/2014/main" id="{11FAB261-B910-469A-A229-5BB135FD1319}"/>
              </a:ext>
              <a:ext uri="{C183D7F6-B498-43B3-948B-1728B52AA6E4}">
                <adec:decorative xmlns:adec="http://schemas.microsoft.com/office/drawing/2017/decorative" val="1"/>
              </a:ext>
            </a:extLst>
          </p:cNvPr>
          <p:cNvGrpSpPr/>
          <p:nvPr/>
        </p:nvGrpSpPr>
        <p:grpSpPr>
          <a:xfrm>
            <a:off x="8464815" y="3815910"/>
            <a:ext cx="2979944" cy="2432208"/>
            <a:chOff x="5256354" y="489087"/>
            <a:chExt cx="5386046" cy="5386047"/>
          </a:xfrm>
        </p:grpSpPr>
        <p:grpSp>
          <p:nvGrpSpPr>
            <p:cNvPr id="14" name="Group 13">
              <a:extLst>
                <a:ext uri="{FF2B5EF4-FFF2-40B4-BE49-F238E27FC236}">
                  <a16:creationId xmlns:a16="http://schemas.microsoft.com/office/drawing/2014/main" id="{D13665FD-D7A0-4A31-9A05-B22C85B99AFC}"/>
                </a:ext>
              </a:extLst>
            </p:cNvPr>
            <p:cNvGrpSpPr/>
            <p:nvPr/>
          </p:nvGrpSpPr>
          <p:grpSpPr>
            <a:xfrm>
              <a:off x="5256354" y="489087"/>
              <a:ext cx="5386046" cy="5386047"/>
              <a:chOff x="-1" y="538783"/>
              <a:chExt cx="5386046" cy="5386047"/>
            </a:xfrm>
          </p:grpSpPr>
          <p:pic>
            <p:nvPicPr>
              <p:cNvPr id="16" name="Graphic 13" descr="Monitor">
                <a:extLst>
                  <a:ext uri="{FF2B5EF4-FFF2-40B4-BE49-F238E27FC236}">
                    <a16:creationId xmlns:a16="http://schemas.microsoft.com/office/drawing/2014/main" id="{C7CF63BC-8492-4899-B588-53F96F52BDB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 y="538783"/>
                <a:ext cx="5386046" cy="5386047"/>
              </a:xfrm>
              <a:prstGeom prst="rect">
                <a:avLst/>
              </a:prstGeom>
            </p:spPr>
          </p:pic>
          <p:sp>
            <p:nvSpPr>
              <p:cNvPr id="17" name="Rectangle: Rounded Corners 16">
                <a:extLst>
                  <a:ext uri="{FF2B5EF4-FFF2-40B4-BE49-F238E27FC236}">
                    <a16:creationId xmlns:a16="http://schemas.microsoft.com/office/drawing/2014/main" id="{4A3FBE57-A1B6-4C3B-ACA5-32511E0EC545}"/>
                  </a:ext>
                </a:extLst>
              </p:cNvPr>
              <p:cNvSpPr>
                <a:spLocks/>
              </p:cNvSpPr>
              <p:nvPr/>
            </p:nvSpPr>
            <p:spPr>
              <a:xfrm>
                <a:off x="585927" y="1446143"/>
                <a:ext cx="4214191" cy="2872408"/>
              </a:xfrm>
              <a:prstGeom prst="roundRect">
                <a:avLst>
                  <a:gd name="adj" fmla="val 367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5400" b="1" dirty="0">
                  <a:solidFill>
                    <a:schemeClr val="accent5">
                      <a:lumMod val="50000"/>
                    </a:schemeClr>
                  </a:solidFill>
                </a:endParaRPr>
              </a:p>
            </p:txBody>
          </p:sp>
        </p:grpSp>
        <p:sp>
          <p:nvSpPr>
            <p:cNvPr id="15" name="TextBox 14">
              <a:extLst>
                <a:ext uri="{FF2B5EF4-FFF2-40B4-BE49-F238E27FC236}">
                  <a16:creationId xmlns:a16="http://schemas.microsoft.com/office/drawing/2014/main" id="{8E953EA4-9A67-4CCC-8133-4B5DADEC6820}"/>
                </a:ext>
              </a:extLst>
            </p:cNvPr>
            <p:cNvSpPr txBox="1"/>
            <p:nvPr/>
          </p:nvSpPr>
          <p:spPr>
            <a:xfrm>
              <a:off x="5962518" y="1472100"/>
              <a:ext cx="1162405" cy="1431279"/>
            </a:xfrm>
            <a:prstGeom prst="rect">
              <a:avLst/>
            </a:prstGeom>
            <a:noFill/>
          </p:spPr>
          <p:txBody>
            <a:bodyPr wrap="none" rtlCol="0">
              <a:spAutoFit/>
            </a:bodyPr>
            <a:lstStyle/>
            <a:p>
              <a:r>
                <a:rPr lang="en-GB" sz="3600" b="1" dirty="0">
                  <a:solidFill>
                    <a:schemeClr val="accent5">
                      <a:lumMod val="50000"/>
                    </a:schemeClr>
                  </a:solidFill>
                </a:rPr>
                <a:t>&gt;_</a:t>
              </a:r>
            </a:p>
          </p:txBody>
        </p:sp>
      </p:grpSp>
      <p:sp>
        <p:nvSpPr>
          <p:cNvPr id="12" name="TextBox 11">
            <a:extLst>
              <a:ext uri="{FF2B5EF4-FFF2-40B4-BE49-F238E27FC236}">
                <a16:creationId xmlns:a16="http://schemas.microsoft.com/office/drawing/2014/main" id="{1FD48F58-4357-415A-852A-9DB0F57A38E1}"/>
              </a:ext>
            </a:extLst>
          </p:cNvPr>
          <p:cNvSpPr txBox="1"/>
          <p:nvPr/>
        </p:nvSpPr>
        <p:spPr>
          <a:xfrm>
            <a:off x="8241794" y="3595079"/>
            <a:ext cx="3370385" cy="179532"/>
          </a:xfrm>
          <a:prstGeom prst="rect">
            <a:avLst/>
          </a:prstGeom>
          <a:noFill/>
          <a:ln>
            <a:noFill/>
          </a:ln>
        </p:spPr>
        <p:txBody>
          <a:bodyPr wrap="square" rtlCol="0" anchor="ctr" anchorCtr="0">
            <a:noAutofit/>
          </a:bodyPr>
          <a:lstStyle/>
          <a:p>
            <a:pPr algn="ctr"/>
            <a:r>
              <a:rPr lang="en-GB" sz="2000" dirty="0">
                <a:solidFill>
                  <a:schemeClr val="accent5">
                    <a:lumMod val="50000"/>
                  </a:schemeClr>
                </a:solidFill>
              </a:rPr>
              <a:t>Graphical User Interface (GUI)</a:t>
            </a:r>
          </a:p>
        </p:txBody>
      </p:sp>
      <p:sp>
        <p:nvSpPr>
          <p:cNvPr id="13" name="TextBox 12">
            <a:extLst>
              <a:ext uri="{FF2B5EF4-FFF2-40B4-BE49-F238E27FC236}">
                <a16:creationId xmlns:a16="http://schemas.microsoft.com/office/drawing/2014/main" id="{F4779B78-F911-401A-B6CB-AB696AEF2786}"/>
              </a:ext>
            </a:extLst>
          </p:cNvPr>
          <p:cNvSpPr txBox="1"/>
          <p:nvPr/>
        </p:nvSpPr>
        <p:spPr>
          <a:xfrm>
            <a:off x="8266903" y="5899833"/>
            <a:ext cx="3370385" cy="456774"/>
          </a:xfrm>
          <a:prstGeom prst="rect">
            <a:avLst/>
          </a:prstGeom>
          <a:noFill/>
          <a:ln>
            <a:noFill/>
          </a:ln>
        </p:spPr>
        <p:txBody>
          <a:bodyPr wrap="square" rtlCol="0" anchor="ctr" anchorCtr="0">
            <a:noAutofit/>
          </a:bodyPr>
          <a:lstStyle/>
          <a:p>
            <a:pPr algn="ctr"/>
            <a:r>
              <a:rPr lang="en-GB" sz="2000" dirty="0">
                <a:solidFill>
                  <a:schemeClr val="accent5">
                    <a:lumMod val="50000"/>
                  </a:schemeClr>
                </a:solidFill>
              </a:rPr>
              <a:t>Command Line Interface (CLI)</a:t>
            </a:r>
          </a:p>
        </p:txBody>
      </p:sp>
    </p:spTree>
    <p:extLst>
      <p:ext uri="{BB962C8B-B14F-4D97-AF65-F5344CB8AC3E}">
        <p14:creationId xmlns:p14="http://schemas.microsoft.com/office/powerpoint/2010/main" val="59289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12C59-6D04-4C18-99B3-905AED03DA6B}"/>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rgbClr val="0070C0">
                <a:tint val="45000"/>
                <a:satMod val="400000"/>
              </a:srgbClr>
            </a:duotone>
            <a:extLst>
              <a:ext uri="{28A0092B-C50C-407E-A947-70E740481C1C}">
                <a14:useLocalDpi xmlns:a14="http://schemas.microsoft.com/office/drawing/2010/main"/>
              </a:ext>
            </a:extLst>
          </a:blip>
          <a:srcRect l="6059" b="5231"/>
          <a:stretch/>
        </p:blipFill>
        <p:spPr>
          <a:xfrm>
            <a:off x="0" y="-8718"/>
            <a:ext cx="12192000" cy="1610507"/>
          </a:xfrm>
          <a:prstGeom prst="rect">
            <a:avLst/>
          </a:prstGeom>
        </p:spPr>
      </p:pic>
      <p:sp>
        <p:nvSpPr>
          <p:cNvPr id="2" name="Title 1">
            <a:extLst>
              <a:ext uri="{FF2B5EF4-FFF2-40B4-BE49-F238E27FC236}">
                <a16:creationId xmlns:a16="http://schemas.microsoft.com/office/drawing/2014/main" id="{28D8674E-8FB9-47BC-9FFE-6359252D0254}"/>
              </a:ext>
            </a:extLst>
          </p:cNvPr>
          <p:cNvSpPr>
            <a:spLocks noGrp="1"/>
          </p:cNvSpPr>
          <p:nvPr>
            <p:ph type="title"/>
          </p:nvPr>
        </p:nvSpPr>
        <p:spPr/>
        <p:txBody>
          <a:bodyPr/>
          <a:lstStyle/>
          <a:p>
            <a:r>
              <a:rPr lang="en-GB" dirty="0">
                <a:solidFill>
                  <a:schemeClr val="bg1"/>
                </a:solidFill>
              </a:rPr>
              <a:t>Operating Systems </a:t>
            </a:r>
            <a:br>
              <a:rPr lang="en-GB" dirty="0">
                <a:solidFill>
                  <a:schemeClr val="bg1"/>
                </a:solidFill>
              </a:rPr>
            </a:br>
            <a:r>
              <a:rPr lang="en-GB" sz="2800" dirty="0">
                <a:solidFill>
                  <a:schemeClr val="bg1"/>
                </a:solidFill>
              </a:rPr>
              <a:t>(Ess 2.1)</a:t>
            </a:r>
            <a:endParaRPr lang="en-GB" dirty="0">
              <a:solidFill>
                <a:schemeClr val="bg1"/>
              </a:solidFill>
            </a:endParaRPr>
          </a:p>
        </p:txBody>
      </p:sp>
      <p:sp>
        <p:nvSpPr>
          <p:cNvPr id="3" name="Content Placeholder 2">
            <a:extLst>
              <a:ext uri="{FF2B5EF4-FFF2-40B4-BE49-F238E27FC236}">
                <a16:creationId xmlns:a16="http://schemas.microsoft.com/office/drawing/2014/main" id="{BB8C4FD9-26C0-4120-831F-EA797885D8C2}"/>
              </a:ext>
            </a:extLst>
          </p:cNvPr>
          <p:cNvSpPr>
            <a:spLocks noGrp="1"/>
          </p:cNvSpPr>
          <p:nvPr>
            <p:ph idx="1"/>
          </p:nvPr>
        </p:nvSpPr>
        <p:spPr/>
        <p:txBody>
          <a:bodyPr>
            <a:normAutofit/>
          </a:bodyPr>
          <a:lstStyle/>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an Operating System is “software that controls the operation of a computer and directs the processing of programs (by assigning storage space in memory and controlling input and output functions)”</a:t>
            </a:r>
          </a:p>
          <a:p>
            <a:pPr>
              <a:lnSpc>
                <a:spcPct val="107000"/>
              </a:lnSpc>
              <a:spcAft>
                <a:spcPts val="800"/>
              </a:spcAft>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https://www.merriam-webster.com/dictionary/operating%20system</a:t>
            </a:r>
            <a:endParaRPr lang="en-GB" sz="3600" dirty="0"/>
          </a:p>
        </p:txBody>
      </p:sp>
      <p:sp>
        <p:nvSpPr>
          <p:cNvPr id="7" name="Rectangle 6">
            <a:extLst>
              <a:ext uri="{FF2B5EF4-FFF2-40B4-BE49-F238E27FC236}">
                <a16:creationId xmlns:a16="http://schemas.microsoft.com/office/drawing/2014/main" id="{5AB98616-E669-4DF6-99BB-A2C2764F4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rgbClr val="4472C4"/>
              </a:gs>
              <a:gs pos="78000">
                <a:srgbClr val="000000"/>
              </a:gs>
            </a:gsLst>
            <a:lin ang="2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8261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63580D-168B-478F-87CF-9D41FC64EDFF}"/>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Linux commands</a:t>
            </a:r>
            <a:br>
              <a:rPr lang="en-US" sz="5400" kern="1200" dirty="0">
                <a:solidFill>
                  <a:srgbClr val="FFFFFF"/>
                </a:solidFill>
                <a:latin typeface="+mj-lt"/>
                <a:ea typeface="+mj-ea"/>
                <a:cs typeface="+mj-cs"/>
              </a:rPr>
            </a:br>
            <a:endParaRPr lang="en-US" sz="5400" kern="1200" dirty="0">
              <a:solidFill>
                <a:srgbClr val="FFFFFF"/>
              </a:solidFill>
              <a:latin typeface="+mj-lt"/>
              <a:ea typeface="+mj-ea"/>
              <a:cs typeface="+mj-cs"/>
            </a:endParaRPr>
          </a:p>
        </p:txBody>
      </p:sp>
      <p:pic>
        <p:nvPicPr>
          <p:cNvPr id="18" name="Graphic 17" descr="Web design with solid fill">
            <a:extLst>
              <a:ext uri="{FF2B5EF4-FFF2-40B4-BE49-F238E27FC236}">
                <a16:creationId xmlns:a16="http://schemas.microsoft.com/office/drawing/2014/main" id="{7490DE73-C13F-4D3A-8219-F65466949EA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506089" y="4805363"/>
            <a:ext cx="1179824" cy="1179824"/>
          </a:xfrm>
          <a:prstGeom prst="rect">
            <a:avLst/>
          </a:prstGeom>
        </p:spPr>
      </p:pic>
    </p:spTree>
    <p:extLst>
      <p:ext uri="{BB962C8B-B14F-4D97-AF65-F5344CB8AC3E}">
        <p14:creationId xmlns:p14="http://schemas.microsoft.com/office/powerpoint/2010/main" val="2774488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Bash shell</a:t>
            </a:r>
            <a:br>
              <a:rPr lang="en-GB" dirty="0">
                <a:solidFill>
                  <a:schemeClr val="bg1"/>
                </a:solidFill>
              </a:rPr>
            </a:b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(Ess 5.2)</a:t>
            </a:r>
            <a:endParaRPr lang="en-GB" dirty="0">
              <a:solidFill>
                <a:schemeClr val="bg1"/>
              </a:solidFill>
            </a:endParaRPr>
          </a:p>
        </p:txBody>
      </p:sp>
      <p:sp>
        <p:nvSpPr>
          <p:cNvPr id="16" name="Content Placeholder 2">
            <a:extLst>
              <a:ext uri="{FF2B5EF4-FFF2-40B4-BE49-F238E27FC236}">
                <a16:creationId xmlns:a16="http://schemas.microsoft.com/office/drawing/2014/main" id="{26D234C0-C696-47A3-96EA-28E46F5EC50C}"/>
              </a:ext>
            </a:extLst>
          </p:cNvPr>
          <p:cNvSpPr>
            <a:spLocks noGrp="1"/>
          </p:cNvSpPr>
          <p:nvPr>
            <p:ph idx="1"/>
          </p:nvPr>
        </p:nvSpPr>
        <p:spPr>
          <a:xfrm>
            <a:off x="838200" y="1825624"/>
            <a:ext cx="10515600" cy="4574683"/>
          </a:xfrm>
        </p:spPr>
        <p:txBody>
          <a:bodyPr>
            <a:normAutofit/>
          </a:bodyPr>
          <a:lstStyle/>
          <a:p>
            <a:pPr>
              <a:lnSpc>
                <a:spcPct val="100000"/>
              </a:lnSpc>
              <a:spcBef>
                <a:spcPts val="0"/>
              </a:spcBef>
              <a:spcAft>
                <a:spcPts val="600"/>
              </a:spcAft>
            </a:pPr>
            <a:r>
              <a:rPr lang="en-GB" sz="2400" b="1" dirty="0">
                <a:effectLst/>
                <a:ea typeface="Calibri" panose="020F0502020204030204" pitchFamily="34" charset="0"/>
                <a:cs typeface="Times New Roman" panose="02020603050405020304" pitchFamily="18" charset="0"/>
              </a:rPr>
              <a:t>terminal</a:t>
            </a:r>
            <a:r>
              <a:rPr lang="en-GB" sz="2400" dirty="0">
                <a:effectLst/>
                <a:ea typeface="Calibri" panose="020F0502020204030204" pitchFamily="34" charset="0"/>
                <a:cs typeface="Times New Roman" panose="02020603050405020304" pitchFamily="18" charset="0"/>
              </a:rPr>
              <a:t> is the interface (CLI) to the </a:t>
            </a:r>
            <a:r>
              <a:rPr lang="en-GB" sz="2400" b="1" dirty="0">
                <a:effectLst/>
                <a:ea typeface="Calibri" panose="020F0502020204030204" pitchFamily="34" charset="0"/>
                <a:cs typeface="Times New Roman" panose="02020603050405020304" pitchFamily="18" charset="0"/>
              </a:rPr>
              <a:t>shell</a:t>
            </a:r>
          </a:p>
          <a:p>
            <a:pPr>
              <a:lnSpc>
                <a:spcPct val="100000"/>
              </a:lnSpc>
              <a:spcBef>
                <a:spcPts val="0"/>
              </a:spcBef>
              <a:spcAft>
                <a:spcPts val="600"/>
              </a:spcAft>
            </a:pPr>
            <a:r>
              <a:rPr lang="en-GB" sz="2400" b="1" dirty="0">
                <a:effectLst/>
                <a:ea typeface="Calibri" panose="020F0502020204030204" pitchFamily="34" charset="0"/>
                <a:cs typeface="Times New Roman" panose="02020603050405020304" pitchFamily="18" charset="0"/>
              </a:rPr>
              <a:t>shell</a:t>
            </a:r>
            <a:r>
              <a:rPr lang="en-GB" sz="2400" dirty="0">
                <a:effectLst/>
                <a:ea typeface="Calibri" panose="020F0502020204030204" pitchFamily="34" charset="0"/>
                <a:cs typeface="Times New Roman" panose="02020603050405020304" pitchFamily="18" charset="0"/>
              </a:rPr>
              <a:t> interprets command and invokes the required </a:t>
            </a:r>
            <a:r>
              <a:rPr lang="en-GB" sz="2400" b="1" dirty="0">
                <a:effectLst/>
                <a:ea typeface="Calibri" panose="020F0502020204030204" pitchFamily="34" charset="0"/>
                <a:cs typeface="Times New Roman" panose="02020603050405020304" pitchFamily="18" charset="0"/>
              </a:rPr>
              <a:t>program</a:t>
            </a:r>
            <a:r>
              <a:rPr lang="en-GB" sz="2400" dirty="0">
                <a:effectLst/>
                <a:ea typeface="Calibri" panose="020F0502020204030204" pitchFamily="34" charset="0"/>
                <a:cs typeface="Times New Roman" panose="02020603050405020304" pitchFamily="18" charset="0"/>
              </a:rPr>
              <a:t> </a:t>
            </a:r>
          </a:p>
          <a:p>
            <a:pPr>
              <a:lnSpc>
                <a:spcPct val="100000"/>
              </a:lnSpc>
              <a:spcBef>
                <a:spcPts val="0"/>
              </a:spcBef>
              <a:spcAft>
                <a:spcPts val="600"/>
              </a:spcAft>
            </a:pPr>
            <a:r>
              <a:rPr lang="en-GB" sz="2400" b="1" dirty="0">
                <a:effectLst/>
                <a:ea typeface="Calibri" panose="020F0502020204030204" pitchFamily="34" charset="0"/>
                <a:cs typeface="Times New Roman" panose="02020603050405020304" pitchFamily="18" charset="0"/>
              </a:rPr>
              <a:t>Bash</a:t>
            </a:r>
            <a:r>
              <a:rPr lang="en-GB" sz="2400" dirty="0">
                <a:effectLst/>
                <a:ea typeface="Calibri" panose="020F0502020204030204" pitchFamily="34" charset="0"/>
                <a:cs typeface="Times New Roman" panose="02020603050405020304" pitchFamily="18" charset="0"/>
              </a:rPr>
              <a:t> is most common shell and provides commands to:</a:t>
            </a:r>
          </a:p>
          <a:p>
            <a:pPr lvl="1">
              <a:lnSpc>
                <a:spcPct val="100000"/>
              </a:lnSpc>
              <a:spcBef>
                <a:spcPts val="0"/>
              </a:spcBef>
              <a:spcAft>
                <a:spcPts val="600"/>
              </a:spcAft>
            </a:pPr>
            <a:r>
              <a:rPr lang="en-GB" sz="2000" dirty="0">
                <a:effectLst/>
                <a:ea typeface="Calibri" panose="020F0502020204030204" pitchFamily="34" charset="0"/>
                <a:cs typeface="Times New Roman" panose="02020603050405020304" pitchFamily="18" charset="0"/>
              </a:rPr>
              <a:t>manage command history</a:t>
            </a:r>
          </a:p>
          <a:p>
            <a:pPr lvl="1">
              <a:lnSpc>
                <a:spcPct val="100000"/>
              </a:lnSpc>
              <a:spcBef>
                <a:spcPts val="0"/>
              </a:spcBef>
              <a:spcAft>
                <a:spcPts val="600"/>
              </a:spcAft>
            </a:pPr>
            <a:r>
              <a:rPr lang="en-GB" sz="2000" dirty="0">
                <a:effectLst/>
                <a:ea typeface="Calibri" panose="020F0502020204030204" pitchFamily="34" charset="0"/>
                <a:cs typeface="Times New Roman" panose="02020603050405020304" pitchFamily="18" charset="0"/>
              </a:rPr>
              <a:t>write script</a:t>
            </a:r>
          </a:p>
          <a:p>
            <a:pPr lvl="2">
              <a:lnSpc>
                <a:spcPct val="100000"/>
              </a:lnSpc>
              <a:spcBef>
                <a:spcPts val="0"/>
              </a:spcBef>
              <a:spcAft>
                <a:spcPts val="600"/>
              </a:spcAft>
            </a:pPr>
            <a:r>
              <a:rPr lang="en-GB" sz="1800" dirty="0">
                <a:effectLst/>
                <a:ea typeface="Calibri" panose="020F0502020204030204" pitchFamily="34" charset="0"/>
                <a:cs typeface="Times New Roman" panose="02020603050405020304" pitchFamily="18" charset="0"/>
              </a:rPr>
              <a:t>write commands in a file and interpret them</a:t>
            </a:r>
          </a:p>
          <a:p>
            <a:pPr lvl="2">
              <a:lnSpc>
                <a:spcPct val="100000"/>
              </a:lnSpc>
              <a:spcBef>
                <a:spcPts val="0"/>
              </a:spcBef>
              <a:spcAft>
                <a:spcPts val="600"/>
              </a:spcAft>
            </a:pPr>
            <a:r>
              <a:rPr lang="en-GB" sz="1800" dirty="0">
                <a:effectLst/>
                <a:ea typeface="Calibri" panose="020F0502020204030204" pitchFamily="34" charset="0"/>
                <a:cs typeface="Times New Roman" panose="02020603050405020304" pitchFamily="18" charset="0"/>
              </a:rPr>
              <a:t>conditions and functions</a:t>
            </a:r>
          </a:p>
          <a:p>
            <a:pPr lvl="1">
              <a:lnSpc>
                <a:spcPct val="100000"/>
              </a:lnSpc>
              <a:spcBef>
                <a:spcPts val="0"/>
              </a:spcBef>
              <a:spcAft>
                <a:spcPts val="600"/>
              </a:spcAft>
            </a:pPr>
            <a:r>
              <a:rPr lang="en-GB" sz="2000" dirty="0">
                <a:effectLst/>
                <a:ea typeface="Calibri" panose="020F0502020204030204" pitchFamily="34" charset="0"/>
                <a:cs typeface="Times New Roman" panose="02020603050405020304" pitchFamily="18" charset="0"/>
              </a:rPr>
              <a:t>create aliases</a:t>
            </a:r>
          </a:p>
          <a:p>
            <a:pPr lvl="2">
              <a:lnSpc>
                <a:spcPct val="100000"/>
              </a:lnSpc>
              <a:spcBef>
                <a:spcPts val="0"/>
              </a:spcBef>
              <a:spcAft>
                <a:spcPts val="600"/>
              </a:spcAft>
            </a:pPr>
            <a:r>
              <a:rPr lang="en-GB" sz="1800" dirty="0">
                <a:effectLst/>
                <a:ea typeface="Calibri" panose="020F0502020204030204" pitchFamily="34" charset="0"/>
                <a:cs typeface="Times New Roman" panose="02020603050405020304" pitchFamily="18" charset="0"/>
              </a:rPr>
              <a:t>nicknames for longer commands</a:t>
            </a:r>
          </a:p>
          <a:p>
            <a:pPr lvl="1">
              <a:lnSpc>
                <a:spcPct val="100000"/>
              </a:lnSpc>
              <a:spcBef>
                <a:spcPts val="0"/>
              </a:spcBef>
              <a:spcAft>
                <a:spcPts val="600"/>
              </a:spcAft>
            </a:pPr>
            <a:r>
              <a:rPr lang="en-GB" sz="2000" dirty="0">
                <a:effectLst/>
                <a:ea typeface="Calibri" panose="020F0502020204030204" pitchFamily="34" charset="0"/>
                <a:cs typeface="Times New Roman" panose="02020603050405020304" pitchFamily="18" charset="0"/>
              </a:rPr>
              <a:t>declare variables</a:t>
            </a:r>
          </a:p>
          <a:p>
            <a:pPr lvl="2">
              <a:lnSpc>
                <a:spcPct val="100000"/>
              </a:lnSpc>
              <a:spcBef>
                <a:spcPts val="0"/>
              </a:spcBef>
              <a:spcAft>
                <a:spcPts val="600"/>
              </a:spcAft>
            </a:pPr>
            <a:r>
              <a:rPr lang="en-GB" sz="1800" dirty="0">
                <a:effectLst/>
                <a:ea typeface="Calibri" panose="020F0502020204030204" pitchFamily="34" charset="0"/>
                <a:cs typeface="Times New Roman" panose="02020603050405020304" pitchFamily="18" charset="0"/>
              </a:rPr>
              <a:t>store values for later use</a:t>
            </a:r>
          </a:p>
        </p:txBody>
      </p:sp>
      <p:sp>
        <p:nvSpPr>
          <p:cNvPr id="14" name="Rectangle 13">
            <a:extLst>
              <a:ext uri="{FF2B5EF4-FFF2-40B4-BE49-F238E27FC236}">
                <a16:creationId xmlns:a16="http://schemas.microsoft.com/office/drawing/2014/main" id="{9593F057-2E58-4A5B-B648-B06817BB5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34DE98A-C033-439D-85C1-79B347CEC365}"/>
              </a:ext>
              <a:ext uri="{C183D7F6-B498-43B3-948B-1728B52AA6E4}">
                <adec:decorative xmlns:adec="http://schemas.microsoft.com/office/drawing/2017/decorative" val="1"/>
              </a:ext>
            </a:extLst>
          </p:cNvPr>
          <p:cNvGrpSpPr/>
          <p:nvPr/>
        </p:nvGrpSpPr>
        <p:grpSpPr>
          <a:xfrm>
            <a:off x="8650010" y="3063556"/>
            <a:ext cx="2979944" cy="2432208"/>
            <a:chOff x="5256354" y="489087"/>
            <a:chExt cx="5386046" cy="5386047"/>
          </a:xfrm>
        </p:grpSpPr>
        <p:grpSp>
          <p:nvGrpSpPr>
            <p:cNvPr id="19" name="Group 18">
              <a:extLst>
                <a:ext uri="{FF2B5EF4-FFF2-40B4-BE49-F238E27FC236}">
                  <a16:creationId xmlns:a16="http://schemas.microsoft.com/office/drawing/2014/main" id="{171AE3E7-B26B-44DB-9B20-D680280199BC}"/>
                </a:ext>
              </a:extLst>
            </p:cNvPr>
            <p:cNvGrpSpPr/>
            <p:nvPr/>
          </p:nvGrpSpPr>
          <p:grpSpPr>
            <a:xfrm>
              <a:off x="5256354" y="489087"/>
              <a:ext cx="5386046" cy="5386047"/>
              <a:chOff x="-1" y="538783"/>
              <a:chExt cx="5386046" cy="5386047"/>
            </a:xfrm>
          </p:grpSpPr>
          <p:pic>
            <p:nvPicPr>
              <p:cNvPr id="21" name="Graphic 13" descr="Monitor">
                <a:extLst>
                  <a:ext uri="{FF2B5EF4-FFF2-40B4-BE49-F238E27FC236}">
                    <a16:creationId xmlns:a16="http://schemas.microsoft.com/office/drawing/2014/main" id="{C90AA51E-0F3B-46E4-89A8-461BB1C65132}"/>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 y="538783"/>
                <a:ext cx="5386046" cy="5386047"/>
              </a:xfrm>
              <a:prstGeom prst="rect">
                <a:avLst/>
              </a:prstGeom>
            </p:spPr>
          </p:pic>
          <p:sp>
            <p:nvSpPr>
              <p:cNvPr id="22" name="Rectangle: Rounded Corners 21">
                <a:extLst>
                  <a:ext uri="{FF2B5EF4-FFF2-40B4-BE49-F238E27FC236}">
                    <a16:creationId xmlns:a16="http://schemas.microsoft.com/office/drawing/2014/main" id="{6EEE895C-0A7B-4DF8-ACC9-27BE4B777FD0}"/>
                  </a:ext>
                </a:extLst>
              </p:cNvPr>
              <p:cNvSpPr>
                <a:spLocks/>
              </p:cNvSpPr>
              <p:nvPr/>
            </p:nvSpPr>
            <p:spPr>
              <a:xfrm>
                <a:off x="585927" y="1446143"/>
                <a:ext cx="4214191" cy="2872408"/>
              </a:xfrm>
              <a:prstGeom prst="roundRect">
                <a:avLst>
                  <a:gd name="adj" fmla="val 367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5400" b="1" dirty="0">
                  <a:solidFill>
                    <a:schemeClr val="accent5">
                      <a:lumMod val="50000"/>
                    </a:schemeClr>
                  </a:solidFill>
                </a:endParaRPr>
              </a:p>
            </p:txBody>
          </p:sp>
        </p:grpSp>
        <p:sp>
          <p:nvSpPr>
            <p:cNvPr id="20" name="TextBox 19">
              <a:extLst>
                <a:ext uri="{FF2B5EF4-FFF2-40B4-BE49-F238E27FC236}">
                  <a16:creationId xmlns:a16="http://schemas.microsoft.com/office/drawing/2014/main" id="{E76F5CE4-E504-4B7C-A1F2-4451404D5DB6}"/>
                </a:ext>
              </a:extLst>
            </p:cNvPr>
            <p:cNvSpPr txBox="1"/>
            <p:nvPr/>
          </p:nvSpPr>
          <p:spPr>
            <a:xfrm>
              <a:off x="5962518" y="1472100"/>
              <a:ext cx="1162405" cy="1431279"/>
            </a:xfrm>
            <a:prstGeom prst="rect">
              <a:avLst/>
            </a:prstGeom>
            <a:noFill/>
          </p:spPr>
          <p:txBody>
            <a:bodyPr wrap="none" rtlCol="0">
              <a:spAutoFit/>
            </a:bodyPr>
            <a:lstStyle/>
            <a:p>
              <a:r>
                <a:rPr lang="en-GB" sz="3600" b="1" dirty="0">
                  <a:solidFill>
                    <a:schemeClr val="accent5">
                      <a:lumMod val="50000"/>
                    </a:schemeClr>
                  </a:solidFill>
                </a:rPr>
                <a:t>&gt;_</a:t>
              </a:r>
            </a:p>
          </p:txBody>
        </p:sp>
      </p:grpSp>
    </p:spTree>
    <p:extLst>
      <p:ext uri="{BB962C8B-B14F-4D97-AF65-F5344CB8AC3E}">
        <p14:creationId xmlns:p14="http://schemas.microsoft.com/office/powerpoint/2010/main" val="2188631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Prompt</a:t>
            </a:r>
            <a:br>
              <a:rPr lang="en-GB" dirty="0">
                <a:solidFill>
                  <a:schemeClr val="bg1"/>
                </a:solidFill>
              </a:rPr>
            </a:b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 </a:t>
            </a:r>
            <a:endParaRPr lang="en-GB" dirty="0">
              <a:solidFill>
                <a:schemeClr val="bg1"/>
              </a:solidFill>
            </a:endParaRPr>
          </a:p>
        </p:txBody>
      </p:sp>
      <p:sp>
        <p:nvSpPr>
          <p:cNvPr id="16" name="Content Placeholder 2">
            <a:extLst>
              <a:ext uri="{FF2B5EF4-FFF2-40B4-BE49-F238E27FC236}">
                <a16:creationId xmlns:a16="http://schemas.microsoft.com/office/drawing/2014/main" id="{26D234C0-C696-47A3-96EA-28E46F5EC50C}"/>
              </a:ext>
            </a:extLst>
          </p:cNvPr>
          <p:cNvSpPr>
            <a:spLocks noGrp="1"/>
          </p:cNvSpPr>
          <p:nvPr>
            <p:ph idx="1"/>
          </p:nvPr>
        </p:nvSpPr>
        <p:spPr>
          <a:xfrm>
            <a:off x="838200" y="1825624"/>
            <a:ext cx="10515600" cy="4574683"/>
          </a:xfrm>
        </p:spPr>
        <p:txBody>
          <a:bodyPr>
            <a:normAutofit/>
          </a:bodyPr>
          <a:lstStyle/>
          <a:p>
            <a:pPr>
              <a:lnSpc>
                <a:spcPct val="100000"/>
              </a:lnSpc>
              <a:spcBef>
                <a:spcPts val="0"/>
              </a:spcBef>
              <a:spcAft>
                <a:spcPts val="600"/>
              </a:spcAft>
            </a:pPr>
            <a:r>
              <a:rPr lang="en-GB" sz="2400" b="1" dirty="0">
                <a:effectLst/>
                <a:ea typeface="Calibri" panose="020F0502020204030204" pitchFamily="34" charset="0"/>
                <a:cs typeface="Times New Roman" panose="02020603050405020304" pitchFamily="18" charset="0"/>
              </a:rPr>
              <a:t>prompt</a:t>
            </a:r>
            <a:r>
              <a:rPr lang="en-GB" sz="2400" dirty="0">
                <a:effectLst/>
                <a:ea typeface="Calibri" panose="020F0502020204030204" pitchFamily="34" charset="0"/>
                <a:cs typeface="Times New Roman" panose="02020603050405020304" pitchFamily="18" charset="0"/>
              </a:rPr>
              <a:t> indicates that CLI is expecting input</a:t>
            </a:r>
            <a:endParaRPr lang="en-GB" sz="2400" b="1" dirty="0">
              <a:effectLst/>
              <a:ea typeface="Calibri" panose="020F0502020204030204" pitchFamily="34" charset="0"/>
              <a:cs typeface="Times New Roman" panose="02020603050405020304" pitchFamily="18" charset="0"/>
            </a:endParaRPr>
          </a:p>
          <a:p>
            <a:pPr marL="342900" lvl="0" indent="-342900">
              <a:lnSpc>
                <a:spcPct val="100000"/>
              </a:lnSpc>
              <a:spcBef>
                <a:spcPts val="0"/>
              </a:spcBef>
              <a:spcAft>
                <a:spcPts val="600"/>
              </a:spcAft>
              <a:buFont typeface="Symbol" panose="05050102010706020507" pitchFamily="18" charset="2"/>
              <a:buChar char=""/>
            </a:pPr>
            <a:endParaRPr lang="en-GB" sz="1800" dirty="0">
              <a:effectLst/>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9593F057-2E58-4A5B-B648-B06817BB5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reenshot showing prompt">
            <a:extLst>
              <a:ext uri="{FF2B5EF4-FFF2-40B4-BE49-F238E27FC236}">
                <a16:creationId xmlns:a16="http://schemas.microsoft.com/office/drawing/2014/main" id="{69EDD19C-77BC-41FD-9B40-0CC2857DEBC7}"/>
              </a:ext>
            </a:extLst>
          </p:cNvPr>
          <p:cNvPicPr>
            <a:picLocks noChangeAspect="1"/>
          </p:cNvPicPr>
          <p:nvPr/>
        </p:nvPicPr>
        <p:blipFill>
          <a:blip r:embed="rId2"/>
          <a:stretch>
            <a:fillRect/>
          </a:stretch>
        </p:blipFill>
        <p:spPr>
          <a:xfrm>
            <a:off x="838200" y="4224201"/>
            <a:ext cx="10439400" cy="571500"/>
          </a:xfrm>
          <a:prstGeom prst="rect">
            <a:avLst/>
          </a:prstGeom>
        </p:spPr>
      </p:pic>
      <p:sp>
        <p:nvSpPr>
          <p:cNvPr id="15" name="Freeform: Shape 14">
            <a:extLst>
              <a:ext uri="{FF2B5EF4-FFF2-40B4-BE49-F238E27FC236}">
                <a16:creationId xmlns:a16="http://schemas.microsoft.com/office/drawing/2014/main" id="{169EBCE4-5977-46B1-A974-7B5CBF37A46A}"/>
              </a:ext>
              <a:ext uri="{C183D7F6-B498-43B3-948B-1728B52AA6E4}">
                <adec:decorative xmlns:adec="http://schemas.microsoft.com/office/drawing/2017/decorative" val="1"/>
              </a:ext>
            </a:extLst>
          </p:cNvPr>
          <p:cNvSpPr/>
          <p:nvPr/>
        </p:nvSpPr>
        <p:spPr>
          <a:xfrm rot="19964294">
            <a:off x="1182687" y="3219188"/>
            <a:ext cx="189002" cy="1069869"/>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C40D6CFC-07C0-4A1E-A665-72ACDBADB7F1}"/>
              </a:ext>
            </a:extLst>
          </p:cNvPr>
          <p:cNvSpPr txBox="1"/>
          <p:nvPr/>
        </p:nvSpPr>
        <p:spPr>
          <a:xfrm rot="21051634">
            <a:off x="270199" y="2777017"/>
            <a:ext cx="159729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username: sysadmin</a:t>
            </a:r>
          </a:p>
        </p:txBody>
      </p:sp>
      <p:sp>
        <p:nvSpPr>
          <p:cNvPr id="23" name="Freeform: Shape 22">
            <a:extLst>
              <a:ext uri="{FF2B5EF4-FFF2-40B4-BE49-F238E27FC236}">
                <a16:creationId xmlns:a16="http://schemas.microsoft.com/office/drawing/2014/main" id="{F5EAFA61-745A-4DC2-ABBD-E09E7D487A1D}"/>
              </a:ext>
              <a:ext uri="{C183D7F6-B498-43B3-948B-1728B52AA6E4}">
                <adec:decorative xmlns:adec="http://schemas.microsoft.com/office/drawing/2017/decorative" val="1"/>
              </a:ext>
            </a:extLst>
          </p:cNvPr>
          <p:cNvSpPr/>
          <p:nvPr/>
        </p:nvSpPr>
        <p:spPr>
          <a:xfrm rot="21151642">
            <a:off x="2446677" y="2916697"/>
            <a:ext cx="356726" cy="1335250"/>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F3CB4F0D-E6EC-4A90-8AA1-37145609D274}"/>
              </a:ext>
            </a:extLst>
          </p:cNvPr>
          <p:cNvSpPr txBox="1"/>
          <p:nvPr/>
        </p:nvSpPr>
        <p:spPr>
          <a:xfrm rot="21399758">
            <a:off x="1815382" y="2422434"/>
            <a:ext cx="159729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system name: localhost</a:t>
            </a:r>
          </a:p>
        </p:txBody>
      </p:sp>
      <p:sp>
        <p:nvSpPr>
          <p:cNvPr id="25" name="Freeform: Shape 24">
            <a:extLst>
              <a:ext uri="{FF2B5EF4-FFF2-40B4-BE49-F238E27FC236}">
                <a16:creationId xmlns:a16="http://schemas.microsoft.com/office/drawing/2014/main" id="{85636AFB-F23E-463B-8F28-52F7C0BFF898}"/>
              </a:ext>
              <a:ext uri="{C183D7F6-B498-43B3-948B-1728B52AA6E4}">
                <adec:decorative xmlns:adec="http://schemas.microsoft.com/office/drawing/2017/decorative" val="1"/>
              </a:ext>
            </a:extLst>
          </p:cNvPr>
          <p:cNvSpPr/>
          <p:nvPr/>
        </p:nvSpPr>
        <p:spPr>
          <a:xfrm rot="1742561" flipH="1">
            <a:off x="3889540" y="3242948"/>
            <a:ext cx="222791" cy="1069869"/>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BE16540A-02F5-4144-B762-E6B835CE9E89}"/>
              </a:ext>
            </a:extLst>
          </p:cNvPr>
          <p:cNvSpPr txBox="1"/>
          <p:nvPr/>
        </p:nvSpPr>
        <p:spPr>
          <a:xfrm rot="304064">
            <a:off x="3863749" y="2566730"/>
            <a:ext cx="2664930"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current working directory: ~ is shorthand for user's home directory</a:t>
            </a:r>
          </a:p>
        </p:txBody>
      </p:sp>
    </p:spTree>
    <p:extLst>
      <p:ext uri="{BB962C8B-B14F-4D97-AF65-F5344CB8AC3E}">
        <p14:creationId xmlns:p14="http://schemas.microsoft.com/office/powerpoint/2010/main" val="49061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P spid="23" grpId="0" animBg="1"/>
      <p:bldP spid="24" grpId="0"/>
      <p:bldP spid="25" grpId="0" animBg="1"/>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Command syntax </a:t>
            </a:r>
            <a:br>
              <a:rPr lang="en-GB" dirty="0">
                <a:solidFill>
                  <a:schemeClr val="bg1"/>
                </a:solidFill>
              </a:rPr>
            </a:br>
            <a:r>
              <a:rPr lang="en-GB" sz="2800" dirty="0">
                <a:solidFill>
                  <a:schemeClr val="bg1"/>
                </a:solidFill>
              </a:rPr>
              <a:t>(Unhatched 2, Ess 5.3)</a:t>
            </a:r>
            <a:endParaRPr lang="en-GB" dirty="0">
              <a:solidFill>
                <a:schemeClr val="bg1"/>
              </a:solidFill>
            </a:endParaRPr>
          </a:p>
        </p:txBody>
      </p:sp>
      <p:sp>
        <p:nvSpPr>
          <p:cNvPr id="16" name="Content Placeholder 2">
            <a:extLst>
              <a:ext uri="{FF2B5EF4-FFF2-40B4-BE49-F238E27FC236}">
                <a16:creationId xmlns:a16="http://schemas.microsoft.com/office/drawing/2014/main" id="{26D234C0-C696-47A3-96EA-28E46F5EC50C}"/>
              </a:ext>
            </a:extLst>
          </p:cNvPr>
          <p:cNvSpPr>
            <a:spLocks noGrp="1"/>
          </p:cNvSpPr>
          <p:nvPr>
            <p:ph idx="1"/>
          </p:nvPr>
        </p:nvSpPr>
        <p:spPr>
          <a:xfrm>
            <a:off x="838200" y="1825624"/>
            <a:ext cx="10515600" cy="4574683"/>
          </a:xfrm>
        </p:spPr>
        <p:txBody>
          <a:bodyPr>
            <a:normAutofit/>
          </a:bodyPr>
          <a:lstStyle/>
          <a:p>
            <a:pPr>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Linux is case-sensitive - so beware!</a:t>
            </a:r>
          </a:p>
          <a:p>
            <a:pPr lvl="1">
              <a:lnSpc>
                <a:spcPct val="100000"/>
              </a:lnSpc>
              <a:spcBef>
                <a:spcPts val="0"/>
              </a:spcBef>
              <a:spcAft>
                <a:spcPts val="600"/>
              </a:spcAft>
            </a:pPr>
            <a:r>
              <a:rPr lang="en-GB" b="1" dirty="0">
                <a:effectLst/>
                <a:ea typeface="Calibri" panose="020F0502020204030204" pitchFamily="34" charset="0"/>
                <a:cs typeface="Times New Roman" panose="02020603050405020304" pitchFamily="18" charset="0"/>
              </a:rPr>
              <a:t>commands </a:t>
            </a:r>
          </a:p>
          <a:p>
            <a:pPr lvl="1">
              <a:lnSpc>
                <a:spcPct val="100000"/>
              </a:lnSpc>
              <a:spcBef>
                <a:spcPts val="0"/>
              </a:spcBef>
              <a:spcAft>
                <a:spcPts val="600"/>
              </a:spcAft>
            </a:pPr>
            <a:r>
              <a:rPr lang="en-GB" b="1" dirty="0">
                <a:effectLst/>
                <a:ea typeface="Calibri" panose="020F0502020204030204" pitchFamily="34" charset="0"/>
                <a:cs typeface="Times New Roman" panose="02020603050405020304" pitchFamily="18" charset="0"/>
              </a:rPr>
              <a:t>options</a:t>
            </a: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arguments</a:t>
            </a: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variables</a:t>
            </a: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file names</a:t>
            </a:r>
          </a:p>
          <a:p>
            <a:pPr>
              <a:lnSpc>
                <a:spcPct val="100000"/>
              </a:lnSpc>
              <a:spcBef>
                <a:spcPts val="0"/>
              </a:spcBef>
              <a:spcAft>
                <a:spcPts val="600"/>
              </a:spcAft>
            </a:pPr>
            <a:endParaRPr lang="en-GB" sz="1800" dirty="0">
              <a:effectLst/>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9593F057-2E58-4A5B-B648-B06817BB5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id="{594760AE-115F-4B3A-880D-AF9A6E5937B7}"/>
              </a:ext>
            </a:extLst>
          </p:cNvPr>
          <p:cNvSpPr>
            <a:spLocks noChangeArrowheads="1"/>
          </p:cNvSpPr>
          <p:nvPr/>
        </p:nvSpPr>
        <p:spPr bwMode="auto">
          <a:xfrm>
            <a:off x="838200" y="4912273"/>
            <a:ext cx="10515600" cy="511648"/>
          </a:xfrm>
          <a:prstGeom prst="rect">
            <a:avLst/>
          </a:prstGeom>
          <a:solidFill>
            <a:schemeClr val="accent5">
              <a:lumMod val="20000"/>
              <a:lumOff val="80000"/>
            </a:schemeClr>
          </a:solidFill>
          <a:ln w="9525">
            <a:solidFill>
              <a:schemeClr val="tx1"/>
            </a:solidFill>
            <a:miter lim="800000"/>
            <a:headEnd/>
            <a:tailEnd/>
          </a:ln>
          <a:effectLst/>
        </p:spPr>
        <p:txBody>
          <a:bodyPr vert="horz" wrap="square" lIns="228528"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command [options…] [arguments…]</a:t>
            </a:r>
            <a:endParaRPr kumimoji="0" lang="en-GB"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3080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Options</a:t>
            </a:r>
            <a:br>
              <a:rPr lang="en-GB" dirty="0">
                <a:solidFill>
                  <a:schemeClr val="bg1"/>
                </a:solidFill>
              </a:rPr>
            </a:br>
            <a:r>
              <a:rPr lang="en-GB" sz="2800" dirty="0">
                <a:solidFill>
                  <a:schemeClr val="bg1"/>
                </a:solidFill>
              </a:rPr>
              <a:t>(Unhatched 2.1, Ess 5.3.2)</a:t>
            </a:r>
            <a:endParaRPr lang="en-GB" dirty="0">
              <a:solidFill>
                <a:schemeClr val="bg1"/>
              </a:solidFill>
            </a:endParaRPr>
          </a:p>
        </p:txBody>
      </p:sp>
      <p:sp>
        <p:nvSpPr>
          <p:cNvPr id="16" name="Content Placeholder 2">
            <a:extLst>
              <a:ext uri="{FF2B5EF4-FFF2-40B4-BE49-F238E27FC236}">
                <a16:creationId xmlns:a16="http://schemas.microsoft.com/office/drawing/2014/main" id="{26D234C0-C696-47A3-96EA-28E46F5EC50C}"/>
              </a:ext>
            </a:extLst>
          </p:cNvPr>
          <p:cNvSpPr>
            <a:spLocks noGrp="1"/>
          </p:cNvSpPr>
          <p:nvPr>
            <p:ph idx="1"/>
          </p:nvPr>
        </p:nvSpPr>
        <p:spPr>
          <a:xfrm>
            <a:off x="838200" y="1825624"/>
            <a:ext cx="10515600" cy="4574683"/>
          </a:xfrm>
        </p:spPr>
        <p:txBody>
          <a:bodyPr>
            <a:normAutofit/>
          </a:bodyPr>
          <a:lstStyle/>
          <a:p>
            <a:pPr>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used to modify command behaviour</a:t>
            </a:r>
          </a:p>
          <a:p>
            <a:pPr>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frequently a single letter, but some also have a full length version</a:t>
            </a: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two dashes followed by full option</a:t>
            </a:r>
          </a:p>
          <a:p>
            <a:pPr>
              <a:lnSpc>
                <a:spcPct val="100000"/>
              </a:lnSpc>
              <a:spcBef>
                <a:spcPts val="0"/>
              </a:spcBef>
              <a:spcAft>
                <a:spcPts val="600"/>
              </a:spcAft>
            </a:pPr>
            <a:endParaRPr lang="en-GB" sz="4000" dirty="0">
              <a:effectLst/>
              <a:ea typeface="Calibri" panose="020F0502020204030204" pitchFamily="34" charset="0"/>
              <a:cs typeface="Times New Roman" panose="02020603050405020304" pitchFamily="18" charset="0"/>
            </a:endParaRP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single dash followed by single letter short cut</a:t>
            </a:r>
          </a:p>
          <a:p>
            <a:pPr>
              <a:lnSpc>
                <a:spcPct val="100000"/>
              </a:lnSpc>
              <a:spcBef>
                <a:spcPts val="0"/>
              </a:spcBef>
              <a:spcAft>
                <a:spcPts val="600"/>
              </a:spcAft>
            </a:pPr>
            <a:endParaRPr lang="en-GB" sz="4000" dirty="0">
              <a:effectLst/>
              <a:ea typeface="Calibri" panose="020F0502020204030204" pitchFamily="34" charset="0"/>
              <a:cs typeface="Times New Roman" panose="02020603050405020304" pitchFamily="18" charset="0"/>
            </a:endParaRP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single letters can be combined in a single string </a:t>
            </a:r>
          </a:p>
          <a:p>
            <a:pPr>
              <a:lnSpc>
                <a:spcPct val="100000"/>
              </a:lnSpc>
              <a:spcBef>
                <a:spcPts val="0"/>
              </a:spcBef>
              <a:spcAft>
                <a:spcPts val="600"/>
              </a:spcAft>
            </a:pPr>
            <a:endParaRPr lang="en-GB" sz="1800" dirty="0">
              <a:effectLst/>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7143D48C-3991-4499-B1D6-700CAD8B6AA2}"/>
              </a:ext>
            </a:extLst>
          </p:cNvPr>
          <p:cNvSpPr>
            <a:spLocks noChangeArrowheads="1"/>
          </p:cNvSpPr>
          <p:nvPr/>
        </p:nvSpPr>
        <p:spPr bwMode="auto">
          <a:xfrm>
            <a:off x="838200" y="3267619"/>
            <a:ext cx="10515600" cy="450093"/>
          </a:xfrm>
          <a:prstGeom prst="rect">
            <a:avLst/>
          </a:prstGeom>
          <a:solidFill>
            <a:schemeClr val="accent5">
              <a:lumMod val="20000"/>
              <a:lumOff val="80000"/>
            </a:schemeClr>
          </a:solidFill>
          <a:ln w="9525">
            <a:solidFill>
              <a:schemeClr val="tx1"/>
            </a:solidFill>
            <a:miter lim="800000"/>
            <a:headEnd/>
            <a:tailEnd/>
          </a:ln>
          <a:effectLst/>
        </p:spPr>
        <p:txBody>
          <a:bodyPr vert="horz" wrap="square" lIns="228528"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ls --recursive</a:t>
            </a:r>
          </a:p>
        </p:txBody>
      </p:sp>
      <p:sp>
        <p:nvSpPr>
          <p:cNvPr id="9" name="Rectangle 2">
            <a:extLst>
              <a:ext uri="{FF2B5EF4-FFF2-40B4-BE49-F238E27FC236}">
                <a16:creationId xmlns:a16="http://schemas.microsoft.com/office/drawing/2014/main" id="{61CD9298-7D3D-439C-B340-33F7A1BE5073}"/>
              </a:ext>
            </a:extLst>
          </p:cNvPr>
          <p:cNvSpPr>
            <a:spLocks noChangeArrowheads="1"/>
          </p:cNvSpPr>
          <p:nvPr/>
        </p:nvSpPr>
        <p:spPr bwMode="auto">
          <a:xfrm>
            <a:off x="838200" y="4436566"/>
            <a:ext cx="10515600" cy="450093"/>
          </a:xfrm>
          <a:prstGeom prst="rect">
            <a:avLst/>
          </a:prstGeom>
          <a:solidFill>
            <a:schemeClr val="accent5">
              <a:lumMod val="20000"/>
              <a:lumOff val="80000"/>
            </a:schemeClr>
          </a:solidFill>
          <a:ln w="9525">
            <a:solidFill>
              <a:schemeClr val="tx1"/>
            </a:solidFill>
            <a:miter lim="800000"/>
            <a:headEnd/>
            <a:tailEnd/>
          </a:ln>
          <a:effectLst/>
        </p:spPr>
        <p:txBody>
          <a:bodyPr vert="horz" wrap="square" lIns="228528"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ls -R</a:t>
            </a:r>
          </a:p>
        </p:txBody>
      </p:sp>
      <p:sp>
        <p:nvSpPr>
          <p:cNvPr id="12" name="Rectangle 2">
            <a:extLst>
              <a:ext uri="{FF2B5EF4-FFF2-40B4-BE49-F238E27FC236}">
                <a16:creationId xmlns:a16="http://schemas.microsoft.com/office/drawing/2014/main" id="{1823F12F-6805-48E1-AB83-CFC9B68C3027}"/>
              </a:ext>
            </a:extLst>
          </p:cNvPr>
          <p:cNvSpPr>
            <a:spLocks noChangeArrowheads="1"/>
          </p:cNvSpPr>
          <p:nvPr/>
        </p:nvSpPr>
        <p:spPr bwMode="auto">
          <a:xfrm>
            <a:off x="838200" y="5605514"/>
            <a:ext cx="10515600" cy="1065646"/>
          </a:xfrm>
          <a:prstGeom prst="rect">
            <a:avLst/>
          </a:prstGeom>
          <a:solidFill>
            <a:schemeClr val="accent5">
              <a:lumMod val="20000"/>
              <a:lumOff val="80000"/>
            </a:schemeClr>
          </a:solidFill>
          <a:ln w="9525">
            <a:solidFill>
              <a:schemeClr val="tx1"/>
            </a:solidFill>
            <a:miter lim="800000"/>
            <a:headEnd/>
            <a:tailEnd/>
          </a:ln>
          <a:effectLst/>
        </p:spPr>
        <p:txBody>
          <a:bodyPr vert="horz" wrap="square" lIns="228528"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ls -l -R</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ls -</a:t>
            </a:r>
            <a:r>
              <a:rPr lang="en-GB" altLang="en-US" sz="20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R</a:t>
            </a:r>
            <a:r>
              <a:rPr kumimoji="0" lang="en-GB" altLang="en-US" sz="2000" b="0" i="0" u="none" strike="noStrike" cap="none" normalizeH="0" baseline="0" dirty="0" err="1">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a:t>
            </a:r>
            <a:endParaRPr kumimoji="0" lang="en-GB"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ls -</a:t>
            </a:r>
            <a:r>
              <a:rPr kumimoji="0" lang="en-GB" altLang="en-US" sz="2000" b="0" i="0" u="none" strike="noStrike" cap="none" normalizeH="0" baseline="0" dirty="0" err="1">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lR</a:t>
            </a:r>
            <a:r>
              <a:rPr kumimoji="0" lang="en-GB" altLang="en-US" sz="20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p>
        </p:txBody>
      </p:sp>
    </p:spTree>
    <p:extLst>
      <p:ext uri="{BB962C8B-B14F-4D97-AF65-F5344CB8AC3E}">
        <p14:creationId xmlns:p14="http://schemas.microsoft.com/office/powerpoint/2010/main" val="418124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Arguments </a:t>
            </a:r>
            <a:br>
              <a:rPr lang="en-GB" dirty="0">
                <a:solidFill>
                  <a:schemeClr val="bg1"/>
                </a:solidFill>
              </a:rPr>
            </a:br>
            <a:r>
              <a:rPr lang="en-GB" sz="2800" dirty="0">
                <a:solidFill>
                  <a:schemeClr val="bg1"/>
                </a:solidFill>
              </a:rPr>
              <a:t>(Unhatched 2.1, Ess 5.3.1)</a:t>
            </a:r>
            <a:endParaRPr lang="en-GB" dirty="0">
              <a:solidFill>
                <a:schemeClr val="bg1"/>
              </a:solidFill>
            </a:endParaRPr>
          </a:p>
        </p:txBody>
      </p:sp>
      <p:sp>
        <p:nvSpPr>
          <p:cNvPr id="16" name="Content Placeholder 2">
            <a:extLst>
              <a:ext uri="{FF2B5EF4-FFF2-40B4-BE49-F238E27FC236}">
                <a16:creationId xmlns:a16="http://schemas.microsoft.com/office/drawing/2014/main" id="{26D234C0-C696-47A3-96EA-28E46F5EC50C}"/>
              </a:ext>
            </a:extLst>
          </p:cNvPr>
          <p:cNvSpPr>
            <a:spLocks noGrp="1"/>
          </p:cNvSpPr>
          <p:nvPr>
            <p:ph idx="1"/>
          </p:nvPr>
        </p:nvSpPr>
        <p:spPr>
          <a:xfrm>
            <a:off x="838200" y="1825624"/>
            <a:ext cx="10515600" cy="4574683"/>
          </a:xfrm>
        </p:spPr>
        <p:txBody>
          <a:bodyPr>
            <a:normAutofit/>
          </a:bodyPr>
          <a:lstStyle/>
          <a:p>
            <a:pPr>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additional information for command to work with </a:t>
            </a: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username</a:t>
            </a: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directory </a:t>
            </a: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filename</a:t>
            </a:r>
          </a:p>
          <a:p>
            <a:pPr>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some commands allow multiple arguments</a:t>
            </a: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separated by space</a:t>
            </a:r>
          </a:p>
          <a:p>
            <a:pPr>
              <a:lnSpc>
                <a:spcPct val="100000"/>
              </a:lnSpc>
              <a:spcBef>
                <a:spcPts val="0"/>
              </a:spcBef>
              <a:spcAft>
                <a:spcPts val="600"/>
              </a:spcAft>
            </a:pPr>
            <a:endParaRPr lang="en-GB" sz="1800" dirty="0">
              <a:effectLst/>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C5BA2032-E535-43C4-8050-83A9F43DF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836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63580D-168B-478F-87CF-9D41FC64EDFF}"/>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Hello world!</a:t>
            </a:r>
          </a:p>
        </p:txBody>
      </p:sp>
      <p:pic>
        <p:nvPicPr>
          <p:cNvPr id="18" name="Graphic 17" descr="Earth globe: Africa and Europe with solid fill">
            <a:extLst>
              <a:ext uri="{FF2B5EF4-FFF2-40B4-BE49-F238E27FC236}">
                <a16:creationId xmlns:a16="http://schemas.microsoft.com/office/drawing/2014/main" id="{7490DE73-C13F-4D3A-8219-F65466949EA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506089" y="4805363"/>
            <a:ext cx="1179824" cy="1179824"/>
          </a:xfrm>
          <a:prstGeom prst="rect">
            <a:avLst/>
          </a:prstGeom>
        </p:spPr>
      </p:pic>
    </p:spTree>
    <p:extLst>
      <p:ext uri="{BB962C8B-B14F-4D97-AF65-F5344CB8AC3E}">
        <p14:creationId xmlns:p14="http://schemas.microsoft.com/office/powerpoint/2010/main" val="1462499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6D234C0-C696-47A3-96EA-28E46F5EC50C}"/>
              </a:ext>
            </a:extLst>
          </p:cNvPr>
          <p:cNvSpPr>
            <a:spLocks noGrp="1"/>
          </p:cNvSpPr>
          <p:nvPr>
            <p:ph idx="1"/>
          </p:nvPr>
        </p:nvSpPr>
        <p:spPr>
          <a:xfrm>
            <a:off x="838200" y="1825625"/>
            <a:ext cx="10515600" cy="2746375"/>
          </a:xfrm>
        </p:spPr>
        <p:txBody>
          <a:bodyPr>
            <a:normAutofit/>
          </a:bodyPr>
          <a:lstStyle/>
          <a:p>
            <a:pPr>
              <a:lnSpc>
                <a:spcPct val="100000"/>
              </a:lnSpc>
              <a:spcBef>
                <a:spcPts val="600"/>
              </a:spcBef>
            </a:pPr>
            <a:r>
              <a:rPr lang="en-GB" sz="2400" dirty="0">
                <a:effectLst/>
                <a:latin typeface="Courier New" panose="02070309020205020404" pitchFamily="49" charset="0"/>
                <a:ea typeface="Calibri" panose="020F0502020204030204" pitchFamily="34" charset="0"/>
                <a:cs typeface="Courier New" panose="02070309020205020404" pitchFamily="49" charset="0"/>
              </a:rPr>
              <a:t>echo</a:t>
            </a:r>
            <a:r>
              <a:rPr lang="en-GB" sz="2400" dirty="0">
                <a:effectLst/>
                <a:latin typeface="Calibri" panose="020F0502020204030204" pitchFamily="34" charset="0"/>
                <a:ea typeface="Calibri" panose="020F0502020204030204" pitchFamily="34" charset="0"/>
                <a:cs typeface="Times New Roman" panose="02020603050405020304" pitchFamily="18" charset="0"/>
              </a:rPr>
              <a:t> is used to output content</a:t>
            </a:r>
          </a:p>
          <a:p>
            <a:pPr>
              <a:lnSpc>
                <a:spcPct val="100000"/>
              </a:lnSpc>
              <a:spcBef>
                <a:spcPts val="600"/>
              </a:spcBef>
            </a:pPr>
            <a:r>
              <a:rPr lang="en-GB" sz="2400" dirty="0">
                <a:effectLst/>
                <a:latin typeface="Calibri" panose="020F0502020204030204" pitchFamily="34" charset="0"/>
                <a:ea typeface="Calibri" panose="020F0502020204030204" pitchFamily="34" charset="0"/>
                <a:cs typeface="Times New Roman" panose="02020603050405020304" pitchFamily="18" charset="0"/>
              </a:rPr>
              <a:t>default is to output to screen</a:t>
            </a:r>
          </a:p>
          <a:p>
            <a:pPr lvl="1">
              <a:lnSpc>
                <a:spcPct val="100000"/>
              </a:lnSpc>
              <a:spcBef>
                <a:spcPts val="600"/>
              </a:spcBef>
            </a:pPr>
            <a:r>
              <a:rPr lang="en-GB" sz="2000" b="1" dirty="0">
                <a:effectLst/>
                <a:latin typeface="Calibri" panose="020F0502020204030204" pitchFamily="34" charset="0"/>
                <a:ea typeface="Calibri" panose="020F0502020204030204" pitchFamily="34" charset="0"/>
                <a:cs typeface="Times New Roman" panose="02020603050405020304" pitchFamily="18" charset="0"/>
              </a:rPr>
              <a:t>text literals in quotes </a:t>
            </a:r>
          </a:p>
          <a:p>
            <a:pPr lvl="1">
              <a:lnSpc>
                <a:spcPct val="100000"/>
              </a:lnSpc>
              <a:spcBef>
                <a:spcPts val="600"/>
              </a:spcBef>
            </a:pPr>
            <a:r>
              <a:rPr lang="en-GB" sz="2000" dirty="0">
                <a:latin typeface="Calibri" panose="020F0502020204030204" pitchFamily="34" charset="0"/>
                <a:ea typeface="Calibri" panose="020F0502020204030204" pitchFamily="34" charset="0"/>
                <a:cs typeface="Times New Roman" panose="02020603050405020304" pitchFamily="18" charset="0"/>
              </a:rPr>
              <a:t>file and directory names</a:t>
            </a:r>
          </a:p>
          <a:p>
            <a:pPr lvl="1">
              <a:lnSpc>
                <a:spcPct val="100000"/>
              </a:lnSpc>
              <a:spcBef>
                <a:spcPts val="600"/>
              </a:spcBef>
            </a:pPr>
            <a:r>
              <a:rPr lang="en-GB" sz="2000" dirty="0">
                <a:effectLst/>
                <a:latin typeface="Calibri" panose="020F0502020204030204" pitchFamily="34" charset="0"/>
                <a:ea typeface="Calibri" panose="020F0502020204030204" pitchFamily="34" charset="0"/>
                <a:cs typeface="Times New Roman" panose="02020603050405020304" pitchFamily="18" charset="0"/>
              </a:rPr>
              <a:t>variables</a:t>
            </a:r>
          </a:p>
        </p:txBody>
      </p:sp>
      <p:pic>
        <p:nvPicPr>
          <p:cNvPr id="4" name="Picture 3" descr="Screenshot showing output from echo statement">
            <a:extLst>
              <a:ext uri="{FF2B5EF4-FFF2-40B4-BE49-F238E27FC236}">
                <a16:creationId xmlns:a16="http://schemas.microsoft.com/office/drawing/2014/main" id="{50868526-23E5-425D-AF30-6D1C7CC2CAB1}"/>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1400175" y="4856732"/>
            <a:ext cx="9391650" cy="945992"/>
          </a:xfrm>
          <a:prstGeom prst="rect">
            <a:avLst/>
          </a:prstGeom>
        </p:spPr>
      </p:pic>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DEMO: echo for literals</a:t>
            </a:r>
            <a:br>
              <a:rPr lang="en-GB" dirty="0">
                <a:solidFill>
                  <a:schemeClr val="bg1"/>
                </a:solidFill>
              </a:rPr>
            </a:b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 </a:t>
            </a:r>
            <a:endParaRPr lang="en-GB" dirty="0">
              <a:solidFill>
                <a:schemeClr val="bg1"/>
              </a:solidFill>
            </a:endParaRPr>
          </a:p>
        </p:txBody>
      </p:sp>
      <p:sp>
        <p:nvSpPr>
          <p:cNvPr id="6" name="TextBox 5">
            <a:extLst>
              <a:ext uri="{FF2B5EF4-FFF2-40B4-BE49-F238E27FC236}">
                <a16:creationId xmlns:a16="http://schemas.microsoft.com/office/drawing/2014/main" id="{6395C4DB-427E-408E-84EE-572A1E043214}"/>
              </a:ext>
            </a:extLst>
          </p:cNvPr>
          <p:cNvSpPr txBox="1"/>
          <p:nvPr/>
        </p:nvSpPr>
        <p:spPr>
          <a:xfrm rot="478792">
            <a:off x="5424120" y="4124664"/>
            <a:ext cx="206992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outputs quoted text to screen</a:t>
            </a:r>
          </a:p>
        </p:txBody>
      </p:sp>
      <p:sp>
        <p:nvSpPr>
          <p:cNvPr id="18" name="Freeform: Shape 17">
            <a:extLst>
              <a:ext uri="{FF2B5EF4-FFF2-40B4-BE49-F238E27FC236}">
                <a16:creationId xmlns:a16="http://schemas.microsoft.com/office/drawing/2014/main" id="{80315B97-AAD3-4896-8E09-5CDE364C3029}"/>
              </a:ext>
              <a:ext uri="{C183D7F6-B498-43B3-948B-1728B52AA6E4}">
                <adec:decorative xmlns:adec="http://schemas.microsoft.com/office/drawing/2017/decorative" val="1"/>
              </a:ext>
            </a:extLst>
          </p:cNvPr>
          <p:cNvSpPr/>
          <p:nvPr/>
        </p:nvSpPr>
        <p:spPr>
          <a:xfrm rot="3137457" flipH="1">
            <a:off x="4659706" y="3957811"/>
            <a:ext cx="304613" cy="124544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8100F23B-4DF4-4D92-BACB-32EE4D6ED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AE9AAA0-76BB-46A1-9A8E-BD2FB5870167}"/>
              </a:ext>
            </a:extLst>
          </p:cNvPr>
          <p:cNvSpPr txBox="1"/>
          <p:nvPr/>
        </p:nvSpPr>
        <p:spPr>
          <a:xfrm>
            <a:off x="9241818" y="6444520"/>
            <a:ext cx="2803973"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echo "Hello world!"</a:t>
            </a:r>
          </a:p>
        </p:txBody>
      </p:sp>
      <p:sp>
        <p:nvSpPr>
          <p:cNvPr id="15" name="TextBox 14">
            <a:extLst>
              <a:ext uri="{FF2B5EF4-FFF2-40B4-BE49-F238E27FC236}">
                <a16:creationId xmlns:a16="http://schemas.microsoft.com/office/drawing/2014/main" id="{200FBEC8-4DF5-4B58-9369-89B9D4E13B52}"/>
              </a:ext>
            </a:extLst>
          </p:cNvPr>
          <p:cNvSpPr txBox="1"/>
          <p:nvPr/>
        </p:nvSpPr>
        <p:spPr>
          <a:xfrm rot="21230637">
            <a:off x="4834098" y="3122574"/>
            <a:ext cx="206992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more on these later</a:t>
            </a:r>
            <a:r>
              <a:rPr kumimoji="0" lang="en-GB" sz="1400" b="0" i="0" u="none" strike="noStrike" kern="1200" cap="none" spc="0" normalizeH="0" noProof="0" dirty="0">
                <a:ln>
                  <a:noFill/>
                </a:ln>
                <a:solidFill>
                  <a:srgbClr val="0070C0"/>
                </a:solidFill>
                <a:effectLst/>
                <a:uLnTx/>
                <a:uFillTx/>
                <a:latin typeface="Segoe Print" panose="02000600000000000000" pitchFamily="2" charset="0"/>
                <a:ea typeface="+mn-ea"/>
                <a:cs typeface="+mn-cs"/>
              </a:rPr>
              <a:t> in the module...</a:t>
            </a:r>
            <a:endPar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endParaRPr>
          </a:p>
        </p:txBody>
      </p:sp>
      <p:sp>
        <p:nvSpPr>
          <p:cNvPr id="20" name="Right Brace 19">
            <a:extLst>
              <a:ext uri="{FF2B5EF4-FFF2-40B4-BE49-F238E27FC236}">
                <a16:creationId xmlns:a16="http://schemas.microsoft.com/office/drawing/2014/main" id="{B6C683BA-2078-4CB8-B108-C57209A232AA}"/>
              </a:ext>
              <a:ext uri="{C183D7F6-B498-43B3-948B-1728B52AA6E4}">
                <adec:decorative xmlns:adec="http://schemas.microsoft.com/office/drawing/2017/decorative" val="1"/>
              </a:ext>
            </a:extLst>
          </p:cNvPr>
          <p:cNvSpPr/>
          <p:nvPr/>
        </p:nvSpPr>
        <p:spPr>
          <a:xfrm rot="10800000" flipH="1">
            <a:off x="4432041" y="3145490"/>
            <a:ext cx="272573" cy="646453"/>
          </a:xfrm>
          <a:prstGeom prst="rightBrace">
            <a:avLst>
              <a:gd name="adj1" fmla="val 25755"/>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ln w="38100">
                <a:solidFill>
                  <a:schemeClr val="tx1"/>
                </a:solidFill>
              </a:ln>
            </a:endParaRPr>
          </a:p>
        </p:txBody>
      </p:sp>
    </p:spTree>
    <p:extLst>
      <p:ext uri="{BB962C8B-B14F-4D97-AF65-F5344CB8AC3E}">
        <p14:creationId xmlns:p14="http://schemas.microsoft.com/office/powerpoint/2010/main" val="293850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15" grpId="0"/>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63580D-168B-478F-87CF-9D41FC64EDFF}"/>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File hierarchy </a:t>
            </a:r>
            <a:br>
              <a:rPr lang="en-US" sz="5400" kern="1200" dirty="0">
                <a:solidFill>
                  <a:srgbClr val="FFFFFF"/>
                </a:solidFill>
                <a:latin typeface="+mj-lt"/>
                <a:ea typeface="+mj-ea"/>
                <a:cs typeface="+mj-cs"/>
              </a:rPr>
            </a:br>
            <a:r>
              <a:rPr lang="en-US" sz="5400" kern="1200" dirty="0">
                <a:solidFill>
                  <a:srgbClr val="FFFFFF"/>
                </a:solidFill>
                <a:latin typeface="+mj-lt"/>
                <a:ea typeface="+mj-ea"/>
                <a:cs typeface="+mj-cs"/>
              </a:rPr>
              <a:t>and current directory</a:t>
            </a:r>
          </a:p>
        </p:txBody>
      </p:sp>
      <p:pic>
        <p:nvPicPr>
          <p:cNvPr id="18" name="Graphic 17" descr="Hierarchy">
            <a:extLst>
              <a:ext uri="{FF2B5EF4-FFF2-40B4-BE49-F238E27FC236}">
                <a16:creationId xmlns:a16="http://schemas.microsoft.com/office/drawing/2014/main" id="{7490DE73-C13F-4D3A-8219-F65466949EA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3584520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File hierarchy  </a:t>
            </a:r>
            <a:br>
              <a:rPr lang="en-GB" dirty="0">
                <a:solidFill>
                  <a:schemeClr val="bg1"/>
                </a:solidFill>
              </a:rPr>
            </a:br>
            <a:r>
              <a:rPr lang="en-GB" sz="2800" dirty="0">
                <a:solidFill>
                  <a:schemeClr val="bg1"/>
                </a:solidFill>
              </a:rPr>
              <a:t>(Ess 7.2)</a:t>
            </a:r>
            <a:endParaRPr lang="en-GB" dirty="0">
              <a:solidFill>
                <a:schemeClr val="bg1"/>
              </a:solidFill>
            </a:endParaRPr>
          </a:p>
        </p:txBody>
      </p:sp>
      <p:sp>
        <p:nvSpPr>
          <p:cNvPr id="16" name="Content Placeholder 2">
            <a:extLst>
              <a:ext uri="{FF2B5EF4-FFF2-40B4-BE49-F238E27FC236}">
                <a16:creationId xmlns:a16="http://schemas.microsoft.com/office/drawing/2014/main" id="{26D234C0-C696-47A3-96EA-28E46F5EC50C}"/>
              </a:ext>
            </a:extLst>
          </p:cNvPr>
          <p:cNvSpPr>
            <a:spLocks noGrp="1"/>
          </p:cNvSpPr>
          <p:nvPr>
            <p:ph idx="1"/>
          </p:nvPr>
        </p:nvSpPr>
        <p:spPr>
          <a:xfrm>
            <a:off x="838200" y="1825624"/>
            <a:ext cx="10515600" cy="4574683"/>
          </a:xfrm>
        </p:spPr>
        <p:txBody>
          <a:bodyPr>
            <a:normAutofit fontScale="92500" lnSpcReduction="10000"/>
          </a:bodyPr>
          <a:lstStyle/>
          <a:p>
            <a:pPr>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files are stored in a hierarchical system with root (represented by /) as top node</a:t>
            </a:r>
          </a:p>
          <a:p>
            <a:pPr>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every user has a home directory</a:t>
            </a:r>
          </a:p>
          <a:p>
            <a:pPr lvl="1">
              <a:lnSpc>
                <a:spcPct val="100000"/>
              </a:lnSpc>
              <a:spcBef>
                <a:spcPts val="0"/>
              </a:spcBef>
              <a:spcAft>
                <a:spcPts val="600"/>
              </a:spcAft>
            </a:pPr>
            <a:r>
              <a:rPr lang="en-GB" dirty="0">
                <a:effectLst/>
                <a:latin typeface="Courier New" panose="02070309020205020404" pitchFamily="49" charset="0"/>
                <a:ea typeface="Calibri" panose="020F0502020204030204" pitchFamily="34" charset="0"/>
                <a:cs typeface="Courier New" panose="02070309020205020404" pitchFamily="49" charset="0"/>
              </a:rPr>
              <a:t>sysadmin</a:t>
            </a: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user has full access </a:t>
            </a: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other users normally have no access by default</a:t>
            </a:r>
          </a:p>
          <a:p>
            <a:pPr>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everything in Linux is considered as a file</a:t>
            </a:r>
          </a:p>
          <a:p>
            <a:pPr lvl="1">
              <a:lnSpc>
                <a:spcPct val="100000"/>
              </a:lnSpc>
              <a:spcBef>
                <a:spcPts val="0"/>
              </a:spcBef>
              <a:spcAft>
                <a:spcPts val="600"/>
              </a:spcAft>
            </a:pPr>
            <a:r>
              <a:rPr lang="en-GB" b="1" dirty="0">
                <a:effectLst/>
                <a:ea typeface="Calibri" panose="020F0502020204030204" pitchFamily="34" charset="0"/>
                <a:cs typeface="Times New Roman" panose="02020603050405020304" pitchFamily="18" charset="0"/>
              </a:rPr>
              <a:t>directory</a:t>
            </a:r>
            <a:r>
              <a:rPr lang="en-GB" dirty="0">
                <a:effectLst/>
                <a:ea typeface="Calibri" panose="020F0502020204030204" pitchFamily="34" charset="0"/>
                <a:cs typeface="Times New Roman" panose="02020603050405020304" pitchFamily="18" charset="0"/>
              </a:rPr>
              <a:t> is a "file" that contains names of other files and their location in memory</a:t>
            </a:r>
          </a:p>
          <a:p>
            <a:pPr>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when a new virtual machine is created, user is logged in as sysadmin in the home directory</a:t>
            </a:r>
          </a:p>
          <a:p>
            <a:pPr lvl="1">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can be done by resetting the emulator</a:t>
            </a:r>
          </a:p>
          <a:p>
            <a:pPr>
              <a:lnSpc>
                <a:spcPct val="100000"/>
              </a:lnSpc>
              <a:spcBef>
                <a:spcPts val="0"/>
              </a:spcBef>
              <a:spcAft>
                <a:spcPts val="600"/>
              </a:spcAft>
            </a:pPr>
            <a:endParaRPr lang="en-GB" sz="1800" dirty="0">
              <a:effectLst/>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C5BA2032-E535-43C4-8050-83A9F43DF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20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descr="Schematic diagram of Operating System">
            <a:extLst>
              <a:ext uri="{FF2B5EF4-FFF2-40B4-BE49-F238E27FC236}">
                <a16:creationId xmlns:a16="http://schemas.microsoft.com/office/drawing/2014/main" id="{40BFBF10-A83C-4BF9-BC3F-05DF018F1BB2}"/>
              </a:ext>
            </a:extLst>
          </p:cNvPr>
          <p:cNvGrpSpPr/>
          <p:nvPr/>
        </p:nvGrpSpPr>
        <p:grpSpPr>
          <a:xfrm>
            <a:off x="3912984" y="1941080"/>
            <a:ext cx="4366031" cy="4258192"/>
            <a:chOff x="704201" y="399000"/>
            <a:chExt cx="6146673" cy="6197742"/>
          </a:xfrm>
        </p:grpSpPr>
        <p:sp>
          <p:nvSpPr>
            <p:cNvPr id="6" name="TextBox 5">
              <a:extLst>
                <a:ext uri="{FF2B5EF4-FFF2-40B4-BE49-F238E27FC236}">
                  <a16:creationId xmlns:a16="http://schemas.microsoft.com/office/drawing/2014/main" id="{76106CEA-1C7D-4E26-9C87-023C81517DF9}"/>
                </a:ext>
              </a:extLst>
            </p:cNvPr>
            <p:cNvSpPr txBox="1"/>
            <p:nvPr/>
          </p:nvSpPr>
          <p:spPr>
            <a:xfrm>
              <a:off x="704202" y="2219242"/>
              <a:ext cx="6113187" cy="1008000"/>
            </a:xfrm>
            <a:prstGeom prst="rect">
              <a:avLst/>
            </a:prstGeom>
            <a:solidFill>
              <a:srgbClr val="DAE3F3"/>
            </a:solidFill>
            <a:ln w="28575">
              <a:solidFill>
                <a:schemeClr val="tx1">
                  <a:lumMod val="50000"/>
                  <a:lumOff val="50000"/>
                </a:schemeClr>
              </a:solidFill>
            </a:ln>
          </p:spPr>
          <p:txBody>
            <a:bodyPr wrap="square" rtlCol="0" anchor="t" anchorCtr="0">
              <a:noAutofit/>
            </a:bodyPr>
            <a:lstStyle/>
            <a:p>
              <a:r>
                <a:rPr lang="en-GB" b="1" dirty="0"/>
                <a:t>Application software</a:t>
              </a:r>
            </a:p>
          </p:txBody>
        </p:sp>
        <p:sp>
          <p:nvSpPr>
            <p:cNvPr id="7" name="TextBox 6">
              <a:extLst>
                <a:ext uri="{FF2B5EF4-FFF2-40B4-BE49-F238E27FC236}">
                  <a16:creationId xmlns:a16="http://schemas.microsoft.com/office/drawing/2014/main" id="{0542E9E3-96E1-4ECD-BA63-FD46E112373A}"/>
                </a:ext>
              </a:extLst>
            </p:cNvPr>
            <p:cNvSpPr txBox="1"/>
            <p:nvPr/>
          </p:nvSpPr>
          <p:spPr>
            <a:xfrm>
              <a:off x="737687" y="5334513"/>
              <a:ext cx="6113187" cy="1262229"/>
            </a:xfrm>
            <a:prstGeom prst="rect">
              <a:avLst/>
            </a:prstGeom>
            <a:solidFill>
              <a:srgbClr val="DAE3F3"/>
            </a:solidFill>
            <a:ln w="28575">
              <a:solidFill>
                <a:schemeClr val="tx1">
                  <a:lumMod val="50000"/>
                  <a:lumOff val="50000"/>
                </a:schemeClr>
              </a:solidFill>
            </a:ln>
          </p:spPr>
          <p:txBody>
            <a:bodyPr wrap="square" rtlCol="0" anchor="t" anchorCtr="0">
              <a:noAutofit/>
            </a:bodyPr>
            <a:lstStyle/>
            <a:p>
              <a:r>
                <a:rPr lang="en-GB" b="1" dirty="0"/>
                <a:t>Hardware</a:t>
              </a:r>
            </a:p>
          </p:txBody>
        </p:sp>
        <p:sp>
          <p:nvSpPr>
            <p:cNvPr id="8" name="TextBox 7">
              <a:extLst>
                <a:ext uri="{FF2B5EF4-FFF2-40B4-BE49-F238E27FC236}">
                  <a16:creationId xmlns:a16="http://schemas.microsoft.com/office/drawing/2014/main" id="{A73A2701-A72A-4F23-B722-160EF7AF0987}"/>
                </a:ext>
              </a:extLst>
            </p:cNvPr>
            <p:cNvSpPr txBox="1"/>
            <p:nvPr/>
          </p:nvSpPr>
          <p:spPr>
            <a:xfrm>
              <a:off x="737688" y="399000"/>
              <a:ext cx="1440000" cy="725853"/>
            </a:xfrm>
            <a:prstGeom prst="rect">
              <a:avLst/>
            </a:prstGeom>
            <a:solidFill>
              <a:schemeClr val="accent5">
                <a:lumMod val="40000"/>
                <a:lumOff val="60000"/>
              </a:schemeClr>
            </a:solidFill>
            <a:ln w="28575">
              <a:solidFill>
                <a:schemeClr val="tx1">
                  <a:lumMod val="65000"/>
                  <a:lumOff val="35000"/>
                </a:schemeClr>
              </a:solidFill>
            </a:ln>
          </p:spPr>
          <p:txBody>
            <a:bodyPr wrap="square" rtlCol="0" anchor="ctr" anchorCtr="0">
              <a:noAutofit/>
            </a:bodyPr>
            <a:lstStyle/>
            <a:p>
              <a:pPr algn="ctr"/>
              <a:r>
                <a:rPr lang="en-GB" dirty="0"/>
                <a:t>User 1</a:t>
              </a:r>
            </a:p>
          </p:txBody>
        </p:sp>
        <p:sp>
          <p:nvSpPr>
            <p:cNvPr id="9" name="TextBox 8">
              <a:extLst>
                <a:ext uri="{FF2B5EF4-FFF2-40B4-BE49-F238E27FC236}">
                  <a16:creationId xmlns:a16="http://schemas.microsoft.com/office/drawing/2014/main" id="{CC4A19D8-529C-4248-B830-12B838AC5C80}"/>
                </a:ext>
              </a:extLst>
            </p:cNvPr>
            <p:cNvSpPr txBox="1"/>
            <p:nvPr/>
          </p:nvSpPr>
          <p:spPr>
            <a:xfrm>
              <a:off x="2249242" y="399000"/>
              <a:ext cx="1440000" cy="725853"/>
            </a:xfrm>
            <a:prstGeom prst="rect">
              <a:avLst/>
            </a:prstGeom>
            <a:solidFill>
              <a:schemeClr val="accent5">
                <a:lumMod val="40000"/>
                <a:lumOff val="60000"/>
              </a:schemeClr>
            </a:solidFill>
            <a:ln w="28575">
              <a:solidFill>
                <a:schemeClr val="tx1">
                  <a:lumMod val="65000"/>
                  <a:lumOff val="35000"/>
                </a:schemeClr>
              </a:solidFill>
            </a:ln>
          </p:spPr>
          <p:txBody>
            <a:bodyPr wrap="square" rtlCol="0" anchor="ctr" anchorCtr="0">
              <a:noAutofit/>
            </a:bodyPr>
            <a:lstStyle/>
            <a:p>
              <a:pPr algn="ctr"/>
              <a:r>
                <a:rPr lang="en-GB" dirty="0"/>
                <a:t>User 2</a:t>
              </a:r>
            </a:p>
          </p:txBody>
        </p:sp>
        <p:sp>
          <p:nvSpPr>
            <p:cNvPr id="10" name="TextBox 9">
              <a:extLst>
                <a:ext uri="{FF2B5EF4-FFF2-40B4-BE49-F238E27FC236}">
                  <a16:creationId xmlns:a16="http://schemas.microsoft.com/office/drawing/2014/main" id="{B89FCD8F-DB22-4495-9BBC-9E753B391EE3}"/>
                </a:ext>
              </a:extLst>
            </p:cNvPr>
            <p:cNvSpPr txBox="1"/>
            <p:nvPr/>
          </p:nvSpPr>
          <p:spPr>
            <a:xfrm>
              <a:off x="5272351" y="399000"/>
              <a:ext cx="1440000" cy="725853"/>
            </a:xfrm>
            <a:prstGeom prst="rect">
              <a:avLst/>
            </a:prstGeom>
            <a:solidFill>
              <a:schemeClr val="accent5">
                <a:lumMod val="40000"/>
                <a:lumOff val="60000"/>
              </a:schemeClr>
            </a:solidFill>
            <a:ln w="28575">
              <a:solidFill>
                <a:schemeClr val="tx1">
                  <a:lumMod val="65000"/>
                  <a:lumOff val="35000"/>
                </a:schemeClr>
              </a:solidFill>
            </a:ln>
          </p:spPr>
          <p:txBody>
            <a:bodyPr wrap="square" rtlCol="0" anchor="ctr" anchorCtr="0">
              <a:noAutofit/>
            </a:bodyPr>
            <a:lstStyle/>
            <a:p>
              <a:pPr algn="ctr"/>
              <a:r>
                <a:rPr lang="en-GB" dirty="0"/>
                <a:t>User n</a:t>
              </a:r>
            </a:p>
          </p:txBody>
        </p:sp>
        <p:cxnSp>
          <p:nvCxnSpPr>
            <p:cNvPr id="11" name="Straight Arrow Connector 10">
              <a:extLst>
                <a:ext uri="{FF2B5EF4-FFF2-40B4-BE49-F238E27FC236}">
                  <a16:creationId xmlns:a16="http://schemas.microsoft.com/office/drawing/2014/main" id="{C2D8A1C8-F8CA-47DB-9D3B-D7B41E9F41F0}"/>
                </a:ext>
              </a:extLst>
            </p:cNvPr>
            <p:cNvCxnSpPr>
              <a:cxnSpLocks/>
            </p:cNvCxnSpPr>
            <p:nvPr/>
          </p:nvCxnSpPr>
          <p:spPr>
            <a:xfrm>
              <a:off x="5992351" y="1124853"/>
              <a:ext cx="0" cy="1094389"/>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202777F-CB3D-4651-9D5E-8367FD7D186A}"/>
                </a:ext>
              </a:extLst>
            </p:cNvPr>
            <p:cNvCxnSpPr>
              <a:cxnSpLocks/>
            </p:cNvCxnSpPr>
            <p:nvPr/>
          </p:nvCxnSpPr>
          <p:spPr>
            <a:xfrm>
              <a:off x="2984991" y="1124853"/>
              <a:ext cx="0" cy="1094389"/>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6A0ED7-9CB5-4C41-A8E2-7E6121FC8B0C}"/>
                </a:ext>
              </a:extLst>
            </p:cNvPr>
            <p:cNvCxnSpPr>
              <a:cxnSpLocks/>
            </p:cNvCxnSpPr>
            <p:nvPr/>
          </p:nvCxnSpPr>
          <p:spPr>
            <a:xfrm>
              <a:off x="1481311" y="1124853"/>
              <a:ext cx="0" cy="1094389"/>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279A1D4-C4A5-45DA-8657-E84711FB4EF9}"/>
                </a:ext>
              </a:extLst>
            </p:cNvPr>
            <p:cNvSpPr txBox="1"/>
            <p:nvPr/>
          </p:nvSpPr>
          <p:spPr>
            <a:xfrm>
              <a:off x="704201" y="3224451"/>
              <a:ext cx="6113187" cy="1008000"/>
            </a:xfrm>
            <a:prstGeom prst="rect">
              <a:avLst/>
            </a:prstGeom>
            <a:solidFill>
              <a:srgbClr val="DAE3F3"/>
            </a:solidFill>
            <a:ln w="28575">
              <a:solidFill>
                <a:schemeClr val="tx1">
                  <a:lumMod val="50000"/>
                  <a:lumOff val="50000"/>
                </a:schemeClr>
              </a:solidFill>
            </a:ln>
          </p:spPr>
          <p:txBody>
            <a:bodyPr wrap="square" rtlCol="0" anchor="t" anchorCtr="0">
              <a:noAutofit/>
            </a:bodyPr>
            <a:lstStyle/>
            <a:p>
              <a:r>
                <a:rPr lang="en-GB" b="1" dirty="0"/>
                <a:t>Operating System</a:t>
              </a:r>
            </a:p>
          </p:txBody>
        </p:sp>
        <p:cxnSp>
          <p:nvCxnSpPr>
            <p:cNvPr id="15" name="Straight Arrow Connector 14">
              <a:extLst>
                <a:ext uri="{FF2B5EF4-FFF2-40B4-BE49-F238E27FC236}">
                  <a16:creationId xmlns:a16="http://schemas.microsoft.com/office/drawing/2014/main" id="{F4397A2C-22D4-420F-A7E2-F4375DB1D402}"/>
                </a:ext>
              </a:extLst>
            </p:cNvPr>
            <p:cNvCxnSpPr>
              <a:cxnSpLocks/>
            </p:cNvCxnSpPr>
            <p:nvPr/>
          </p:nvCxnSpPr>
          <p:spPr>
            <a:xfrm>
              <a:off x="3794281" y="4232451"/>
              <a:ext cx="0" cy="1094389"/>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BF13EF2-F3E2-42FA-BF31-0C679DEE7A11}"/>
                </a:ext>
              </a:extLst>
            </p:cNvPr>
            <p:cNvSpPr txBox="1"/>
            <p:nvPr/>
          </p:nvSpPr>
          <p:spPr>
            <a:xfrm>
              <a:off x="809243" y="5703050"/>
              <a:ext cx="14400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algn="ctr"/>
              <a:r>
                <a:rPr lang="en-GB" dirty="0"/>
                <a:t>CPU</a:t>
              </a:r>
            </a:p>
          </p:txBody>
        </p:sp>
        <p:sp>
          <p:nvSpPr>
            <p:cNvPr id="17" name="TextBox 16">
              <a:extLst>
                <a:ext uri="{FF2B5EF4-FFF2-40B4-BE49-F238E27FC236}">
                  <a16:creationId xmlns:a16="http://schemas.microsoft.com/office/drawing/2014/main" id="{5113A2D3-903F-4178-89EB-C951B4CCD28B}"/>
                </a:ext>
              </a:extLst>
            </p:cNvPr>
            <p:cNvSpPr txBox="1"/>
            <p:nvPr/>
          </p:nvSpPr>
          <p:spPr>
            <a:xfrm>
              <a:off x="5343906" y="5703050"/>
              <a:ext cx="14400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algn="ctr"/>
              <a:r>
                <a:rPr lang="en-GB" dirty="0"/>
                <a:t>I/O</a:t>
              </a:r>
            </a:p>
          </p:txBody>
        </p:sp>
        <p:sp>
          <p:nvSpPr>
            <p:cNvPr id="18" name="TextBox 17">
              <a:extLst>
                <a:ext uri="{FF2B5EF4-FFF2-40B4-BE49-F238E27FC236}">
                  <a16:creationId xmlns:a16="http://schemas.microsoft.com/office/drawing/2014/main" id="{B9036531-2A50-4F3B-BB2B-57708CC57C16}"/>
                </a:ext>
              </a:extLst>
            </p:cNvPr>
            <p:cNvSpPr txBox="1"/>
            <p:nvPr/>
          </p:nvSpPr>
          <p:spPr>
            <a:xfrm>
              <a:off x="3832351" y="5703050"/>
              <a:ext cx="14400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algn="ctr"/>
              <a:r>
                <a:rPr lang="en-GB" dirty="0"/>
                <a:t>RAM</a:t>
              </a:r>
            </a:p>
          </p:txBody>
        </p:sp>
        <p:sp>
          <p:nvSpPr>
            <p:cNvPr id="19" name="TextBox 18">
              <a:extLst>
                <a:ext uri="{FF2B5EF4-FFF2-40B4-BE49-F238E27FC236}">
                  <a16:creationId xmlns:a16="http://schemas.microsoft.com/office/drawing/2014/main" id="{D1D3A933-0EBB-4385-94B9-571FAD25B8D7}"/>
                </a:ext>
              </a:extLst>
            </p:cNvPr>
            <p:cNvSpPr txBox="1"/>
            <p:nvPr/>
          </p:nvSpPr>
          <p:spPr>
            <a:xfrm>
              <a:off x="2320797" y="5703050"/>
              <a:ext cx="14400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algn="ctr"/>
              <a:r>
                <a:rPr lang="en-GB" dirty="0"/>
                <a:t>ALU</a:t>
              </a:r>
            </a:p>
          </p:txBody>
        </p:sp>
      </p:grpSp>
      <p:sp>
        <p:nvSpPr>
          <p:cNvPr id="23" name="Rectangle 22">
            <a:extLst>
              <a:ext uri="{FF2B5EF4-FFF2-40B4-BE49-F238E27FC236}">
                <a16:creationId xmlns:a16="http://schemas.microsoft.com/office/drawing/2014/main" id="{3A3C9524-A2BB-4850-AA0B-0697ADBE34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0547885-70EB-43E0-BE40-E8B65A9A20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D8674E-8FB9-47BC-9FFE-6359252D0254}"/>
              </a:ext>
            </a:extLst>
          </p:cNvPr>
          <p:cNvSpPr>
            <a:spLocks noGrp="1"/>
          </p:cNvSpPr>
          <p:nvPr>
            <p:ph type="title"/>
          </p:nvPr>
        </p:nvSpPr>
        <p:spPr/>
        <p:txBody>
          <a:bodyPr/>
          <a:lstStyle/>
          <a:p>
            <a:r>
              <a:rPr lang="en-GB" dirty="0">
                <a:solidFill>
                  <a:schemeClr val="bg1"/>
                </a:solidFill>
              </a:rPr>
              <a:t>Operating Systems schematic diagram</a:t>
            </a:r>
            <a:br>
              <a:rPr lang="en-GB" dirty="0">
                <a:solidFill>
                  <a:schemeClr val="bg1"/>
                </a:solidFill>
              </a:rPr>
            </a:b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 </a:t>
            </a:r>
            <a:endParaRPr lang="en-GB" dirty="0">
              <a:solidFill>
                <a:schemeClr val="bg1"/>
              </a:solidFill>
            </a:endParaRPr>
          </a:p>
        </p:txBody>
      </p:sp>
      <p:sp>
        <p:nvSpPr>
          <p:cNvPr id="22" name="Rectangle 21">
            <a:extLst>
              <a:ext uri="{FF2B5EF4-FFF2-40B4-BE49-F238E27FC236}">
                <a16:creationId xmlns:a16="http://schemas.microsoft.com/office/drawing/2014/main" id="{C940C581-F855-48A9-B117-6E7BBDC66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rgbClr val="4472C4"/>
              </a:gs>
              <a:gs pos="78000">
                <a:srgbClr val="000000"/>
              </a:gs>
            </a:gsLst>
            <a:lin ang="2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3522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Box 114">
            <a:extLst>
              <a:ext uri="{FF2B5EF4-FFF2-40B4-BE49-F238E27FC236}">
                <a16:creationId xmlns:a16="http://schemas.microsoft.com/office/drawing/2014/main" id="{67AE6395-0AC1-40D5-B88D-C5E562E1B89B}"/>
              </a:ext>
            </a:extLst>
          </p:cNvPr>
          <p:cNvSpPr txBox="1"/>
          <p:nvPr/>
        </p:nvSpPr>
        <p:spPr>
          <a:xfrm>
            <a:off x="4677966" y="2452003"/>
            <a:ext cx="985614" cy="472588"/>
          </a:xfrm>
          <a:prstGeom prst="rect">
            <a:avLst/>
          </a:prstGeom>
          <a:noFill/>
          <a:ln>
            <a:noFill/>
          </a:ln>
        </p:spPr>
        <p:txBody>
          <a:bodyPr wrap="square" rtlCol="0" anchor="t" anchorCtr="0">
            <a:noAutofit/>
          </a:bodyPr>
          <a:lstStyle/>
          <a:p>
            <a:r>
              <a:rPr lang="en-GB" sz="1400" dirty="0">
                <a:solidFill>
                  <a:srgbClr val="0070C0"/>
                </a:solidFill>
                <a:latin typeface="Segoe Print" panose="02000600000000000000" pitchFamily="2" charset="0"/>
              </a:rPr>
              <a:t>can also use  ~</a:t>
            </a:r>
          </a:p>
        </p:txBody>
      </p:sp>
      <p:sp>
        <p:nvSpPr>
          <p:cNvPr id="116" name="TextBox 115">
            <a:extLst>
              <a:ext uri="{FF2B5EF4-FFF2-40B4-BE49-F238E27FC236}">
                <a16:creationId xmlns:a16="http://schemas.microsoft.com/office/drawing/2014/main" id="{16152A52-FC40-497D-82E0-84850DD54B19}"/>
              </a:ext>
            </a:extLst>
          </p:cNvPr>
          <p:cNvSpPr txBox="1"/>
          <p:nvPr/>
        </p:nvSpPr>
        <p:spPr>
          <a:xfrm>
            <a:off x="7396575" y="171294"/>
            <a:ext cx="2425716" cy="472588"/>
          </a:xfrm>
          <a:prstGeom prst="rect">
            <a:avLst/>
          </a:prstGeom>
          <a:noFill/>
          <a:ln>
            <a:no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top level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known as root</a:t>
            </a:r>
          </a:p>
        </p:txBody>
      </p:sp>
      <p:sp>
        <p:nvSpPr>
          <p:cNvPr id="53" name="Rectangle 52">
            <a:extLst>
              <a:ext uri="{FF2B5EF4-FFF2-40B4-BE49-F238E27FC236}">
                <a16:creationId xmlns:a16="http://schemas.microsoft.com/office/drawing/2014/main" id="{A82F92EC-B908-4A10-8432-A1D8A1213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itle 53" descr="File structure for emulator in Linux essentials course&#10;">
            <a:extLst>
              <a:ext uri="{FF2B5EF4-FFF2-40B4-BE49-F238E27FC236}">
                <a16:creationId xmlns:a16="http://schemas.microsoft.com/office/drawing/2014/main" id="{C682601D-B6BD-4DFD-A3D1-F773FFB57110}"/>
              </a:ext>
            </a:extLst>
          </p:cNvPr>
          <p:cNvSpPr txBox="1">
            <a:spLocks noGrp="1"/>
          </p:cNvSpPr>
          <p:nvPr>
            <p:ph type="title" idx="4294967295"/>
          </p:nvPr>
        </p:nvSpPr>
        <p:spPr>
          <a:xfrm>
            <a:off x="5202444" y="6361183"/>
            <a:ext cx="6843347" cy="461665"/>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Light" panose="020F0302020204030204"/>
                <a:ea typeface="+mn-ea"/>
                <a:cs typeface="+mn-cs"/>
              </a:rPr>
              <a:t>File structure for emulator in Linux essentials course</a:t>
            </a:r>
          </a:p>
        </p:txBody>
      </p:sp>
      <p:sp>
        <p:nvSpPr>
          <p:cNvPr id="51" name="TextBox 50">
            <a:extLst>
              <a:ext uri="{FF2B5EF4-FFF2-40B4-BE49-F238E27FC236}">
                <a16:creationId xmlns:a16="http://schemas.microsoft.com/office/drawing/2014/main" id="{01DFD775-E299-4305-885E-D84B5DB54E7D}"/>
              </a:ext>
            </a:extLst>
          </p:cNvPr>
          <p:cNvSpPr txBox="1"/>
          <p:nvPr/>
        </p:nvSpPr>
        <p:spPr>
          <a:xfrm rot="21341737">
            <a:off x="2560783" y="2449690"/>
            <a:ext cx="10643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hardware devices</a:t>
            </a:r>
          </a:p>
        </p:txBody>
      </p:sp>
      <p:sp>
        <p:nvSpPr>
          <p:cNvPr id="55" name="TextBox 54">
            <a:extLst>
              <a:ext uri="{FF2B5EF4-FFF2-40B4-BE49-F238E27FC236}">
                <a16:creationId xmlns:a16="http://schemas.microsoft.com/office/drawing/2014/main" id="{AFA94C4A-573F-43D3-BBFD-1F601D958A14}"/>
              </a:ext>
            </a:extLst>
          </p:cNvPr>
          <p:cNvSpPr txBox="1"/>
          <p:nvPr/>
        </p:nvSpPr>
        <p:spPr>
          <a:xfrm rot="299561">
            <a:off x="532046" y="2462784"/>
            <a:ext cx="1453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essential binary files</a:t>
            </a:r>
          </a:p>
        </p:txBody>
      </p:sp>
      <p:grpSp>
        <p:nvGrpSpPr>
          <p:cNvPr id="13" name="Group 12" descr="File structure for emulator in Linux essentials course&#10;">
            <a:extLst>
              <a:ext uri="{FF2B5EF4-FFF2-40B4-BE49-F238E27FC236}">
                <a16:creationId xmlns:a16="http://schemas.microsoft.com/office/drawing/2014/main" id="{CB6D704B-3807-D2A5-498E-A1AB43365797}"/>
              </a:ext>
            </a:extLst>
          </p:cNvPr>
          <p:cNvGrpSpPr/>
          <p:nvPr/>
        </p:nvGrpSpPr>
        <p:grpSpPr>
          <a:xfrm>
            <a:off x="842903" y="171297"/>
            <a:ext cx="10722568" cy="6096488"/>
            <a:chOff x="842903" y="171297"/>
            <a:chExt cx="10722568" cy="6096488"/>
          </a:xfrm>
        </p:grpSpPr>
        <p:sp>
          <p:nvSpPr>
            <p:cNvPr id="4" name="TextBox 3">
              <a:extLst>
                <a:ext uri="{FF2B5EF4-FFF2-40B4-BE49-F238E27FC236}">
                  <a16:creationId xmlns:a16="http://schemas.microsoft.com/office/drawing/2014/main" id="{A7CDF648-91CA-49E2-B8D1-C7C465A8C8F0}"/>
                </a:ext>
              </a:extLst>
            </p:cNvPr>
            <p:cNvSpPr txBox="1"/>
            <p:nvPr/>
          </p:nvSpPr>
          <p:spPr>
            <a:xfrm>
              <a:off x="2281185" y="354563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Documents</a:t>
              </a:r>
            </a:p>
          </p:txBody>
        </p:sp>
        <p:sp>
          <p:nvSpPr>
            <p:cNvPr id="5" name="TextBox 4">
              <a:extLst>
                <a:ext uri="{FF2B5EF4-FFF2-40B4-BE49-F238E27FC236}">
                  <a16:creationId xmlns:a16="http://schemas.microsoft.com/office/drawing/2014/main" id="{2BF0AEDB-7722-4D30-BB82-AD2345E88BCC}"/>
                </a:ext>
              </a:extLst>
            </p:cNvPr>
            <p:cNvSpPr txBox="1"/>
            <p:nvPr/>
          </p:nvSpPr>
          <p:spPr>
            <a:xfrm>
              <a:off x="3598690" y="354563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Downloads</a:t>
              </a:r>
            </a:p>
          </p:txBody>
        </p:sp>
        <p:sp>
          <p:nvSpPr>
            <p:cNvPr id="6" name="TextBox 5">
              <a:extLst>
                <a:ext uri="{FF2B5EF4-FFF2-40B4-BE49-F238E27FC236}">
                  <a16:creationId xmlns:a16="http://schemas.microsoft.com/office/drawing/2014/main" id="{16361330-A4C2-470D-8BA6-312F2BAFD689}"/>
                </a:ext>
              </a:extLst>
            </p:cNvPr>
            <p:cNvSpPr txBox="1"/>
            <p:nvPr/>
          </p:nvSpPr>
          <p:spPr>
            <a:xfrm>
              <a:off x="4916197" y="354563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Music</a:t>
              </a:r>
            </a:p>
          </p:txBody>
        </p:sp>
        <p:sp>
          <p:nvSpPr>
            <p:cNvPr id="7" name="TextBox 6">
              <a:extLst>
                <a:ext uri="{FF2B5EF4-FFF2-40B4-BE49-F238E27FC236}">
                  <a16:creationId xmlns:a16="http://schemas.microsoft.com/office/drawing/2014/main" id="{3A2FCC81-CE51-4190-B4A3-509519796930}"/>
                </a:ext>
              </a:extLst>
            </p:cNvPr>
            <p:cNvSpPr txBox="1"/>
            <p:nvPr/>
          </p:nvSpPr>
          <p:spPr>
            <a:xfrm>
              <a:off x="6233703" y="354563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Pictures</a:t>
              </a:r>
            </a:p>
          </p:txBody>
        </p:sp>
        <p:sp>
          <p:nvSpPr>
            <p:cNvPr id="8" name="TextBox 7">
              <a:extLst>
                <a:ext uri="{FF2B5EF4-FFF2-40B4-BE49-F238E27FC236}">
                  <a16:creationId xmlns:a16="http://schemas.microsoft.com/office/drawing/2014/main" id="{86FD622A-48CF-41CB-8B6F-3DD48826888C}"/>
                </a:ext>
              </a:extLst>
            </p:cNvPr>
            <p:cNvSpPr txBox="1"/>
            <p:nvPr/>
          </p:nvSpPr>
          <p:spPr>
            <a:xfrm>
              <a:off x="7551209" y="354563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Public</a:t>
              </a:r>
            </a:p>
          </p:txBody>
        </p:sp>
        <p:sp>
          <p:nvSpPr>
            <p:cNvPr id="9" name="TextBox 8">
              <a:extLst>
                <a:ext uri="{FF2B5EF4-FFF2-40B4-BE49-F238E27FC236}">
                  <a16:creationId xmlns:a16="http://schemas.microsoft.com/office/drawing/2014/main" id="{7CDA785E-4DAE-4895-B02D-F727015495EA}"/>
                </a:ext>
              </a:extLst>
            </p:cNvPr>
            <p:cNvSpPr txBox="1"/>
            <p:nvPr/>
          </p:nvSpPr>
          <p:spPr>
            <a:xfrm>
              <a:off x="8868715" y="354563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Templates</a:t>
              </a:r>
            </a:p>
          </p:txBody>
        </p:sp>
        <p:sp>
          <p:nvSpPr>
            <p:cNvPr id="10" name="TextBox 9">
              <a:extLst>
                <a:ext uri="{FF2B5EF4-FFF2-40B4-BE49-F238E27FC236}">
                  <a16:creationId xmlns:a16="http://schemas.microsoft.com/office/drawing/2014/main" id="{7BA97BE6-4DAD-44BC-8F69-CC91F35498F6}"/>
                </a:ext>
              </a:extLst>
            </p:cNvPr>
            <p:cNvSpPr txBox="1"/>
            <p:nvPr/>
          </p:nvSpPr>
          <p:spPr>
            <a:xfrm>
              <a:off x="10186225" y="354563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Videos</a:t>
              </a:r>
            </a:p>
          </p:txBody>
        </p:sp>
        <p:sp>
          <p:nvSpPr>
            <p:cNvPr id="11" name="TextBox 10">
              <a:extLst>
                <a:ext uri="{FF2B5EF4-FFF2-40B4-BE49-F238E27FC236}">
                  <a16:creationId xmlns:a16="http://schemas.microsoft.com/office/drawing/2014/main" id="{BF198CFE-8B4B-4777-8E03-C9543360477E}"/>
                </a:ext>
              </a:extLst>
            </p:cNvPr>
            <p:cNvSpPr txBox="1"/>
            <p:nvPr/>
          </p:nvSpPr>
          <p:spPr>
            <a:xfrm>
              <a:off x="963678" y="354563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Desktop</a:t>
              </a:r>
            </a:p>
          </p:txBody>
        </p:sp>
        <p:sp>
          <p:nvSpPr>
            <p:cNvPr id="12" name="TextBox 11">
              <a:extLst>
                <a:ext uri="{FF2B5EF4-FFF2-40B4-BE49-F238E27FC236}">
                  <a16:creationId xmlns:a16="http://schemas.microsoft.com/office/drawing/2014/main" id="{3C047632-D590-4AAE-8301-062C8B2E3F6C}"/>
                </a:ext>
              </a:extLst>
            </p:cNvPr>
            <p:cNvSpPr txBox="1"/>
            <p:nvPr/>
          </p:nvSpPr>
          <p:spPr>
            <a:xfrm>
              <a:off x="6234831" y="2420857"/>
              <a:ext cx="1162872" cy="472587"/>
            </a:xfrm>
            <a:prstGeom prst="rect">
              <a:avLst/>
            </a:prstGeom>
            <a:solidFill>
              <a:schemeClr val="accent5">
                <a:lumMod val="75000"/>
              </a:schemeClr>
            </a:solidFill>
            <a:ln>
              <a:solidFill>
                <a:schemeClr val="tx1">
                  <a:lumMod val="65000"/>
                  <a:lumOff val="35000"/>
                </a:schemeClr>
              </a:solidFill>
            </a:ln>
          </p:spPr>
          <p:txBody>
            <a:bodyPr wrap="square" rtlCol="0" anchor="ctr" anchorCtr="0">
              <a:noAutofit/>
            </a:bodyPr>
            <a:lstStyle>
              <a:defPPr>
                <a:defRPr lang="en-US"/>
              </a:defPPr>
              <a:lvl1pPr algn="ctr">
                <a:defRPr sz="16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rPr>
                <a:t>sysadmin</a:t>
              </a:r>
            </a:p>
          </p:txBody>
        </p:sp>
        <p:sp>
          <p:nvSpPr>
            <p:cNvPr id="15" name="TextBox 14">
              <a:extLst>
                <a:ext uri="{FF2B5EF4-FFF2-40B4-BE49-F238E27FC236}">
                  <a16:creationId xmlns:a16="http://schemas.microsoft.com/office/drawing/2014/main" id="{843EF5D4-2B68-4C1A-898E-46219B2EE2C5}"/>
                </a:ext>
              </a:extLst>
            </p:cNvPr>
            <p:cNvSpPr txBox="1"/>
            <p:nvPr/>
          </p:nvSpPr>
          <p:spPr>
            <a:xfrm>
              <a:off x="6234830" y="171297"/>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4" name="TextBox 13">
              <a:extLst>
                <a:ext uri="{FF2B5EF4-FFF2-40B4-BE49-F238E27FC236}">
                  <a16:creationId xmlns:a16="http://schemas.microsoft.com/office/drawing/2014/main" id="{0E053D6C-8EC9-46A7-925D-85D7B8C69CDB}"/>
                </a:ext>
              </a:extLst>
            </p:cNvPr>
            <p:cNvSpPr txBox="1"/>
            <p:nvPr/>
          </p:nvSpPr>
          <p:spPr>
            <a:xfrm>
              <a:off x="6234832" y="1296077"/>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home</a:t>
              </a:r>
            </a:p>
          </p:txBody>
        </p:sp>
        <p:sp>
          <p:nvSpPr>
            <p:cNvPr id="20" name="TextBox 19">
              <a:extLst>
                <a:ext uri="{FF2B5EF4-FFF2-40B4-BE49-F238E27FC236}">
                  <a16:creationId xmlns:a16="http://schemas.microsoft.com/office/drawing/2014/main" id="{DAB7D260-C3EF-48E8-910F-B4B83D00B444}"/>
                </a:ext>
              </a:extLst>
            </p:cNvPr>
            <p:cNvSpPr txBox="1"/>
            <p:nvPr/>
          </p:nvSpPr>
          <p:spPr>
            <a:xfrm>
              <a:off x="4886849" y="1296077"/>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etc</a:t>
              </a:r>
            </a:p>
          </p:txBody>
        </p:sp>
        <p:sp>
          <p:nvSpPr>
            <p:cNvPr id="22" name="TextBox 21">
              <a:extLst>
                <a:ext uri="{FF2B5EF4-FFF2-40B4-BE49-F238E27FC236}">
                  <a16:creationId xmlns:a16="http://schemas.microsoft.com/office/drawing/2014/main" id="{C82E8249-33D2-40A1-94FD-EF703310BADD}"/>
                </a:ext>
              </a:extLst>
            </p:cNvPr>
            <p:cNvSpPr txBox="1"/>
            <p:nvPr/>
          </p:nvSpPr>
          <p:spPr>
            <a:xfrm>
              <a:off x="3538868" y="1296077"/>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dev</a:t>
              </a:r>
            </a:p>
          </p:txBody>
        </p:sp>
        <p:sp>
          <p:nvSpPr>
            <p:cNvPr id="24" name="TextBox 23">
              <a:extLst>
                <a:ext uri="{FF2B5EF4-FFF2-40B4-BE49-F238E27FC236}">
                  <a16:creationId xmlns:a16="http://schemas.microsoft.com/office/drawing/2014/main" id="{A8589839-DACB-4F25-9BFD-5824F05FAC71}"/>
                </a:ext>
              </a:extLst>
            </p:cNvPr>
            <p:cNvSpPr txBox="1"/>
            <p:nvPr/>
          </p:nvSpPr>
          <p:spPr>
            <a:xfrm>
              <a:off x="9480721" y="1296077"/>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var</a:t>
              </a:r>
            </a:p>
          </p:txBody>
        </p:sp>
        <p:sp>
          <p:nvSpPr>
            <p:cNvPr id="25" name="TextBox 24">
              <a:extLst>
                <a:ext uri="{FF2B5EF4-FFF2-40B4-BE49-F238E27FC236}">
                  <a16:creationId xmlns:a16="http://schemas.microsoft.com/office/drawing/2014/main" id="{CFA805D7-ED17-4CEE-876D-BBCA6E342CBF}"/>
                </a:ext>
              </a:extLst>
            </p:cNvPr>
            <p:cNvSpPr txBox="1"/>
            <p:nvPr/>
          </p:nvSpPr>
          <p:spPr>
            <a:xfrm>
              <a:off x="7582814" y="1296077"/>
              <a:ext cx="364813" cy="472587"/>
            </a:xfrm>
            <a:prstGeom prst="rect">
              <a:avLst/>
            </a:prstGeom>
            <a:noFill/>
            <a:ln>
              <a:no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26" name="TextBox 25">
              <a:extLst>
                <a:ext uri="{FF2B5EF4-FFF2-40B4-BE49-F238E27FC236}">
                  <a16:creationId xmlns:a16="http://schemas.microsoft.com/office/drawing/2014/main" id="{8AF1937D-6CD4-4F95-B576-0A82BB7388FC}"/>
                </a:ext>
              </a:extLst>
            </p:cNvPr>
            <p:cNvSpPr txBox="1"/>
            <p:nvPr/>
          </p:nvSpPr>
          <p:spPr>
            <a:xfrm>
              <a:off x="8132737" y="1296077"/>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usr</a:t>
              </a:r>
            </a:p>
          </p:txBody>
        </p:sp>
        <p:sp>
          <p:nvSpPr>
            <p:cNvPr id="27" name="TextBox 26">
              <a:extLst>
                <a:ext uri="{FF2B5EF4-FFF2-40B4-BE49-F238E27FC236}">
                  <a16:creationId xmlns:a16="http://schemas.microsoft.com/office/drawing/2014/main" id="{98370BBC-1832-4B4E-AC44-7934D8B9C0AE}"/>
                </a:ext>
              </a:extLst>
            </p:cNvPr>
            <p:cNvSpPr txBox="1"/>
            <p:nvPr/>
          </p:nvSpPr>
          <p:spPr>
            <a:xfrm>
              <a:off x="2190885" y="1296077"/>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boot</a:t>
              </a:r>
            </a:p>
          </p:txBody>
        </p:sp>
        <p:sp>
          <p:nvSpPr>
            <p:cNvPr id="29" name="TextBox 28">
              <a:extLst>
                <a:ext uri="{FF2B5EF4-FFF2-40B4-BE49-F238E27FC236}">
                  <a16:creationId xmlns:a16="http://schemas.microsoft.com/office/drawing/2014/main" id="{C26CA5F5-032A-4990-BE17-CDD2ED2E6468}"/>
                </a:ext>
              </a:extLst>
            </p:cNvPr>
            <p:cNvSpPr txBox="1"/>
            <p:nvPr/>
          </p:nvSpPr>
          <p:spPr>
            <a:xfrm>
              <a:off x="842903" y="1296077"/>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bin</a:t>
              </a:r>
            </a:p>
          </p:txBody>
        </p:sp>
        <p:cxnSp>
          <p:nvCxnSpPr>
            <p:cNvPr id="32" name="Connector: Elbow 31">
              <a:extLst>
                <a:ext uri="{FF2B5EF4-FFF2-40B4-BE49-F238E27FC236}">
                  <a16:creationId xmlns:a16="http://schemas.microsoft.com/office/drawing/2014/main" id="{C40BD134-DD83-4083-BCDA-235D0B8A1DB1}"/>
                </a:ext>
              </a:extLst>
            </p:cNvPr>
            <p:cNvCxnSpPr>
              <a:cxnSpLocks/>
              <a:stCxn id="15" idx="2"/>
              <a:endCxn id="14" idx="0"/>
            </p:cNvCxnSpPr>
            <p:nvPr/>
          </p:nvCxnSpPr>
          <p:spPr>
            <a:xfrm rot="16200000" flipH="1">
              <a:off x="6490172" y="969979"/>
              <a:ext cx="652193" cy="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24306C2-7FBA-46DD-836D-FFB339A62A3B}"/>
                </a:ext>
              </a:extLst>
            </p:cNvPr>
            <p:cNvCxnSpPr>
              <a:cxnSpLocks/>
              <a:stCxn id="14" idx="2"/>
              <a:endCxn id="12" idx="0"/>
            </p:cNvCxnSpPr>
            <p:nvPr/>
          </p:nvCxnSpPr>
          <p:spPr>
            <a:xfrm rot="5400000">
              <a:off x="6490173" y="2094760"/>
              <a:ext cx="652193"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6DA1F23-C47F-45F2-8DB6-F013D4EFF327}"/>
                </a:ext>
              </a:extLst>
            </p:cNvPr>
            <p:cNvCxnSpPr>
              <a:cxnSpLocks/>
              <a:stCxn id="15" idx="2"/>
              <a:endCxn id="24" idx="0"/>
            </p:cNvCxnSpPr>
            <p:nvPr/>
          </p:nvCxnSpPr>
          <p:spPr>
            <a:xfrm rot="16200000" flipH="1">
              <a:off x="8113116" y="-652965"/>
              <a:ext cx="652193" cy="32458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1C0510BC-EAD6-4945-9CA4-D31F81D50B12}"/>
                </a:ext>
              </a:extLst>
            </p:cNvPr>
            <p:cNvCxnSpPr>
              <a:cxnSpLocks/>
              <a:stCxn id="15" idx="2"/>
              <a:endCxn id="26" idx="0"/>
            </p:cNvCxnSpPr>
            <p:nvPr/>
          </p:nvCxnSpPr>
          <p:spPr>
            <a:xfrm rot="16200000" flipH="1">
              <a:off x="7439123" y="21026"/>
              <a:ext cx="652193" cy="189790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0AF0B0D-5724-4B3B-8AD9-46C93173BAF6}"/>
                </a:ext>
              </a:extLst>
            </p:cNvPr>
            <p:cNvCxnSpPr>
              <a:cxnSpLocks/>
              <a:stCxn id="15" idx="2"/>
              <a:endCxn id="20" idx="0"/>
            </p:cNvCxnSpPr>
            <p:nvPr/>
          </p:nvCxnSpPr>
          <p:spPr>
            <a:xfrm rot="5400000">
              <a:off x="5816181" y="295990"/>
              <a:ext cx="652193" cy="13479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DCC88BCB-3354-4A6E-A22F-36AE2619D266}"/>
                </a:ext>
              </a:extLst>
            </p:cNvPr>
            <p:cNvCxnSpPr>
              <a:cxnSpLocks/>
              <a:stCxn id="15" idx="2"/>
              <a:endCxn id="22" idx="0"/>
            </p:cNvCxnSpPr>
            <p:nvPr/>
          </p:nvCxnSpPr>
          <p:spPr>
            <a:xfrm rot="5400000">
              <a:off x="5142190" y="-378001"/>
              <a:ext cx="652193" cy="26959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6480694-901D-4795-8771-2766B0537FBE}"/>
                </a:ext>
              </a:extLst>
            </p:cNvPr>
            <p:cNvCxnSpPr>
              <a:cxnSpLocks/>
              <a:stCxn id="15" idx="2"/>
              <a:endCxn id="27" idx="0"/>
            </p:cNvCxnSpPr>
            <p:nvPr/>
          </p:nvCxnSpPr>
          <p:spPr>
            <a:xfrm rot="5400000">
              <a:off x="4468199" y="-1051992"/>
              <a:ext cx="652193" cy="40439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40950E6F-4315-494A-A120-3091F2CCCB63}"/>
                </a:ext>
              </a:extLst>
            </p:cNvPr>
            <p:cNvCxnSpPr>
              <a:cxnSpLocks/>
              <a:stCxn id="15" idx="2"/>
              <a:endCxn id="29" idx="0"/>
            </p:cNvCxnSpPr>
            <p:nvPr/>
          </p:nvCxnSpPr>
          <p:spPr>
            <a:xfrm rot="5400000">
              <a:off x="3794208" y="-1725983"/>
              <a:ext cx="652193" cy="53919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5D2BDCB-56C3-4F67-86C5-E64295EBA3A8}"/>
                </a:ext>
              </a:extLst>
            </p:cNvPr>
            <p:cNvCxnSpPr>
              <a:cxnSpLocks/>
              <a:stCxn id="12" idx="2"/>
              <a:endCxn id="11" idx="0"/>
            </p:cNvCxnSpPr>
            <p:nvPr/>
          </p:nvCxnSpPr>
          <p:spPr>
            <a:xfrm rot="5400000">
              <a:off x="3854596" y="583965"/>
              <a:ext cx="652193" cy="527115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2820E122-B88D-4BF4-9C81-6530FE5F1798}"/>
                </a:ext>
              </a:extLst>
            </p:cNvPr>
            <p:cNvCxnSpPr>
              <a:cxnSpLocks/>
              <a:stCxn id="12" idx="2"/>
              <a:endCxn id="4" idx="0"/>
            </p:cNvCxnSpPr>
            <p:nvPr/>
          </p:nvCxnSpPr>
          <p:spPr>
            <a:xfrm rot="5400000">
              <a:off x="4513348" y="1242718"/>
              <a:ext cx="652193" cy="395364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C22C59FB-E422-460A-B9F1-CFF286330ACC}"/>
                </a:ext>
              </a:extLst>
            </p:cNvPr>
            <p:cNvCxnSpPr>
              <a:cxnSpLocks/>
              <a:stCxn id="12" idx="2"/>
              <a:endCxn id="5" idx="0"/>
            </p:cNvCxnSpPr>
            <p:nvPr/>
          </p:nvCxnSpPr>
          <p:spPr>
            <a:xfrm rot="5400000">
              <a:off x="5172101" y="1901471"/>
              <a:ext cx="652193" cy="26361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3E0483D4-A977-48A2-93D0-6333ACA59C56}"/>
                </a:ext>
              </a:extLst>
            </p:cNvPr>
            <p:cNvCxnSpPr>
              <a:cxnSpLocks/>
              <a:stCxn id="12" idx="2"/>
              <a:endCxn id="6" idx="0"/>
            </p:cNvCxnSpPr>
            <p:nvPr/>
          </p:nvCxnSpPr>
          <p:spPr>
            <a:xfrm rot="5400000">
              <a:off x="5830854" y="2560224"/>
              <a:ext cx="652193" cy="13186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441A05DD-4E39-44D9-9B2A-D24C726594CB}"/>
                </a:ext>
              </a:extLst>
            </p:cNvPr>
            <p:cNvCxnSpPr>
              <a:cxnSpLocks/>
              <a:stCxn id="12" idx="2"/>
              <a:endCxn id="10" idx="0"/>
            </p:cNvCxnSpPr>
            <p:nvPr/>
          </p:nvCxnSpPr>
          <p:spPr>
            <a:xfrm rot="16200000" flipH="1">
              <a:off x="8465867" y="1243844"/>
              <a:ext cx="652193" cy="39513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FBBD93D9-E499-4B48-8B6B-D1E0C87CA61B}"/>
                </a:ext>
              </a:extLst>
            </p:cNvPr>
            <p:cNvCxnSpPr>
              <a:cxnSpLocks/>
              <a:stCxn id="12" idx="2"/>
              <a:endCxn id="9" idx="0"/>
            </p:cNvCxnSpPr>
            <p:nvPr/>
          </p:nvCxnSpPr>
          <p:spPr>
            <a:xfrm rot="16200000" flipH="1">
              <a:off x="7807113" y="1902598"/>
              <a:ext cx="652193" cy="26338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28EE2629-C147-4247-B0A2-5A28EE616A49}"/>
                </a:ext>
              </a:extLst>
            </p:cNvPr>
            <p:cNvCxnSpPr>
              <a:cxnSpLocks/>
              <a:stCxn id="12" idx="2"/>
              <a:endCxn id="8" idx="0"/>
            </p:cNvCxnSpPr>
            <p:nvPr/>
          </p:nvCxnSpPr>
          <p:spPr>
            <a:xfrm rot="16200000" flipH="1">
              <a:off x="7148360" y="2561352"/>
              <a:ext cx="652193" cy="131637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2287A5A6-C025-402E-8263-479128EE58E2}"/>
                </a:ext>
              </a:extLst>
            </p:cNvPr>
            <p:cNvCxnSpPr>
              <a:cxnSpLocks/>
              <a:stCxn id="12" idx="2"/>
              <a:endCxn id="7" idx="0"/>
            </p:cNvCxnSpPr>
            <p:nvPr/>
          </p:nvCxnSpPr>
          <p:spPr>
            <a:xfrm rot="5400000">
              <a:off x="6489608" y="3218977"/>
              <a:ext cx="652193" cy="112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B0FE38B4-758F-4824-9967-F6E350131D0A}"/>
                </a:ext>
              </a:extLst>
            </p:cNvPr>
            <p:cNvSpPr txBox="1"/>
            <p:nvPr/>
          </p:nvSpPr>
          <p:spPr>
            <a:xfrm>
              <a:off x="1424339" y="467041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School </a:t>
              </a:r>
            </a:p>
          </p:txBody>
        </p:sp>
        <p:sp>
          <p:nvSpPr>
            <p:cNvPr id="98" name="TextBox 97">
              <a:extLst>
                <a:ext uri="{FF2B5EF4-FFF2-40B4-BE49-F238E27FC236}">
                  <a16:creationId xmlns:a16="http://schemas.microsoft.com/office/drawing/2014/main" id="{E39FF099-272F-4280-8CEB-D1CE417782DD}"/>
                </a:ext>
              </a:extLst>
            </p:cNvPr>
            <p:cNvSpPr txBox="1"/>
            <p:nvPr/>
          </p:nvSpPr>
          <p:spPr>
            <a:xfrm>
              <a:off x="2862620" y="467041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Work</a:t>
              </a:r>
            </a:p>
          </p:txBody>
        </p:sp>
        <p:sp>
          <p:nvSpPr>
            <p:cNvPr id="99" name="TextBox 98">
              <a:extLst>
                <a:ext uri="{FF2B5EF4-FFF2-40B4-BE49-F238E27FC236}">
                  <a16:creationId xmlns:a16="http://schemas.microsoft.com/office/drawing/2014/main" id="{D1C0029B-C848-46C2-BF7B-810BEFC1DA44}"/>
                </a:ext>
              </a:extLst>
            </p:cNvPr>
            <p:cNvSpPr txBox="1"/>
            <p:nvPr/>
          </p:nvSpPr>
          <p:spPr>
            <a:xfrm>
              <a:off x="963678" y="579519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Art</a:t>
              </a:r>
            </a:p>
          </p:txBody>
        </p:sp>
        <p:sp>
          <p:nvSpPr>
            <p:cNvPr id="100" name="TextBox 99">
              <a:extLst>
                <a:ext uri="{FF2B5EF4-FFF2-40B4-BE49-F238E27FC236}">
                  <a16:creationId xmlns:a16="http://schemas.microsoft.com/office/drawing/2014/main" id="{A0B97AEE-5C7C-424D-9285-5514DD5DF3FF}"/>
                </a:ext>
              </a:extLst>
            </p:cNvPr>
            <p:cNvSpPr txBox="1"/>
            <p:nvPr/>
          </p:nvSpPr>
          <p:spPr>
            <a:xfrm>
              <a:off x="2281185" y="5795197"/>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Engineering</a:t>
              </a:r>
            </a:p>
          </p:txBody>
        </p:sp>
        <p:sp>
          <p:nvSpPr>
            <p:cNvPr id="101" name="TextBox 100">
              <a:extLst>
                <a:ext uri="{FF2B5EF4-FFF2-40B4-BE49-F238E27FC236}">
                  <a16:creationId xmlns:a16="http://schemas.microsoft.com/office/drawing/2014/main" id="{3B9F59FD-B52B-41C7-AB34-5F3F3EB53E63}"/>
                </a:ext>
              </a:extLst>
            </p:cNvPr>
            <p:cNvSpPr txBox="1"/>
            <p:nvPr/>
          </p:nvSpPr>
          <p:spPr>
            <a:xfrm>
              <a:off x="3598690" y="5795197"/>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Math</a:t>
              </a:r>
            </a:p>
          </p:txBody>
        </p:sp>
        <p:cxnSp>
          <p:nvCxnSpPr>
            <p:cNvPr id="104" name="Connector: Elbow 103">
              <a:extLst>
                <a:ext uri="{FF2B5EF4-FFF2-40B4-BE49-F238E27FC236}">
                  <a16:creationId xmlns:a16="http://schemas.microsoft.com/office/drawing/2014/main" id="{35B5657D-DC95-4E15-B6C3-AF3B6A97A30B}"/>
                </a:ext>
              </a:extLst>
            </p:cNvPr>
            <p:cNvCxnSpPr>
              <a:cxnSpLocks/>
              <a:stCxn id="97" idx="0"/>
              <a:endCxn id="4" idx="2"/>
            </p:cNvCxnSpPr>
            <p:nvPr/>
          </p:nvCxnSpPr>
          <p:spPr>
            <a:xfrm rot="5400000" flipH="1" flipV="1">
              <a:off x="2108102" y="3915899"/>
              <a:ext cx="652193" cy="856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5AA0869C-D5CD-4892-AA8D-D00E3859817E}"/>
                </a:ext>
              </a:extLst>
            </p:cNvPr>
            <p:cNvCxnSpPr>
              <a:cxnSpLocks/>
              <a:stCxn id="98" idx="0"/>
              <a:endCxn id="4" idx="2"/>
            </p:cNvCxnSpPr>
            <p:nvPr/>
          </p:nvCxnSpPr>
          <p:spPr>
            <a:xfrm rot="16200000" flipV="1">
              <a:off x="2827243" y="4053604"/>
              <a:ext cx="652193" cy="5814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5E168FFD-5D5D-42A1-8E95-C3CD4D4BC97D}"/>
                </a:ext>
              </a:extLst>
            </p:cNvPr>
            <p:cNvCxnSpPr>
              <a:cxnSpLocks/>
              <a:stCxn id="99" idx="0"/>
              <a:endCxn id="97" idx="2"/>
            </p:cNvCxnSpPr>
            <p:nvPr/>
          </p:nvCxnSpPr>
          <p:spPr>
            <a:xfrm rot="5400000" flipH="1" flipV="1">
              <a:off x="1449348" y="5238772"/>
              <a:ext cx="652193" cy="4606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98DBCCCA-F0D6-4061-B4B9-09578FCD18E3}"/>
                </a:ext>
              </a:extLst>
            </p:cNvPr>
            <p:cNvCxnSpPr>
              <a:cxnSpLocks/>
              <a:stCxn id="100" idx="0"/>
              <a:endCxn id="97" idx="2"/>
            </p:cNvCxnSpPr>
            <p:nvPr/>
          </p:nvCxnSpPr>
          <p:spPr>
            <a:xfrm rot="16200000" flipV="1">
              <a:off x="2108102" y="5040678"/>
              <a:ext cx="652192" cy="856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A36C2B75-2CE1-44C7-A972-7C6349EB8EE0}"/>
                </a:ext>
              </a:extLst>
            </p:cNvPr>
            <p:cNvCxnSpPr>
              <a:cxnSpLocks/>
              <a:stCxn id="101" idx="0"/>
              <a:endCxn id="97" idx="2"/>
            </p:cNvCxnSpPr>
            <p:nvPr/>
          </p:nvCxnSpPr>
          <p:spPr>
            <a:xfrm rot="16200000" flipV="1">
              <a:off x="2766855" y="4381925"/>
              <a:ext cx="652192" cy="217435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id="{15BA2C77-57D2-4339-9B08-39C3340D401E}"/>
                </a:ext>
                <a:ext uri="{C183D7F6-B498-43B3-948B-1728B52AA6E4}">
                  <adec:decorative xmlns:adec="http://schemas.microsoft.com/office/drawing/2017/decorative" val="1"/>
                </a:ext>
              </a:extLst>
            </p:cNvPr>
            <p:cNvSpPr/>
            <p:nvPr/>
          </p:nvSpPr>
          <p:spPr>
            <a:xfrm rot="12090823" flipH="1">
              <a:off x="1204095" y="1828033"/>
              <a:ext cx="102229" cy="63364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C45B0833-C11C-407D-84D3-B659D53AB482}"/>
                </a:ext>
                <a:ext uri="{C183D7F6-B498-43B3-948B-1728B52AA6E4}">
                  <adec:decorative xmlns:adec="http://schemas.microsoft.com/office/drawing/2017/decorative" val="1"/>
                </a:ext>
              </a:extLst>
            </p:cNvPr>
            <p:cNvSpPr/>
            <p:nvPr/>
          </p:nvSpPr>
          <p:spPr>
            <a:xfrm rot="11448833" flipH="1">
              <a:off x="3669534" y="1819596"/>
              <a:ext cx="230378" cy="77699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1F183910-BCCB-4807-ACD2-B9050F7E6573}"/>
                </a:ext>
              </a:extLst>
            </p:cNvPr>
            <p:cNvSpPr txBox="1"/>
            <p:nvPr/>
          </p:nvSpPr>
          <p:spPr>
            <a:xfrm>
              <a:off x="8609433" y="245590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bin</a:t>
              </a:r>
            </a:p>
          </p:txBody>
        </p:sp>
        <p:sp>
          <p:nvSpPr>
            <p:cNvPr id="58" name="TextBox 57">
              <a:extLst>
                <a:ext uri="{FF2B5EF4-FFF2-40B4-BE49-F238E27FC236}">
                  <a16:creationId xmlns:a16="http://schemas.microsoft.com/office/drawing/2014/main" id="{31F50756-5F93-4DC4-B900-C92D9CE9916D}"/>
                </a:ext>
              </a:extLst>
            </p:cNvPr>
            <p:cNvSpPr txBox="1"/>
            <p:nvPr/>
          </p:nvSpPr>
          <p:spPr>
            <a:xfrm>
              <a:off x="10402599" y="2452003"/>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src</a:t>
              </a:r>
            </a:p>
          </p:txBody>
        </p:sp>
        <p:cxnSp>
          <p:nvCxnSpPr>
            <p:cNvPr id="3" name="Connector: Elbow 2">
              <a:extLst>
                <a:ext uri="{FF2B5EF4-FFF2-40B4-BE49-F238E27FC236}">
                  <a16:creationId xmlns:a16="http://schemas.microsoft.com/office/drawing/2014/main" id="{454F787D-269A-4300-A1DC-A387A236E785}"/>
                </a:ext>
              </a:extLst>
            </p:cNvPr>
            <p:cNvCxnSpPr>
              <a:cxnSpLocks/>
              <a:stCxn id="26" idx="2"/>
              <a:endCxn id="57" idx="0"/>
            </p:cNvCxnSpPr>
            <p:nvPr/>
          </p:nvCxnSpPr>
          <p:spPr>
            <a:xfrm rot="16200000" flipH="1">
              <a:off x="8608899" y="1873938"/>
              <a:ext cx="687244" cy="47669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383C269-E658-4594-A61E-AB697A5EE998}"/>
                </a:ext>
              </a:extLst>
            </p:cNvPr>
            <p:cNvCxnSpPr>
              <a:cxnSpLocks/>
              <a:stCxn id="26" idx="2"/>
              <a:endCxn id="58" idx="0"/>
            </p:cNvCxnSpPr>
            <p:nvPr/>
          </p:nvCxnSpPr>
          <p:spPr>
            <a:xfrm rot="16200000" flipH="1">
              <a:off x="9507435" y="975402"/>
              <a:ext cx="683339" cy="226986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FA78E4C-E817-4503-8173-11C4F0D49C44}"/>
                </a:ext>
              </a:extLst>
            </p:cNvPr>
            <p:cNvSpPr txBox="1"/>
            <p:nvPr/>
          </p:nvSpPr>
          <p:spPr>
            <a:xfrm>
              <a:off x="9836920" y="2416952"/>
              <a:ext cx="364813" cy="472587"/>
            </a:xfrm>
            <a:prstGeom prst="rect">
              <a:avLst/>
            </a:prstGeom>
            <a:noFill/>
            <a:ln>
              <a:no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60" name="Freeform: Shape 59">
              <a:extLst>
                <a:ext uri="{FF2B5EF4-FFF2-40B4-BE49-F238E27FC236}">
                  <a16:creationId xmlns:a16="http://schemas.microsoft.com/office/drawing/2014/main" id="{A679AFA2-F62F-41CF-837E-C327F7DF604D}"/>
                </a:ext>
                <a:ext uri="{C183D7F6-B498-43B3-948B-1728B52AA6E4}">
                  <adec:decorative xmlns:adec="http://schemas.microsoft.com/office/drawing/2017/decorative" val="1"/>
                </a:ext>
              </a:extLst>
            </p:cNvPr>
            <p:cNvSpPr/>
            <p:nvPr/>
          </p:nvSpPr>
          <p:spPr>
            <a:xfrm rot="15532736" flipH="1">
              <a:off x="5775293" y="2373724"/>
              <a:ext cx="145486" cy="745433"/>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5898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51" grpId="0"/>
      <p:bldP spid="5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descr="File structure for emulator in Linux essentials course&#10;">
            <a:extLst>
              <a:ext uri="{FF2B5EF4-FFF2-40B4-BE49-F238E27FC236}">
                <a16:creationId xmlns:a16="http://schemas.microsoft.com/office/drawing/2014/main" id="{B02AEADF-9B10-40BF-9FFD-34123D7BCB8C}"/>
              </a:ext>
            </a:extLst>
          </p:cNvPr>
          <p:cNvGrpSpPr/>
          <p:nvPr/>
        </p:nvGrpSpPr>
        <p:grpSpPr>
          <a:xfrm>
            <a:off x="842903" y="171297"/>
            <a:ext cx="10506194" cy="6096488"/>
            <a:chOff x="209431" y="124998"/>
            <a:chExt cx="10506194" cy="6096488"/>
          </a:xfrm>
        </p:grpSpPr>
        <p:sp>
          <p:nvSpPr>
            <p:cNvPr id="4" name="TextBox 3">
              <a:extLst>
                <a:ext uri="{FF2B5EF4-FFF2-40B4-BE49-F238E27FC236}">
                  <a16:creationId xmlns:a16="http://schemas.microsoft.com/office/drawing/2014/main" id="{A7CDF648-91CA-49E2-B8D1-C7C465A8C8F0}"/>
                </a:ext>
              </a:extLst>
            </p:cNvPr>
            <p:cNvSpPr txBox="1"/>
            <p:nvPr/>
          </p:nvSpPr>
          <p:spPr>
            <a:xfrm>
              <a:off x="1647713"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Documents</a:t>
              </a:r>
            </a:p>
          </p:txBody>
        </p:sp>
        <p:sp>
          <p:nvSpPr>
            <p:cNvPr id="5" name="TextBox 4">
              <a:extLst>
                <a:ext uri="{FF2B5EF4-FFF2-40B4-BE49-F238E27FC236}">
                  <a16:creationId xmlns:a16="http://schemas.microsoft.com/office/drawing/2014/main" id="{2BF0AEDB-7722-4D30-BB82-AD2345E88BCC}"/>
                </a:ext>
              </a:extLst>
            </p:cNvPr>
            <p:cNvSpPr txBox="1"/>
            <p:nvPr/>
          </p:nvSpPr>
          <p:spPr>
            <a:xfrm>
              <a:off x="2965218"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Downloads</a:t>
              </a:r>
            </a:p>
          </p:txBody>
        </p:sp>
        <p:sp>
          <p:nvSpPr>
            <p:cNvPr id="6" name="TextBox 5">
              <a:extLst>
                <a:ext uri="{FF2B5EF4-FFF2-40B4-BE49-F238E27FC236}">
                  <a16:creationId xmlns:a16="http://schemas.microsoft.com/office/drawing/2014/main" id="{16361330-A4C2-470D-8BA6-312F2BAFD689}"/>
                </a:ext>
              </a:extLst>
            </p:cNvPr>
            <p:cNvSpPr txBox="1"/>
            <p:nvPr/>
          </p:nvSpPr>
          <p:spPr>
            <a:xfrm>
              <a:off x="4282725"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Music</a:t>
              </a:r>
            </a:p>
          </p:txBody>
        </p:sp>
        <p:sp>
          <p:nvSpPr>
            <p:cNvPr id="7" name="TextBox 6">
              <a:extLst>
                <a:ext uri="{FF2B5EF4-FFF2-40B4-BE49-F238E27FC236}">
                  <a16:creationId xmlns:a16="http://schemas.microsoft.com/office/drawing/2014/main" id="{3A2FCC81-CE51-4190-B4A3-509519796930}"/>
                </a:ext>
              </a:extLst>
            </p:cNvPr>
            <p:cNvSpPr txBox="1"/>
            <p:nvPr/>
          </p:nvSpPr>
          <p:spPr>
            <a:xfrm>
              <a:off x="5600231"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Pictures</a:t>
              </a:r>
            </a:p>
          </p:txBody>
        </p:sp>
        <p:sp>
          <p:nvSpPr>
            <p:cNvPr id="8" name="TextBox 7">
              <a:extLst>
                <a:ext uri="{FF2B5EF4-FFF2-40B4-BE49-F238E27FC236}">
                  <a16:creationId xmlns:a16="http://schemas.microsoft.com/office/drawing/2014/main" id="{86FD622A-48CF-41CB-8B6F-3DD48826888C}"/>
                </a:ext>
              </a:extLst>
            </p:cNvPr>
            <p:cNvSpPr txBox="1"/>
            <p:nvPr/>
          </p:nvSpPr>
          <p:spPr>
            <a:xfrm>
              <a:off x="6917737"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Public</a:t>
              </a:r>
            </a:p>
          </p:txBody>
        </p:sp>
        <p:sp>
          <p:nvSpPr>
            <p:cNvPr id="9" name="TextBox 8">
              <a:extLst>
                <a:ext uri="{FF2B5EF4-FFF2-40B4-BE49-F238E27FC236}">
                  <a16:creationId xmlns:a16="http://schemas.microsoft.com/office/drawing/2014/main" id="{7CDA785E-4DAE-4895-B02D-F727015495EA}"/>
                </a:ext>
              </a:extLst>
            </p:cNvPr>
            <p:cNvSpPr txBox="1"/>
            <p:nvPr/>
          </p:nvSpPr>
          <p:spPr>
            <a:xfrm>
              <a:off x="8235243"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Templates</a:t>
              </a:r>
            </a:p>
          </p:txBody>
        </p:sp>
        <p:sp>
          <p:nvSpPr>
            <p:cNvPr id="10" name="TextBox 9">
              <a:extLst>
                <a:ext uri="{FF2B5EF4-FFF2-40B4-BE49-F238E27FC236}">
                  <a16:creationId xmlns:a16="http://schemas.microsoft.com/office/drawing/2014/main" id="{7BA97BE6-4DAD-44BC-8F69-CC91F35498F6}"/>
                </a:ext>
              </a:extLst>
            </p:cNvPr>
            <p:cNvSpPr txBox="1"/>
            <p:nvPr/>
          </p:nvSpPr>
          <p:spPr>
            <a:xfrm>
              <a:off x="9552753"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Videos</a:t>
              </a:r>
            </a:p>
          </p:txBody>
        </p:sp>
        <p:sp>
          <p:nvSpPr>
            <p:cNvPr id="11" name="TextBox 10">
              <a:extLst>
                <a:ext uri="{FF2B5EF4-FFF2-40B4-BE49-F238E27FC236}">
                  <a16:creationId xmlns:a16="http://schemas.microsoft.com/office/drawing/2014/main" id="{BF198CFE-8B4B-4777-8E03-C9543360477E}"/>
                </a:ext>
              </a:extLst>
            </p:cNvPr>
            <p:cNvSpPr txBox="1"/>
            <p:nvPr/>
          </p:nvSpPr>
          <p:spPr>
            <a:xfrm>
              <a:off x="330206"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Desktop</a:t>
              </a:r>
            </a:p>
          </p:txBody>
        </p:sp>
        <p:sp>
          <p:nvSpPr>
            <p:cNvPr id="12" name="TextBox 11">
              <a:extLst>
                <a:ext uri="{FF2B5EF4-FFF2-40B4-BE49-F238E27FC236}">
                  <a16:creationId xmlns:a16="http://schemas.microsoft.com/office/drawing/2014/main" id="{3C047632-D590-4AAE-8301-062C8B2E3F6C}"/>
                </a:ext>
              </a:extLst>
            </p:cNvPr>
            <p:cNvSpPr txBox="1"/>
            <p:nvPr/>
          </p:nvSpPr>
          <p:spPr>
            <a:xfrm>
              <a:off x="5601359" y="2374558"/>
              <a:ext cx="1162872" cy="472587"/>
            </a:xfrm>
            <a:prstGeom prst="rect">
              <a:avLst/>
            </a:prstGeom>
            <a:solidFill>
              <a:schemeClr val="accent5">
                <a:lumMod val="75000"/>
              </a:schemeClr>
            </a:solidFill>
            <a:ln>
              <a:solidFill>
                <a:schemeClr val="tx1">
                  <a:lumMod val="65000"/>
                  <a:lumOff val="35000"/>
                </a:schemeClr>
              </a:solidFill>
            </a:ln>
          </p:spPr>
          <p:txBody>
            <a:bodyPr wrap="square" rtlCol="0" anchor="ctr" anchorCtr="0">
              <a:noAutofit/>
            </a:bodyPr>
            <a:lstStyle>
              <a:defPPr>
                <a:defRPr lang="en-US"/>
              </a:defPPr>
              <a:lvl1pPr algn="ctr">
                <a:defRPr sz="16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rPr>
                <a:t>sysadmin</a:t>
              </a:r>
            </a:p>
          </p:txBody>
        </p:sp>
        <p:sp>
          <p:nvSpPr>
            <p:cNvPr id="15" name="TextBox 14">
              <a:extLst>
                <a:ext uri="{FF2B5EF4-FFF2-40B4-BE49-F238E27FC236}">
                  <a16:creationId xmlns:a16="http://schemas.microsoft.com/office/drawing/2014/main" id="{843EF5D4-2B68-4C1A-898E-46219B2EE2C5}"/>
                </a:ext>
              </a:extLst>
            </p:cNvPr>
            <p:cNvSpPr txBox="1"/>
            <p:nvPr/>
          </p:nvSpPr>
          <p:spPr>
            <a:xfrm>
              <a:off x="5601358" y="12499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4" name="TextBox 13">
              <a:extLst>
                <a:ext uri="{FF2B5EF4-FFF2-40B4-BE49-F238E27FC236}">
                  <a16:creationId xmlns:a16="http://schemas.microsoft.com/office/drawing/2014/main" id="{0E053D6C-8EC9-46A7-925D-85D7B8C69CDB}"/>
                </a:ext>
              </a:extLst>
            </p:cNvPr>
            <p:cNvSpPr txBox="1"/>
            <p:nvPr/>
          </p:nvSpPr>
          <p:spPr>
            <a:xfrm>
              <a:off x="5601360"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home</a:t>
              </a:r>
            </a:p>
          </p:txBody>
        </p:sp>
        <p:sp>
          <p:nvSpPr>
            <p:cNvPr id="20" name="TextBox 19">
              <a:extLst>
                <a:ext uri="{FF2B5EF4-FFF2-40B4-BE49-F238E27FC236}">
                  <a16:creationId xmlns:a16="http://schemas.microsoft.com/office/drawing/2014/main" id="{DAB7D260-C3EF-48E8-910F-B4B83D00B444}"/>
                </a:ext>
              </a:extLst>
            </p:cNvPr>
            <p:cNvSpPr txBox="1"/>
            <p:nvPr/>
          </p:nvSpPr>
          <p:spPr>
            <a:xfrm>
              <a:off x="4253377"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etc</a:t>
              </a:r>
            </a:p>
          </p:txBody>
        </p:sp>
        <p:sp>
          <p:nvSpPr>
            <p:cNvPr id="22" name="TextBox 21">
              <a:extLst>
                <a:ext uri="{FF2B5EF4-FFF2-40B4-BE49-F238E27FC236}">
                  <a16:creationId xmlns:a16="http://schemas.microsoft.com/office/drawing/2014/main" id="{C82E8249-33D2-40A1-94FD-EF703310BADD}"/>
                </a:ext>
              </a:extLst>
            </p:cNvPr>
            <p:cNvSpPr txBox="1"/>
            <p:nvPr/>
          </p:nvSpPr>
          <p:spPr>
            <a:xfrm>
              <a:off x="2905396"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dev</a:t>
              </a:r>
            </a:p>
          </p:txBody>
        </p:sp>
        <p:sp>
          <p:nvSpPr>
            <p:cNvPr id="24" name="TextBox 23">
              <a:extLst>
                <a:ext uri="{FF2B5EF4-FFF2-40B4-BE49-F238E27FC236}">
                  <a16:creationId xmlns:a16="http://schemas.microsoft.com/office/drawing/2014/main" id="{A8589839-DACB-4F25-9BFD-5824F05FAC71}"/>
                </a:ext>
              </a:extLst>
            </p:cNvPr>
            <p:cNvSpPr txBox="1"/>
            <p:nvPr/>
          </p:nvSpPr>
          <p:spPr>
            <a:xfrm>
              <a:off x="8847249"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var</a:t>
              </a:r>
            </a:p>
          </p:txBody>
        </p:sp>
        <p:sp>
          <p:nvSpPr>
            <p:cNvPr id="25" name="TextBox 24">
              <a:extLst>
                <a:ext uri="{FF2B5EF4-FFF2-40B4-BE49-F238E27FC236}">
                  <a16:creationId xmlns:a16="http://schemas.microsoft.com/office/drawing/2014/main" id="{CFA805D7-ED17-4CEE-876D-BBCA6E342CBF}"/>
                </a:ext>
              </a:extLst>
            </p:cNvPr>
            <p:cNvSpPr txBox="1"/>
            <p:nvPr/>
          </p:nvSpPr>
          <p:spPr>
            <a:xfrm>
              <a:off x="6949342" y="1249778"/>
              <a:ext cx="364813" cy="472587"/>
            </a:xfrm>
            <a:prstGeom prst="rect">
              <a:avLst/>
            </a:prstGeom>
            <a:noFill/>
            <a:ln>
              <a:no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26" name="TextBox 25">
              <a:extLst>
                <a:ext uri="{FF2B5EF4-FFF2-40B4-BE49-F238E27FC236}">
                  <a16:creationId xmlns:a16="http://schemas.microsoft.com/office/drawing/2014/main" id="{8AF1937D-6CD4-4F95-B576-0A82BB7388FC}"/>
                </a:ext>
              </a:extLst>
            </p:cNvPr>
            <p:cNvSpPr txBox="1"/>
            <p:nvPr/>
          </p:nvSpPr>
          <p:spPr>
            <a:xfrm>
              <a:off x="7499265"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usr</a:t>
              </a:r>
            </a:p>
          </p:txBody>
        </p:sp>
        <p:sp>
          <p:nvSpPr>
            <p:cNvPr id="27" name="TextBox 26">
              <a:extLst>
                <a:ext uri="{FF2B5EF4-FFF2-40B4-BE49-F238E27FC236}">
                  <a16:creationId xmlns:a16="http://schemas.microsoft.com/office/drawing/2014/main" id="{98370BBC-1832-4B4E-AC44-7934D8B9C0AE}"/>
                </a:ext>
              </a:extLst>
            </p:cNvPr>
            <p:cNvSpPr txBox="1"/>
            <p:nvPr/>
          </p:nvSpPr>
          <p:spPr>
            <a:xfrm>
              <a:off x="1557413"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boot</a:t>
              </a:r>
            </a:p>
          </p:txBody>
        </p:sp>
        <p:sp>
          <p:nvSpPr>
            <p:cNvPr id="29" name="TextBox 28">
              <a:extLst>
                <a:ext uri="{FF2B5EF4-FFF2-40B4-BE49-F238E27FC236}">
                  <a16:creationId xmlns:a16="http://schemas.microsoft.com/office/drawing/2014/main" id="{C26CA5F5-032A-4990-BE17-CDD2ED2E6468}"/>
                </a:ext>
              </a:extLst>
            </p:cNvPr>
            <p:cNvSpPr txBox="1"/>
            <p:nvPr/>
          </p:nvSpPr>
          <p:spPr>
            <a:xfrm>
              <a:off x="209431"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bin</a:t>
              </a:r>
            </a:p>
          </p:txBody>
        </p:sp>
        <p:cxnSp>
          <p:nvCxnSpPr>
            <p:cNvPr id="32" name="Connector: Elbow 31">
              <a:extLst>
                <a:ext uri="{FF2B5EF4-FFF2-40B4-BE49-F238E27FC236}">
                  <a16:creationId xmlns:a16="http://schemas.microsoft.com/office/drawing/2014/main" id="{C40BD134-DD83-4083-BCDA-235D0B8A1DB1}"/>
                </a:ext>
              </a:extLst>
            </p:cNvPr>
            <p:cNvCxnSpPr>
              <a:cxnSpLocks/>
              <a:stCxn id="15" idx="2"/>
              <a:endCxn id="14" idx="0"/>
            </p:cNvCxnSpPr>
            <p:nvPr/>
          </p:nvCxnSpPr>
          <p:spPr>
            <a:xfrm rot="16200000" flipH="1">
              <a:off x="5856700" y="923680"/>
              <a:ext cx="652193" cy="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24306C2-7FBA-46DD-836D-FFB339A62A3B}"/>
                </a:ext>
              </a:extLst>
            </p:cNvPr>
            <p:cNvCxnSpPr>
              <a:cxnSpLocks/>
              <a:stCxn id="14" idx="2"/>
              <a:endCxn id="12" idx="0"/>
            </p:cNvCxnSpPr>
            <p:nvPr/>
          </p:nvCxnSpPr>
          <p:spPr>
            <a:xfrm rot="5400000">
              <a:off x="5856701" y="2048461"/>
              <a:ext cx="652193"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6DA1F23-C47F-45F2-8DB6-F013D4EFF327}"/>
                </a:ext>
              </a:extLst>
            </p:cNvPr>
            <p:cNvCxnSpPr>
              <a:stCxn id="15" idx="2"/>
              <a:endCxn id="24" idx="0"/>
            </p:cNvCxnSpPr>
            <p:nvPr/>
          </p:nvCxnSpPr>
          <p:spPr>
            <a:xfrm rot="16200000" flipH="1">
              <a:off x="7479644" y="-699264"/>
              <a:ext cx="652193" cy="32458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1C0510BC-EAD6-4945-9CA4-D31F81D50B12}"/>
                </a:ext>
              </a:extLst>
            </p:cNvPr>
            <p:cNvCxnSpPr>
              <a:stCxn id="15" idx="2"/>
              <a:endCxn id="26" idx="0"/>
            </p:cNvCxnSpPr>
            <p:nvPr/>
          </p:nvCxnSpPr>
          <p:spPr>
            <a:xfrm rot="16200000" flipH="1">
              <a:off x="6805651" y="-25273"/>
              <a:ext cx="652193" cy="189790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0AF0B0D-5724-4B3B-8AD9-46C93173BAF6}"/>
                </a:ext>
              </a:extLst>
            </p:cNvPr>
            <p:cNvCxnSpPr>
              <a:stCxn id="15" idx="2"/>
              <a:endCxn id="20" idx="0"/>
            </p:cNvCxnSpPr>
            <p:nvPr/>
          </p:nvCxnSpPr>
          <p:spPr>
            <a:xfrm rot="5400000">
              <a:off x="5182709" y="249691"/>
              <a:ext cx="652193" cy="13479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DCC88BCB-3354-4A6E-A22F-36AE2619D266}"/>
                </a:ext>
              </a:extLst>
            </p:cNvPr>
            <p:cNvCxnSpPr>
              <a:stCxn id="15" idx="2"/>
              <a:endCxn id="22" idx="0"/>
            </p:cNvCxnSpPr>
            <p:nvPr/>
          </p:nvCxnSpPr>
          <p:spPr>
            <a:xfrm rot="5400000">
              <a:off x="4508718" y="-424300"/>
              <a:ext cx="652193" cy="26959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6480694-901D-4795-8771-2766B0537FBE}"/>
                </a:ext>
              </a:extLst>
            </p:cNvPr>
            <p:cNvCxnSpPr>
              <a:stCxn id="15" idx="2"/>
              <a:endCxn id="27" idx="0"/>
            </p:cNvCxnSpPr>
            <p:nvPr/>
          </p:nvCxnSpPr>
          <p:spPr>
            <a:xfrm rot="5400000">
              <a:off x="3834727" y="-1098291"/>
              <a:ext cx="652193" cy="40439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40950E6F-4315-494A-A120-3091F2CCCB63}"/>
                </a:ext>
              </a:extLst>
            </p:cNvPr>
            <p:cNvCxnSpPr>
              <a:stCxn id="15" idx="2"/>
              <a:endCxn id="29" idx="0"/>
            </p:cNvCxnSpPr>
            <p:nvPr/>
          </p:nvCxnSpPr>
          <p:spPr>
            <a:xfrm rot="5400000">
              <a:off x="3160736" y="-1772282"/>
              <a:ext cx="652193" cy="53919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5D2BDCB-56C3-4F67-86C5-E64295EBA3A8}"/>
                </a:ext>
              </a:extLst>
            </p:cNvPr>
            <p:cNvCxnSpPr>
              <a:stCxn id="12" idx="2"/>
              <a:endCxn id="11" idx="0"/>
            </p:cNvCxnSpPr>
            <p:nvPr/>
          </p:nvCxnSpPr>
          <p:spPr>
            <a:xfrm rot="5400000">
              <a:off x="3221124" y="537666"/>
              <a:ext cx="652193" cy="527115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2820E122-B88D-4BF4-9C81-6530FE5F1798}"/>
                </a:ext>
              </a:extLst>
            </p:cNvPr>
            <p:cNvCxnSpPr>
              <a:cxnSpLocks/>
              <a:stCxn id="12" idx="2"/>
              <a:endCxn id="4" idx="0"/>
            </p:cNvCxnSpPr>
            <p:nvPr/>
          </p:nvCxnSpPr>
          <p:spPr>
            <a:xfrm rot="5400000">
              <a:off x="3879876" y="1196419"/>
              <a:ext cx="652193" cy="395364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C22C59FB-E422-460A-B9F1-CFF286330ACC}"/>
                </a:ext>
              </a:extLst>
            </p:cNvPr>
            <p:cNvCxnSpPr>
              <a:cxnSpLocks/>
              <a:stCxn id="12" idx="2"/>
              <a:endCxn id="5" idx="0"/>
            </p:cNvCxnSpPr>
            <p:nvPr/>
          </p:nvCxnSpPr>
          <p:spPr>
            <a:xfrm rot="5400000">
              <a:off x="4538629" y="1855172"/>
              <a:ext cx="652193" cy="26361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3E0483D4-A977-48A2-93D0-6333ACA59C56}"/>
                </a:ext>
              </a:extLst>
            </p:cNvPr>
            <p:cNvCxnSpPr>
              <a:stCxn id="12" idx="2"/>
              <a:endCxn id="6" idx="0"/>
            </p:cNvCxnSpPr>
            <p:nvPr/>
          </p:nvCxnSpPr>
          <p:spPr>
            <a:xfrm rot="5400000">
              <a:off x="5197382" y="2513925"/>
              <a:ext cx="652193" cy="13186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441A05DD-4E39-44D9-9B2A-D24C726594CB}"/>
                </a:ext>
              </a:extLst>
            </p:cNvPr>
            <p:cNvCxnSpPr>
              <a:stCxn id="12" idx="2"/>
              <a:endCxn id="10" idx="0"/>
            </p:cNvCxnSpPr>
            <p:nvPr/>
          </p:nvCxnSpPr>
          <p:spPr>
            <a:xfrm rot="16200000" flipH="1">
              <a:off x="7832395" y="1197545"/>
              <a:ext cx="652193" cy="39513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FBBD93D9-E499-4B48-8B6B-D1E0C87CA61B}"/>
                </a:ext>
              </a:extLst>
            </p:cNvPr>
            <p:cNvCxnSpPr>
              <a:stCxn id="12" idx="2"/>
              <a:endCxn id="9" idx="0"/>
            </p:cNvCxnSpPr>
            <p:nvPr/>
          </p:nvCxnSpPr>
          <p:spPr>
            <a:xfrm rot="16200000" flipH="1">
              <a:off x="7173641" y="1856299"/>
              <a:ext cx="652193" cy="26338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28EE2629-C147-4247-B0A2-5A28EE616A49}"/>
                </a:ext>
              </a:extLst>
            </p:cNvPr>
            <p:cNvCxnSpPr>
              <a:stCxn id="12" idx="2"/>
              <a:endCxn id="8" idx="0"/>
            </p:cNvCxnSpPr>
            <p:nvPr/>
          </p:nvCxnSpPr>
          <p:spPr>
            <a:xfrm rot="16200000" flipH="1">
              <a:off x="6514888" y="2515053"/>
              <a:ext cx="652193" cy="131637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2287A5A6-C025-402E-8263-479128EE58E2}"/>
                </a:ext>
              </a:extLst>
            </p:cNvPr>
            <p:cNvCxnSpPr>
              <a:cxnSpLocks/>
              <a:stCxn id="12" idx="2"/>
              <a:endCxn id="7" idx="0"/>
            </p:cNvCxnSpPr>
            <p:nvPr/>
          </p:nvCxnSpPr>
          <p:spPr>
            <a:xfrm rot="5400000">
              <a:off x="5856136" y="3172678"/>
              <a:ext cx="652193" cy="112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B0FE38B4-758F-4824-9967-F6E350131D0A}"/>
                </a:ext>
              </a:extLst>
            </p:cNvPr>
            <p:cNvSpPr txBox="1"/>
            <p:nvPr/>
          </p:nvSpPr>
          <p:spPr>
            <a:xfrm>
              <a:off x="790867" y="462411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School </a:t>
              </a:r>
            </a:p>
          </p:txBody>
        </p:sp>
        <p:sp>
          <p:nvSpPr>
            <p:cNvPr id="98" name="TextBox 97">
              <a:extLst>
                <a:ext uri="{FF2B5EF4-FFF2-40B4-BE49-F238E27FC236}">
                  <a16:creationId xmlns:a16="http://schemas.microsoft.com/office/drawing/2014/main" id="{E39FF099-272F-4280-8CEB-D1CE417782DD}"/>
                </a:ext>
              </a:extLst>
            </p:cNvPr>
            <p:cNvSpPr txBox="1"/>
            <p:nvPr/>
          </p:nvSpPr>
          <p:spPr>
            <a:xfrm>
              <a:off x="2229148" y="462411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Work</a:t>
              </a:r>
            </a:p>
          </p:txBody>
        </p:sp>
        <p:sp>
          <p:nvSpPr>
            <p:cNvPr id="99" name="TextBox 98">
              <a:extLst>
                <a:ext uri="{FF2B5EF4-FFF2-40B4-BE49-F238E27FC236}">
                  <a16:creationId xmlns:a16="http://schemas.microsoft.com/office/drawing/2014/main" id="{D1C0029B-C848-46C2-BF7B-810BEFC1DA44}"/>
                </a:ext>
              </a:extLst>
            </p:cNvPr>
            <p:cNvSpPr txBox="1"/>
            <p:nvPr/>
          </p:nvSpPr>
          <p:spPr>
            <a:xfrm>
              <a:off x="330206" y="574889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Art</a:t>
              </a:r>
            </a:p>
          </p:txBody>
        </p:sp>
        <p:sp>
          <p:nvSpPr>
            <p:cNvPr id="100" name="TextBox 99">
              <a:extLst>
                <a:ext uri="{FF2B5EF4-FFF2-40B4-BE49-F238E27FC236}">
                  <a16:creationId xmlns:a16="http://schemas.microsoft.com/office/drawing/2014/main" id="{A0B97AEE-5C7C-424D-9285-5514DD5DF3FF}"/>
                </a:ext>
              </a:extLst>
            </p:cNvPr>
            <p:cNvSpPr txBox="1"/>
            <p:nvPr/>
          </p:nvSpPr>
          <p:spPr>
            <a:xfrm>
              <a:off x="1647713" y="574889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Engineering</a:t>
              </a:r>
            </a:p>
          </p:txBody>
        </p:sp>
        <p:sp>
          <p:nvSpPr>
            <p:cNvPr id="101" name="TextBox 100">
              <a:extLst>
                <a:ext uri="{FF2B5EF4-FFF2-40B4-BE49-F238E27FC236}">
                  <a16:creationId xmlns:a16="http://schemas.microsoft.com/office/drawing/2014/main" id="{3B9F59FD-B52B-41C7-AB34-5F3F3EB53E63}"/>
                </a:ext>
              </a:extLst>
            </p:cNvPr>
            <p:cNvSpPr txBox="1"/>
            <p:nvPr/>
          </p:nvSpPr>
          <p:spPr>
            <a:xfrm>
              <a:off x="2965218" y="574889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Math</a:t>
              </a:r>
            </a:p>
          </p:txBody>
        </p:sp>
      </p:grpSp>
      <p:cxnSp>
        <p:nvCxnSpPr>
          <p:cNvPr id="104" name="Connector: Elbow 103">
            <a:extLst>
              <a:ext uri="{FF2B5EF4-FFF2-40B4-BE49-F238E27FC236}">
                <a16:creationId xmlns:a16="http://schemas.microsoft.com/office/drawing/2014/main" id="{35B5657D-DC95-4E15-B6C3-AF3B6A97A30B}"/>
              </a:ext>
              <a:ext uri="{C183D7F6-B498-43B3-948B-1728B52AA6E4}">
                <adec:decorative xmlns:adec="http://schemas.microsoft.com/office/drawing/2017/decorative" val="1"/>
              </a:ext>
            </a:extLst>
          </p:cNvPr>
          <p:cNvCxnSpPr>
            <a:stCxn id="97" idx="0"/>
            <a:endCxn id="4" idx="2"/>
          </p:cNvCxnSpPr>
          <p:nvPr/>
        </p:nvCxnSpPr>
        <p:spPr>
          <a:xfrm rot="5400000" flipH="1" flipV="1">
            <a:off x="2108102" y="3915899"/>
            <a:ext cx="652193" cy="856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5AA0869C-D5CD-4892-AA8D-D00E3859817E}"/>
              </a:ext>
              <a:ext uri="{C183D7F6-B498-43B3-948B-1728B52AA6E4}">
                <adec:decorative xmlns:adec="http://schemas.microsoft.com/office/drawing/2017/decorative" val="1"/>
              </a:ext>
            </a:extLst>
          </p:cNvPr>
          <p:cNvCxnSpPr>
            <a:stCxn id="98" idx="0"/>
            <a:endCxn id="4" idx="2"/>
          </p:cNvCxnSpPr>
          <p:nvPr/>
        </p:nvCxnSpPr>
        <p:spPr>
          <a:xfrm rot="16200000" flipV="1">
            <a:off x="2827243" y="4053604"/>
            <a:ext cx="652193" cy="5814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5E168FFD-5D5D-42A1-8E95-C3CD4D4BC97D}"/>
              </a:ext>
              <a:ext uri="{C183D7F6-B498-43B3-948B-1728B52AA6E4}">
                <adec:decorative xmlns:adec="http://schemas.microsoft.com/office/drawing/2017/decorative" val="1"/>
              </a:ext>
            </a:extLst>
          </p:cNvPr>
          <p:cNvCxnSpPr>
            <a:stCxn id="99" idx="0"/>
            <a:endCxn id="97" idx="2"/>
          </p:cNvCxnSpPr>
          <p:nvPr/>
        </p:nvCxnSpPr>
        <p:spPr>
          <a:xfrm rot="5400000" flipH="1" flipV="1">
            <a:off x="1449348" y="5238772"/>
            <a:ext cx="652193" cy="4606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98DBCCCA-F0D6-4061-B4B9-09578FCD18E3}"/>
              </a:ext>
              <a:ext uri="{C183D7F6-B498-43B3-948B-1728B52AA6E4}">
                <adec:decorative xmlns:adec="http://schemas.microsoft.com/office/drawing/2017/decorative" val="1"/>
              </a:ext>
            </a:extLst>
          </p:cNvPr>
          <p:cNvCxnSpPr>
            <a:stCxn id="100" idx="0"/>
            <a:endCxn id="97" idx="2"/>
          </p:cNvCxnSpPr>
          <p:nvPr/>
        </p:nvCxnSpPr>
        <p:spPr>
          <a:xfrm rot="16200000" flipV="1">
            <a:off x="2108102" y="5040678"/>
            <a:ext cx="652192" cy="856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A36C2B75-2CE1-44C7-A972-7C6349EB8EE0}"/>
              </a:ext>
              <a:ext uri="{C183D7F6-B498-43B3-948B-1728B52AA6E4}">
                <adec:decorative xmlns:adec="http://schemas.microsoft.com/office/drawing/2017/decorative" val="1"/>
              </a:ext>
            </a:extLst>
          </p:cNvPr>
          <p:cNvCxnSpPr>
            <a:stCxn id="101" idx="0"/>
            <a:endCxn id="97" idx="2"/>
          </p:cNvCxnSpPr>
          <p:nvPr/>
        </p:nvCxnSpPr>
        <p:spPr>
          <a:xfrm rot="16200000" flipV="1">
            <a:off x="2766855" y="4381925"/>
            <a:ext cx="652192" cy="217435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67AE6395-0AC1-40D5-B88D-C5E562E1B89B}"/>
              </a:ext>
            </a:extLst>
          </p:cNvPr>
          <p:cNvSpPr txBox="1"/>
          <p:nvPr/>
        </p:nvSpPr>
        <p:spPr>
          <a:xfrm>
            <a:off x="7419805" y="2495472"/>
            <a:ext cx="2425716" cy="472588"/>
          </a:xfrm>
          <a:prstGeom prst="rect">
            <a:avLst/>
          </a:prstGeom>
          <a:noFill/>
          <a:ln>
            <a:no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also represented by ~</a:t>
            </a:r>
          </a:p>
        </p:txBody>
      </p:sp>
      <p:sp>
        <p:nvSpPr>
          <p:cNvPr id="116" name="TextBox 115">
            <a:extLst>
              <a:ext uri="{FF2B5EF4-FFF2-40B4-BE49-F238E27FC236}">
                <a16:creationId xmlns:a16="http://schemas.microsoft.com/office/drawing/2014/main" id="{16152A52-FC40-497D-82E0-84850DD54B19}"/>
              </a:ext>
            </a:extLst>
          </p:cNvPr>
          <p:cNvSpPr txBox="1"/>
          <p:nvPr/>
        </p:nvSpPr>
        <p:spPr>
          <a:xfrm>
            <a:off x="7396575" y="171294"/>
            <a:ext cx="2425716" cy="472588"/>
          </a:xfrm>
          <a:prstGeom prst="rect">
            <a:avLst/>
          </a:prstGeom>
          <a:noFill/>
          <a:ln>
            <a:no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top level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known as root</a:t>
            </a:r>
          </a:p>
        </p:txBody>
      </p:sp>
      <p:sp>
        <p:nvSpPr>
          <p:cNvPr id="53" name="Rectangle 52">
            <a:extLst>
              <a:ext uri="{FF2B5EF4-FFF2-40B4-BE49-F238E27FC236}">
                <a16:creationId xmlns:a16="http://schemas.microsoft.com/office/drawing/2014/main" id="{A82F92EC-B908-4A10-8432-A1D8A1213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itle 53">
            <a:extLst>
              <a:ext uri="{FF2B5EF4-FFF2-40B4-BE49-F238E27FC236}">
                <a16:creationId xmlns:a16="http://schemas.microsoft.com/office/drawing/2014/main" id="{C682601D-B6BD-4DFD-A3D1-F773FFB57110}"/>
              </a:ext>
            </a:extLst>
          </p:cNvPr>
          <p:cNvSpPr txBox="1">
            <a:spLocks noGrp="1"/>
          </p:cNvSpPr>
          <p:nvPr>
            <p:ph type="title" idx="4294967295"/>
          </p:nvPr>
        </p:nvSpPr>
        <p:spPr>
          <a:xfrm>
            <a:off x="5455717" y="6361183"/>
            <a:ext cx="6590074" cy="461665"/>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chemeClr val="bg1"/>
                </a:solidFill>
                <a:effectLst/>
                <a:uLnTx/>
                <a:uFillTx/>
                <a:latin typeface="+mj-lt"/>
                <a:ea typeface="+mn-ea"/>
                <a:cs typeface="+mn-cs"/>
              </a:rPr>
              <a:t>File structure for emulator in Linux essentials course</a:t>
            </a:r>
          </a:p>
        </p:txBody>
      </p:sp>
      <p:sp>
        <p:nvSpPr>
          <p:cNvPr id="51" name="TextBox 50">
            <a:extLst>
              <a:ext uri="{FF2B5EF4-FFF2-40B4-BE49-F238E27FC236}">
                <a16:creationId xmlns:a16="http://schemas.microsoft.com/office/drawing/2014/main" id="{01DFD775-E299-4305-885E-D84B5DB54E7D}"/>
              </a:ext>
            </a:extLst>
          </p:cNvPr>
          <p:cNvSpPr txBox="1"/>
          <p:nvPr/>
        </p:nvSpPr>
        <p:spPr>
          <a:xfrm rot="21341737">
            <a:off x="3846874" y="2470155"/>
            <a:ext cx="1064333"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hardware devices</a:t>
            </a:r>
          </a:p>
        </p:txBody>
      </p:sp>
      <p:sp>
        <p:nvSpPr>
          <p:cNvPr id="52" name="Freeform: Shape 51">
            <a:extLst>
              <a:ext uri="{FF2B5EF4-FFF2-40B4-BE49-F238E27FC236}">
                <a16:creationId xmlns:a16="http://schemas.microsoft.com/office/drawing/2014/main" id="{15BA2C77-57D2-4339-9B08-39C3340D401E}"/>
              </a:ext>
              <a:ext uri="{C183D7F6-B498-43B3-948B-1728B52AA6E4}">
                <adec:decorative xmlns:adec="http://schemas.microsoft.com/office/drawing/2017/decorative" val="1"/>
              </a:ext>
            </a:extLst>
          </p:cNvPr>
          <p:cNvSpPr/>
          <p:nvPr/>
        </p:nvSpPr>
        <p:spPr>
          <a:xfrm rot="12090823" flipH="1">
            <a:off x="1204095" y="1828033"/>
            <a:ext cx="102229" cy="63364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a:extLst>
              <a:ext uri="{FF2B5EF4-FFF2-40B4-BE49-F238E27FC236}">
                <a16:creationId xmlns:a16="http://schemas.microsoft.com/office/drawing/2014/main" id="{AFA94C4A-573F-43D3-BBFD-1F601D958A14}"/>
              </a:ext>
            </a:extLst>
          </p:cNvPr>
          <p:cNvSpPr txBox="1"/>
          <p:nvPr/>
        </p:nvSpPr>
        <p:spPr>
          <a:xfrm rot="299561">
            <a:off x="532046" y="2462784"/>
            <a:ext cx="1453719"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essential binary files</a:t>
            </a:r>
          </a:p>
        </p:txBody>
      </p:sp>
      <p:sp>
        <p:nvSpPr>
          <p:cNvPr id="56" name="Freeform: Shape 55">
            <a:extLst>
              <a:ext uri="{FF2B5EF4-FFF2-40B4-BE49-F238E27FC236}">
                <a16:creationId xmlns:a16="http://schemas.microsoft.com/office/drawing/2014/main" id="{C45B0833-C11C-407D-84D3-B659D53AB482}"/>
              </a:ext>
              <a:ext uri="{C183D7F6-B498-43B3-948B-1728B52AA6E4}">
                <adec:decorative xmlns:adec="http://schemas.microsoft.com/office/drawing/2017/decorative" val="1"/>
              </a:ext>
            </a:extLst>
          </p:cNvPr>
          <p:cNvSpPr/>
          <p:nvPr/>
        </p:nvSpPr>
        <p:spPr>
          <a:xfrm rot="10497785">
            <a:off x="3978590" y="1792395"/>
            <a:ext cx="165372" cy="77699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69210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51" grpId="0"/>
      <p:bldP spid="52" grpId="0" animBg="1"/>
      <p:bldP spid="55" grpId="0"/>
      <p:bldP spid="5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Relative and absolute paths </a:t>
            </a:r>
            <a:br>
              <a:rPr lang="en-GB" dirty="0">
                <a:solidFill>
                  <a:schemeClr val="bg1"/>
                </a:solidFill>
              </a:rPr>
            </a:br>
            <a:r>
              <a:rPr lang="en-GB" sz="2800" dirty="0">
                <a:solidFill>
                  <a:schemeClr val="bg1"/>
                </a:solidFill>
              </a:rPr>
              <a:t>(Unhatched 4, Ess 7.3)</a:t>
            </a:r>
            <a:endParaRPr lang="en-GB" dirty="0">
              <a:solidFill>
                <a:schemeClr val="bg1"/>
              </a:solidFill>
            </a:endParaRPr>
          </a:p>
        </p:txBody>
      </p:sp>
      <p:sp>
        <p:nvSpPr>
          <p:cNvPr id="16" name="Content Placeholder 2">
            <a:extLst>
              <a:ext uri="{FF2B5EF4-FFF2-40B4-BE49-F238E27FC236}">
                <a16:creationId xmlns:a16="http://schemas.microsoft.com/office/drawing/2014/main" id="{26D234C0-C696-47A3-96EA-28E46F5EC50C}"/>
              </a:ext>
            </a:extLst>
          </p:cNvPr>
          <p:cNvSpPr>
            <a:spLocks noGrp="1"/>
          </p:cNvSpPr>
          <p:nvPr>
            <p:ph idx="1"/>
          </p:nvPr>
        </p:nvSpPr>
        <p:spPr>
          <a:xfrm>
            <a:off x="838200" y="1825624"/>
            <a:ext cx="10515600" cy="4574683"/>
          </a:xfrm>
        </p:spPr>
        <p:txBody>
          <a:bodyPr>
            <a:normAutofit lnSpcReduction="10000"/>
          </a:bodyPr>
          <a:lstStyle/>
          <a:p>
            <a:pPr>
              <a:lnSpc>
                <a:spcPct val="100000"/>
              </a:lnSpc>
              <a:spcBef>
                <a:spcPts val="0"/>
              </a:spcBef>
              <a:spcAft>
                <a:spcPts val="600"/>
              </a:spcAft>
            </a:pPr>
            <a:r>
              <a:rPr lang="en-GB" sz="2400" dirty="0">
                <a:effectLst/>
                <a:ea typeface="Calibri" panose="020F0502020204030204" pitchFamily="34" charset="0"/>
                <a:cs typeface="Times New Roman" panose="02020603050405020304" pitchFamily="18" charset="0"/>
              </a:rPr>
              <a:t>paths specify where to find a directory</a:t>
            </a:r>
          </a:p>
          <a:p>
            <a:pPr lvl="1">
              <a:lnSpc>
                <a:spcPct val="100000"/>
              </a:lnSpc>
              <a:spcBef>
                <a:spcPts val="0"/>
              </a:spcBef>
              <a:spcAft>
                <a:spcPts val="1800"/>
              </a:spcAft>
            </a:pPr>
            <a:r>
              <a:rPr lang="en-GB" sz="2000" dirty="0">
                <a:effectLst/>
                <a:ea typeface="Calibri" panose="020F0502020204030204" pitchFamily="34" charset="0"/>
                <a:cs typeface="Times New Roman" panose="02020603050405020304" pitchFamily="18" charset="0"/>
              </a:rPr>
              <a:t>path is a list of directories separated by /</a:t>
            </a:r>
          </a:p>
          <a:p>
            <a:pPr>
              <a:lnSpc>
                <a:spcPct val="100000"/>
              </a:lnSpc>
              <a:spcBef>
                <a:spcPts val="0"/>
              </a:spcBef>
              <a:spcAft>
                <a:spcPts val="600"/>
              </a:spcAft>
            </a:pPr>
            <a:r>
              <a:rPr lang="en-GB" sz="2400" dirty="0">
                <a:effectLst/>
                <a:ea typeface="Calibri" panose="020F0502020204030204" pitchFamily="34" charset="0"/>
                <a:cs typeface="Times New Roman" panose="02020603050405020304" pitchFamily="18" charset="0"/>
              </a:rPr>
              <a:t>these can be </a:t>
            </a:r>
            <a:r>
              <a:rPr lang="en-GB" sz="2400" b="1" dirty="0">
                <a:effectLst/>
                <a:ea typeface="Calibri" panose="020F0502020204030204" pitchFamily="34" charset="0"/>
                <a:cs typeface="Times New Roman" panose="02020603050405020304" pitchFamily="18" charset="0"/>
              </a:rPr>
              <a:t>relative</a:t>
            </a:r>
            <a:r>
              <a:rPr lang="en-GB" sz="2400" dirty="0">
                <a:effectLst/>
                <a:ea typeface="Calibri" panose="020F0502020204030204" pitchFamily="34" charset="0"/>
                <a:cs typeface="Times New Roman" panose="02020603050405020304" pitchFamily="18" charset="0"/>
              </a:rPr>
              <a:t> to the current directory</a:t>
            </a:r>
          </a:p>
          <a:p>
            <a:pPr lvl="1">
              <a:lnSpc>
                <a:spcPct val="100000"/>
              </a:lnSpc>
              <a:spcBef>
                <a:spcPts val="0"/>
              </a:spcBef>
              <a:spcAft>
                <a:spcPts val="18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Documents/School </a:t>
            </a:r>
            <a:r>
              <a:rPr lang="en-GB" sz="2000" dirty="0">
                <a:effectLst/>
                <a:ea typeface="Calibri" panose="020F0502020204030204" pitchFamily="34" charset="0"/>
                <a:cs typeface="Times New Roman" panose="02020603050405020304" pitchFamily="18" charset="0"/>
              </a:rPr>
              <a:t>is the </a:t>
            </a:r>
            <a:r>
              <a:rPr lang="en-GB" sz="2000" dirty="0">
                <a:effectLst/>
                <a:latin typeface="Courier New" panose="02070309020205020404" pitchFamily="49" charset="0"/>
                <a:ea typeface="Calibri" panose="020F0502020204030204" pitchFamily="34" charset="0"/>
                <a:cs typeface="Courier New" panose="02070309020205020404" pitchFamily="49" charset="0"/>
              </a:rPr>
              <a:t>School</a:t>
            </a:r>
            <a:r>
              <a:rPr lang="en-GB" sz="2000" dirty="0">
                <a:effectLst/>
                <a:ea typeface="Calibri" panose="020F0502020204030204" pitchFamily="34" charset="0"/>
                <a:cs typeface="Times New Roman" panose="02020603050405020304" pitchFamily="18" charset="0"/>
              </a:rPr>
              <a:t> directory within the </a:t>
            </a:r>
            <a:r>
              <a:rPr lang="en-GB" sz="2000" dirty="0">
                <a:effectLst/>
                <a:latin typeface="Courier New" panose="02070309020205020404" pitchFamily="49" charset="0"/>
                <a:ea typeface="Calibri" panose="020F0502020204030204" pitchFamily="34" charset="0"/>
                <a:cs typeface="Courier New" panose="02070309020205020404" pitchFamily="49" charset="0"/>
              </a:rPr>
              <a:t>Documents</a:t>
            </a:r>
            <a:r>
              <a:rPr lang="en-GB" sz="2000" dirty="0">
                <a:effectLst/>
                <a:ea typeface="Calibri" panose="020F0502020204030204" pitchFamily="34" charset="0"/>
                <a:cs typeface="Times New Roman" panose="02020603050405020304" pitchFamily="18" charset="0"/>
              </a:rPr>
              <a:t> directory </a:t>
            </a:r>
            <a:r>
              <a:rPr lang="en-GB" sz="2000" b="1" dirty="0">
                <a:effectLst/>
                <a:ea typeface="Calibri" panose="020F0502020204030204" pitchFamily="34" charset="0"/>
                <a:cs typeface="Times New Roman" panose="02020603050405020304" pitchFamily="18" charset="0"/>
              </a:rPr>
              <a:t>relative</a:t>
            </a:r>
            <a:r>
              <a:rPr lang="en-GB" sz="2000" dirty="0">
                <a:effectLst/>
                <a:ea typeface="Calibri" panose="020F0502020204030204" pitchFamily="34" charset="0"/>
                <a:cs typeface="Times New Roman" panose="02020603050405020304" pitchFamily="18" charset="0"/>
              </a:rPr>
              <a:t> to the sysadmin directory</a:t>
            </a:r>
          </a:p>
          <a:p>
            <a:pPr>
              <a:lnSpc>
                <a:spcPct val="100000"/>
              </a:lnSpc>
              <a:spcBef>
                <a:spcPts val="0"/>
              </a:spcBef>
              <a:spcAft>
                <a:spcPts val="600"/>
              </a:spcAft>
            </a:pPr>
            <a:r>
              <a:rPr lang="en-GB" sz="2400" dirty="0">
                <a:effectLst/>
                <a:ea typeface="Calibri" panose="020F0502020204030204" pitchFamily="34" charset="0"/>
                <a:cs typeface="Times New Roman" panose="02020603050405020304" pitchFamily="18" charset="0"/>
              </a:rPr>
              <a:t>they can also be </a:t>
            </a:r>
            <a:r>
              <a:rPr lang="en-GB" sz="2400" b="1" dirty="0">
                <a:effectLst/>
                <a:ea typeface="Calibri" panose="020F0502020204030204" pitchFamily="34" charset="0"/>
                <a:cs typeface="Times New Roman" panose="02020603050405020304" pitchFamily="18" charset="0"/>
              </a:rPr>
              <a:t>absolute</a:t>
            </a:r>
            <a:r>
              <a:rPr lang="en-GB" sz="2400" dirty="0">
                <a:effectLst/>
                <a:ea typeface="Calibri" panose="020F0502020204030204" pitchFamily="34" charset="0"/>
                <a:cs typeface="Times New Roman" panose="02020603050405020304" pitchFamily="18" charset="0"/>
              </a:rPr>
              <a:t>, starting from the </a:t>
            </a:r>
            <a:r>
              <a:rPr lang="en-GB" sz="2400" b="1" dirty="0">
                <a:effectLst/>
                <a:ea typeface="Calibri" panose="020F0502020204030204" pitchFamily="34" charset="0"/>
                <a:cs typeface="Times New Roman" panose="02020603050405020304" pitchFamily="18" charset="0"/>
              </a:rPr>
              <a:t>root</a:t>
            </a:r>
            <a:r>
              <a:rPr lang="en-GB" sz="2400" dirty="0">
                <a:effectLst/>
                <a:ea typeface="Calibri" panose="020F0502020204030204" pitchFamily="34" charset="0"/>
                <a:cs typeface="Times New Roman" panose="02020603050405020304" pitchFamily="18" charset="0"/>
              </a:rPr>
              <a:t> directory</a:t>
            </a:r>
          </a:p>
          <a:p>
            <a:pPr lvl="1">
              <a:lnSpc>
                <a:spcPct val="100000"/>
              </a:lnSpc>
              <a:spcBef>
                <a:spcPts val="0"/>
              </a:spcBef>
              <a:spcAft>
                <a:spcPts val="18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/home/sysadmin/Documents/School </a:t>
            </a:r>
            <a:r>
              <a:rPr lang="en-GB" sz="2000" dirty="0">
                <a:effectLst/>
                <a:ea typeface="Calibri" panose="020F0502020204030204" pitchFamily="34" charset="0"/>
                <a:cs typeface="Times New Roman" panose="02020603050405020304" pitchFamily="18" charset="0"/>
              </a:rPr>
              <a:t>is the </a:t>
            </a:r>
            <a:r>
              <a:rPr lang="en-GB" sz="2000" b="1" dirty="0">
                <a:effectLst/>
                <a:ea typeface="Calibri" panose="020F0502020204030204" pitchFamily="34" charset="0"/>
                <a:cs typeface="Times New Roman" panose="02020603050405020304" pitchFamily="18" charset="0"/>
              </a:rPr>
              <a:t>absolute</a:t>
            </a:r>
            <a:r>
              <a:rPr lang="en-GB" sz="2000" dirty="0">
                <a:effectLst/>
                <a:ea typeface="Calibri" panose="020F0502020204030204" pitchFamily="34" charset="0"/>
                <a:cs typeface="Times New Roman" panose="02020603050405020304" pitchFamily="18" charset="0"/>
              </a:rPr>
              <a:t> path from the root directory to the </a:t>
            </a:r>
            <a:r>
              <a:rPr lang="en-GB" sz="2000" dirty="0">
                <a:effectLst/>
                <a:latin typeface="Courier New" panose="02070309020205020404" pitchFamily="49" charset="0"/>
                <a:ea typeface="Calibri" panose="020F0502020204030204" pitchFamily="34" charset="0"/>
                <a:cs typeface="Courier New" panose="02070309020205020404" pitchFamily="49" charset="0"/>
              </a:rPr>
              <a:t>School</a:t>
            </a:r>
            <a:r>
              <a:rPr lang="en-GB" sz="2000" dirty="0">
                <a:effectLst/>
                <a:ea typeface="Calibri" panose="020F0502020204030204" pitchFamily="34" charset="0"/>
                <a:cs typeface="Times New Roman" panose="02020603050405020304" pitchFamily="18" charset="0"/>
              </a:rPr>
              <a:t> directory </a:t>
            </a:r>
          </a:p>
          <a:p>
            <a:pPr>
              <a:lnSpc>
                <a:spcPct val="100000"/>
              </a:lnSpc>
              <a:spcBef>
                <a:spcPts val="0"/>
              </a:spcBef>
              <a:spcAft>
                <a:spcPts val="600"/>
              </a:spcAft>
            </a:pPr>
            <a:r>
              <a:rPr lang="en-GB" sz="2400" dirty="0">
                <a:effectLst/>
                <a:ea typeface="Calibri" panose="020F0502020204030204" pitchFamily="34" charset="0"/>
                <a:cs typeface="Times New Roman" panose="02020603050405020304" pitchFamily="18" charset="0"/>
              </a:rPr>
              <a:t>can also specify </a:t>
            </a:r>
            <a:r>
              <a:rPr lang="en-GB" sz="2400" b="1" dirty="0">
                <a:effectLst/>
                <a:ea typeface="Calibri" panose="020F0502020204030204" pitchFamily="34" charset="0"/>
                <a:cs typeface="Times New Roman" panose="02020603050405020304" pitchFamily="18" charset="0"/>
              </a:rPr>
              <a:t>absolute</a:t>
            </a:r>
            <a:r>
              <a:rPr lang="en-GB" sz="2400" dirty="0">
                <a:effectLst/>
                <a:ea typeface="Calibri" panose="020F0502020204030204" pitchFamily="34" charset="0"/>
                <a:cs typeface="Times New Roman" panose="02020603050405020304" pitchFamily="18" charset="0"/>
              </a:rPr>
              <a:t> path from </a:t>
            </a:r>
            <a:r>
              <a:rPr lang="en-GB" sz="2400" b="1" dirty="0">
                <a:effectLst/>
                <a:ea typeface="Calibri" panose="020F0502020204030204" pitchFamily="34" charset="0"/>
                <a:cs typeface="Times New Roman" panose="02020603050405020304" pitchFamily="18" charset="0"/>
              </a:rPr>
              <a:t>home</a:t>
            </a:r>
            <a:r>
              <a:rPr lang="en-GB" sz="2400" dirty="0">
                <a:effectLst/>
                <a:ea typeface="Calibri" panose="020F0502020204030204" pitchFamily="34" charset="0"/>
                <a:cs typeface="Times New Roman" panose="02020603050405020304" pitchFamily="18" charset="0"/>
              </a:rPr>
              <a:t> using ~ (tilde)</a:t>
            </a:r>
          </a:p>
          <a:p>
            <a:pPr lvl="1">
              <a:lnSpc>
                <a:spcPct val="100000"/>
              </a:lnSpc>
              <a:spcBef>
                <a:spcPts val="0"/>
              </a:spcBef>
              <a:spcAft>
                <a:spcPts val="6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~/Documents/School </a:t>
            </a:r>
            <a:r>
              <a:rPr lang="en-GB" sz="2000" dirty="0">
                <a:effectLst/>
                <a:ea typeface="Calibri" panose="020F0502020204030204" pitchFamily="34" charset="0"/>
                <a:cs typeface="Times New Roman" panose="02020603050405020304" pitchFamily="18" charset="0"/>
              </a:rPr>
              <a:t>is the </a:t>
            </a:r>
            <a:r>
              <a:rPr lang="en-GB" sz="2000" b="1" dirty="0">
                <a:effectLst/>
                <a:ea typeface="Calibri" panose="020F0502020204030204" pitchFamily="34" charset="0"/>
                <a:cs typeface="Times New Roman" panose="02020603050405020304" pitchFamily="18" charset="0"/>
              </a:rPr>
              <a:t>absolute</a:t>
            </a:r>
            <a:r>
              <a:rPr lang="en-GB" sz="2000" dirty="0">
                <a:effectLst/>
                <a:ea typeface="Calibri" panose="020F0502020204030204" pitchFamily="34" charset="0"/>
                <a:cs typeface="Times New Roman" panose="02020603050405020304" pitchFamily="18" charset="0"/>
              </a:rPr>
              <a:t> path from the home directory to the School directory </a:t>
            </a:r>
          </a:p>
        </p:txBody>
      </p:sp>
      <p:sp>
        <p:nvSpPr>
          <p:cNvPr id="13" name="Rectangle 12">
            <a:extLst>
              <a:ext uri="{FF2B5EF4-FFF2-40B4-BE49-F238E27FC236}">
                <a16:creationId xmlns:a16="http://schemas.microsoft.com/office/drawing/2014/main" id="{C5BA2032-E535-43C4-8050-83A9F43DF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37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A82F92EC-B908-4A10-8432-A1D8A1213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9F6033A-0BD1-46D6-932B-D093281FDE55}"/>
              </a:ext>
            </a:extLst>
          </p:cNvPr>
          <p:cNvSpPr txBox="1"/>
          <p:nvPr/>
        </p:nvSpPr>
        <p:spPr>
          <a:xfrm>
            <a:off x="2904262" y="2553599"/>
            <a:ext cx="5204317" cy="456774"/>
          </a:xfrm>
          <a:prstGeom prst="rect">
            <a:avLst/>
          </a:prstGeom>
          <a:noFill/>
          <a:ln>
            <a:no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ourier New" panose="02070309020205020404" pitchFamily="49" charset="0"/>
                <a:ea typeface="Calibri" panose="020F0502020204030204" pitchFamily="34" charset="0"/>
              </a:rPr>
              <a:t>Documents/School</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relative</a:t>
            </a:r>
            <a:r>
              <a:rPr lang="en-GB" sz="1800" dirty="0">
                <a:effectLst/>
                <a:latin typeface="Calibri" panose="020F0502020204030204" pitchFamily="34" charset="0"/>
                <a:ea typeface="Calibri" panose="020F0502020204030204" pitchFamily="34" charset="0"/>
                <a:cs typeface="Times New Roman" panose="02020603050405020304" pitchFamily="18" charset="0"/>
              </a:rPr>
              <a:t> to current directory </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15B55B56-D7F4-4C01-9397-9CB43E389F98}"/>
              </a:ext>
            </a:extLst>
          </p:cNvPr>
          <p:cNvSpPr txBox="1"/>
          <p:nvPr/>
        </p:nvSpPr>
        <p:spPr>
          <a:xfrm>
            <a:off x="1036551" y="3908930"/>
            <a:ext cx="5204317" cy="847631"/>
          </a:xfrm>
          <a:prstGeom prst="rect">
            <a:avLst/>
          </a:prstGeom>
          <a:noFill/>
          <a:ln>
            <a:no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ourier New" panose="02070309020205020404" pitchFamily="49" charset="0"/>
                <a:ea typeface="Calibri" panose="020F0502020204030204" pitchFamily="34" charset="0"/>
              </a:rPr>
              <a:t>/home/sysadmin/Documents/School</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absolute</a:t>
            </a:r>
            <a:r>
              <a:rPr lang="en-GB" sz="1800" dirty="0">
                <a:effectLst/>
                <a:latin typeface="Calibri" panose="020F0502020204030204" pitchFamily="34" charset="0"/>
                <a:ea typeface="Calibri" panose="020F0502020204030204" pitchFamily="34" charset="0"/>
                <a:cs typeface="Times New Roman" panose="02020603050405020304" pitchFamily="18" charset="0"/>
              </a:rPr>
              <a:t> path from the </a:t>
            </a:r>
            <a:r>
              <a:rPr lang="en-GB" sz="1800" dirty="0">
                <a:effectLst/>
                <a:latin typeface="Courier New" panose="02070309020205020404" pitchFamily="49" charset="0"/>
                <a:ea typeface="Calibri" panose="020F0502020204030204" pitchFamily="34" charset="0"/>
              </a:rPr>
              <a:t>root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6D32D08F-B3C3-46BF-A9DF-958100239AB6}"/>
              </a:ext>
            </a:extLst>
          </p:cNvPr>
          <p:cNvSpPr txBox="1"/>
          <p:nvPr/>
        </p:nvSpPr>
        <p:spPr>
          <a:xfrm>
            <a:off x="2168191" y="5287513"/>
            <a:ext cx="5204317" cy="847630"/>
          </a:xfrm>
          <a:prstGeom prst="rect">
            <a:avLst/>
          </a:prstGeom>
          <a:noFill/>
          <a:ln>
            <a:no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ourier New" panose="02070309020205020404" pitchFamily="49" charset="0"/>
                <a:ea typeface="Calibri" panose="020F0502020204030204" pitchFamily="34" charset="0"/>
              </a:rPr>
              <a:t>~/Documents/School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absolute</a:t>
            </a:r>
            <a:r>
              <a:rPr lang="en-GB" sz="1800" dirty="0">
                <a:effectLst/>
                <a:latin typeface="Calibri" panose="020F0502020204030204" pitchFamily="34" charset="0"/>
                <a:ea typeface="Calibri" panose="020F0502020204030204" pitchFamily="34" charset="0"/>
                <a:cs typeface="Times New Roman" panose="02020603050405020304" pitchFamily="18" charset="0"/>
              </a:rPr>
              <a:t> path from the </a:t>
            </a:r>
            <a:r>
              <a:rPr lang="en-GB" sz="1800" dirty="0">
                <a:effectLst/>
                <a:latin typeface="Courier New" panose="02070309020205020404" pitchFamily="49" charset="0"/>
                <a:ea typeface="Calibri" panose="020F0502020204030204" pitchFamily="34" charset="0"/>
              </a:rPr>
              <a:t>home</a:t>
            </a:r>
            <a:r>
              <a:rPr lang="en-GB" sz="1800" dirty="0">
                <a:effectLst/>
                <a:latin typeface="Calibri" panose="020F0502020204030204" pitchFamily="34" charset="0"/>
                <a:ea typeface="Calibri" panose="020F0502020204030204" pitchFamily="34" charset="0"/>
                <a:cs typeface="Times New Roman" panose="02020603050405020304" pitchFamily="18" charset="0"/>
              </a:rPr>
              <a:t> directory </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id="{53A1811E-891C-4F9B-96B2-2283774DDB18}"/>
              </a:ext>
            </a:extLst>
          </p:cNvPr>
          <p:cNvSpPr txBox="1"/>
          <p:nvPr/>
        </p:nvSpPr>
        <p:spPr>
          <a:xfrm rot="478792">
            <a:off x="10110729" y="1435845"/>
            <a:ext cx="2069929"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current directory</a:t>
            </a:r>
          </a:p>
          <a:p>
            <a:r>
              <a:rPr lang="en-GB" sz="1400" dirty="0">
                <a:solidFill>
                  <a:srgbClr val="0070C0"/>
                </a:solidFill>
                <a:latin typeface="Segoe Print" panose="02000600000000000000" pitchFamily="2" charset="0"/>
              </a:rPr>
              <a:t>YOU ARE HERE!</a:t>
            </a:r>
          </a:p>
        </p:txBody>
      </p:sp>
      <p:sp>
        <p:nvSpPr>
          <p:cNvPr id="64" name="Title 63" descr="Relative vs absolute paths &#10;">
            <a:extLst>
              <a:ext uri="{FF2B5EF4-FFF2-40B4-BE49-F238E27FC236}">
                <a16:creationId xmlns:a16="http://schemas.microsoft.com/office/drawing/2014/main" id="{6D8A6181-BA9C-43E9-B6A3-999EA1CFA13E}"/>
              </a:ext>
            </a:extLst>
          </p:cNvPr>
          <p:cNvSpPr txBox="1">
            <a:spLocks noGrp="1"/>
          </p:cNvSpPr>
          <p:nvPr>
            <p:ph type="title" idx="4294967295"/>
          </p:nvPr>
        </p:nvSpPr>
        <p:spPr>
          <a:xfrm>
            <a:off x="8621649" y="6361183"/>
            <a:ext cx="3424142" cy="461665"/>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chemeClr val="bg1"/>
                </a:solidFill>
                <a:effectLst/>
                <a:uLnTx/>
                <a:uFillTx/>
                <a:latin typeface="+mj-lt"/>
                <a:ea typeface="+mn-ea"/>
                <a:cs typeface="+mn-cs"/>
              </a:rPr>
              <a:t>Relative vs absolute paths </a:t>
            </a:r>
          </a:p>
        </p:txBody>
      </p:sp>
      <p:sp>
        <p:nvSpPr>
          <p:cNvPr id="65" name="TextBox 64">
            <a:extLst>
              <a:ext uri="{FF2B5EF4-FFF2-40B4-BE49-F238E27FC236}">
                <a16:creationId xmlns:a16="http://schemas.microsoft.com/office/drawing/2014/main" id="{644A87B1-5D80-4723-88C9-FC1FEEAF3734}"/>
              </a:ext>
            </a:extLst>
          </p:cNvPr>
          <p:cNvSpPr txBox="1"/>
          <p:nvPr/>
        </p:nvSpPr>
        <p:spPr>
          <a:xfrm rot="601350">
            <a:off x="6436271" y="623008"/>
            <a:ext cx="2069929" cy="307777"/>
          </a:xfrm>
          <a:prstGeom prst="rect">
            <a:avLst/>
          </a:prstGeom>
          <a:noFill/>
        </p:spPr>
        <p:txBody>
          <a:bodyPr wrap="square" rtlCol="0">
            <a:spAutoFit/>
          </a:bodyPr>
          <a:lstStyle/>
          <a:p>
            <a:r>
              <a:rPr lang="en-GB" sz="1400" dirty="0">
                <a:solidFill>
                  <a:srgbClr val="0070C0"/>
                </a:solidFill>
                <a:latin typeface="Segoe Print" panose="02000600000000000000" pitchFamily="2" charset="0"/>
              </a:rPr>
              <a:t>root directory</a:t>
            </a:r>
          </a:p>
        </p:txBody>
      </p:sp>
      <p:grpSp>
        <p:nvGrpSpPr>
          <p:cNvPr id="2" name="Group 1" descr="Relative vs absolute paths &#10;">
            <a:extLst>
              <a:ext uri="{FF2B5EF4-FFF2-40B4-BE49-F238E27FC236}">
                <a16:creationId xmlns:a16="http://schemas.microsoft.com/office/drawing/2014/main" id="{554AB6B5-EBDC-5AED-3F70-1E0B581A28D6}"/>
              </a:ext>
            </a:extLst>
          </p:cNvPr>
          <p:cNvGrpSpPr/>
          <p:nvPr/>
        </p:nvGrpSpPr>
        <p:grpSpPr>
          <a:xfrm>
            <a:off x="5511084" y="159721"/>
            <a:ext cx="5368590" cy="6096489"/>
            <a:chOff x="5511084" y="159721"/>
            <a:chExt cx="5368590" cy="6096489"/>
          </a:xfrm>
        </p:grpSpPr>
        <p:sp>
          <p:nvSpPr>
            <p:cNvPr id="4" name="TextBox 3">
              <a:extLst>
                <a:ext uri="{FF2B5EF4-FFF2-40B4-BE49-F238E27FC236}">
                  <a16:creationId xmlns:a16="http://schemas.microsoft.com/office/drawing/2014/main" id="{A7CDF648-91CA-49E2-B8D1-C7C465A8C8F0}"/>
                </a:ext>
              </a:extLst>
            </p:cNvPr>
            <p:cNvSpPr txBox="1"/>
            <p:nvPr/>
          </p:nvSpPr>
          <p:spPr>
            <a:xfrm>
              <a:off x="8399297" y="3534063"/>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Documents</a:t>
              </a:r>
            </a:p>
          </p:txBody>
        </p:sp>
        <p:sp>
          <p:nvSpPr>
            <p:cNvPr id="12" name="TextBox 11">
              <a:extLst>
                <a:ext uri="{FF2B5EF4-FFF2-40B4-BE49-F238E27FC236}">
                  <a16:creationId xmlns:a16="http://schemas.microsoft.com/office/drawing/2014/main" id="{3C047632-D590-4AAE-8301-062C8B2E3F6C}"/>
                </a:ext>
              </a:extLst>
            </p:cNvPr>
            <p:cNvSpPr txBox="1"/>
            <p:nvPr/>
          </p:nvSpPr>
          <p:spPr>
            <a:xfrm>
              <a:off x="8399298" y="2409281"/>
              <a:ext cx="1162872" cy="472587"/>
            </a:xfrm>
            <a:prstGeom prst="rect">
              <a:avLst/>
            </a:prstGeom>
            <a:solidFill>
              <a:schemeClr val="accent5">
                <a:lumMod val="75000"/>
              </a:schemeClr>
            </a:solidFill>
            <a:ln>
              <a:solidFill>
                <a:schemeClr val="tx1">
                  <a:lumMod val="65000"/>
                  <a:lumOff val="35000"/>
                </a:schemeClr>
              </a:solidFill>
            </a:ln>
          </p:spPr>
          <p:txBody>
            <a:bodyPr wrap="square" rtlCol="0" anchor="ctr" anchorCtr="0">
              <a:no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Calibri" panose="020F0502020204030204"/>
                </a:defRPr>
              </a:lvl1pPr>
            </a:lstStyle>
            <a:p>
              <a:r>
                <a:rPr lang="en-GB" dirty="0"/>
                <a:t>sysadmin</a:t>
              </a:r>
            </a:p>
          </p:txBody>
        </p:sp>
        <p:sp>
          <p:nvSpPr>
            <p:cNvPr id="15" name="TextBox 14">
              <a:extLst>
                <a:ext uri="{FF2B5EF4-FFF2-40B4-BE49-F238E27FC236}">
                  <a16:creationId xmlns:a16="http://schemas.microsoft.com/office/drawing/2014/main" id="{843EF5D4-2B68-4C1A-898E-46219B2EE2C5}"/>
                </a:ext>
              </a:extLst>
            </p:cNvPr>
            <p:cNvSpPr txBox="1"/>
            <p:nvPr/>
          </p:nvSpPr>
          <p:spPr>
            <a:xfrm>
              <a:off x="8399297" y="159721"/>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4" name="TextBox 13">
              <a:extLst>
                <a:ext uri="{FF2B5EF4-FFF2-40B4-BE49-F238E27FC236}">
                  <a16:creationId xmlns:a16="http://schemas.microsoft.com/office/drawing/2014/main" id="{0E053D6C-8EC9-46A7-925D-85D7B8C69CDB}"/>
                </a:ext>
              </a:extLst>
            </p:cNvPr>
            <p:cNvSpPr txBox="1"/>
            <p:nvPr/>
          </p:nvSpPr>
          <p:spPr>
            <a:xfrm>
              <a:off x="8399299" y="1284501"/>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home</a:t>
              </a:r>
            </a:p>
          </p:txBody>
        </p:sp>
        <p:cxnSp>
          <p:nvCxnSpPr>
            <p:cNvPr id="32" name="Connector: Elbow 31">
              <a:extLst>
                <a:ext uri="{FF2B5EF4-FFF2-40B4-BE49-F238E27FC236}">
                  <a16:creationId xmlns:a16="http://schemas.microsoft.com/office/drawing/2014/main" id="{C40BD134-DD83-4083-BCDA-235D0B8A1DB1}"/>
                </a:ext>
              </a:extLst>
            </p:cNvPr>
            <p:cNvCxnSpPr>
              <a:cxnSpLocks/>
              <a:stCxn id="15" idx="2"/>
              <a:endCxn id="14" idx="0"/>
            </p:cNvCxnSpPr>
            <p:nvPr/>
          </p:nvCxnSpPr>
          <p:spPr>
            <a:xfrm rot="16200000" flipH="1">
              <a:off x="8654639" y="958403"/>
              <a:ext cx="652193" cy="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24306C2-7FBA-46DD-836D-FFB339A62A3B}"/>
                </a:ext>
              </a:extLst>
            </p:cNvPr>
            <p:cNvCxnSpPr>
              <a:cxnSpLocks/>
              <a:stCxn id="14" idx="2"/>
              <a:endCxn id="12" idx="0"/>
            </p:cNvCxnSpPr>
            <p:nvPr/>
          </p:nvCxnSpPr>
          <p:spPr>
            <a:xfrm rot="5400000">
              <a:off x="8654640" y="2083184"/>
              <a:ext cx="652193"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2820E122-B88D-4BF4-9C81-6530FE5F1798}"/>
                </a:ext>
              </a:extLst>
            </p:cNvPr>
            <p:cNvCxnSpPr>
              <a:cxnSpLocks/>
              <a:stCxn id="12" idx="2"/>
              <a:endCxn id="4" idx="0"/>
            </p:cNvCxnSpPr>
            <p:nvPr/>
          </p:nvCxnSpPr>
          <p:spPr>
            <a:xfrm rot="5400000">
              <a:off x="8654637" y="3207965"/>
              <a:ext cx="652195"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B0FE38B4-758F-4824-9967-F6E350131D0A}"/>
                </a:ext>
              </a:extLst>
            </p:cNvPr>
            <p:cNvSpPr txBox="1"/>
            <p:nvPr/>
          </p:nvSpPr>
          <p:spPr>
            <a:xfrm>
              <a:off x="7542451" y="4658843"/>
              <a:ext cx="1162872" cy="472587"/>
            </a:xfrm>
            <a:prstGeom prst="rect">
              <a:avLst/>
            </a:prstGeom>
            <a:solidFill>
              <a:schemeClr val="accent5">
                <a:lumMod val="75000"/>
              </a:schemeClr>
            </a:solidFill>
            <a:ln>
              <a:solidFill>
                <a:schemeClr val="tx1">
                  <a:lumMod val="65000"/>
                  <a:lumOff val="35000"/>
                </a:schemeClr>
              </a:solidFill>
            </a:ln>
          </p:spPr>
          <p:txBody>
            <a:bodyPr wrap="square" rtlCol="0" anchor="ctr" anchorCtr="0">
              <a:no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Calibri" panose="020F0502020204030204"/>
                </a:defRPr>
              </a:lvl1pPr>
            </a:lstStyle>
            <a:p>
              <a:r>
                <a:rPr lang="en-GB" dirty="0"/>
                <a:t>School</a:t>
              </a:r>
            </a:p>
          </p:txBody>
        </p:sp>
        <p:sp>
          <p:nvSpPr>
            <p:cNvPr id="98" name="TextBox 97">
              <a:extLst>
                <a:ext uri="{FF2B5EF4-FFF2-40B4-BE49-F238E27FC236}">
                  <a16:creationId xmlns:a16="http://schemas.microsoft.com/office/drawing/2014/main" id="{E39FF099-272F-4280-8CEB-D1CE417782DD}"/>
                </a:ext>
              </a:extLst>
            </p:cNvPr>
            <p:cNvSpPr txBox="1"/>
            <p:nvPr/>
          </p:nvSpPr>
          <p:spPr>
            <a:xfrm>
              <a:off x="8980732" y="4658843"/>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Work</a:t>
              </a:r>
            </a:p>
          </p:txBody>
        </p:sp>
        <p:sp>
          <p:nvSpPr>
            <p:cNvPr id="99" name="TextBox 98">
              <a:extLst>
                <a:ext uri="{FF2B5EF4-FFF2-40B4-BE49-F238E27FC236}">
                  <a16:creationId xmlns:a16="http://schemas.microsoft.com/office/drawing/2014/main" id="{D1C0029B-C848-46C2-BF7B-810BEFC1DA44}"/>
                </a:ext>
              </a:extLst>
            </p:cNvPr>
            <p:cNvSpPr txBox="1"/>
            <p:nvPr/>
          </p:nvSpPr>
          <p:spPr>
            <a:xfrm>
              <a:off x="7081790" y="5783623"/>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Art</a:t>
              </a:r>
            </a:p>
          </p:txBody>
        </p:sp>
        <p:sp>
          <p:nvSpPr>
            <p:cNvPr id="100" name="TextBox 99">
              <a:extLst>
                <a:ext uri="{FF2B5EF4-FFF2-40B4-BE49-F238E27FC236}">
                  <a16:creationId xmlns:a16="http://schemas.microsoft.com/office/drawing/2014/main" id="{A0B97AEE-5C7C-424D-9285-5514DD5DF3FF}"/>
                </a:ext>
              </a:extLst>
            </p:cNvPr>
            <p:cNvSpPr txBox="1"/>
            <p:nvPr/>
          </p:nvSpPr>
          <p:spPr>
            <a:xfrm>
              <a:off x="8399297" y="5783622"/>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Engineering</a:t>
              </a:r>
            </a:p>
          </p:txBody>
        </p:sp>
        <p:sp>
          <p:nvSpPr>
            <p:cNvPr id="101" name="TextBox 100">
              <a:extLst>
                <a:ext uri="{FF2B5EF4-FFF2-40B4-BE49-F238E27FC236}">
                  <a16:creationId xmlns:a16="http://schemas.microsoft.com/office/drawing/2014/main" id="{3B9F59FD-B52B-41C7-AB34-5F3F3EB53E63}"/>
                </a:ext>
              </a:extLst>
            </p:cNvPr>
            <p:cNvSpPr txBox="1"/>
            <p:nvPr/>
          </p:nvSpPr>
          <p:spPr>
            <a:xfrm>
              <a:off x="9716802" y="5783622"/>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Math</a:t>
              </a:r>
            </a:p>
          </p:txBody>
        </p:sp>
        <p:cxnSp>
          <p:nvCxnSpPr>
            <p:cNvPr id="104" name="Connector: Elbow 103">
              <a:extLst>
                <a:ext uri="{FF2B5EF4-FFF2-40B4-BE49-F238E27FC236}">
                  <a16:creationId xmlns:a16="http://schemas.microsoft.com/office/drawing/2014/main" id="{35B5657D-DC95-4E15-B6C3-AF3B6A97A30B}"/>
                </a:ext>
              </a:extLst>
            </p:cNvPr>
            <p:cNvCxnSpPr>
              <a:stCxn id="97" idx="0"/>
              <a:endCxn id="4" idx="2"/>
            </p:cNvCxnSpPr>
            <p:nvPr/>
          </p:nvCxnSpPr>
          <p:spPr>
            <a:xfrm rot="5400000" flipH="1" flipV="1">
              <a:off x="8226214" y="3904324"/>
              <a:ext cx="652193" cy="856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5AA0869C-D5CD-4892-AA8D-D00E3859817E}"/>
                </a:ext>
              </a:extLst>
            </p:cNvPr>
            <p:cNvCxnSpPr>
              <a:stCxn id="98" idx="0"/>
              <a:endCxn id="4" idx="2"/>
            </p:cNvCxnSpPr>
            <p:nvPr/>
          </p:nvCxnSpPr>
          <p:spPr>
            <a:xfrm rot="16200000" flipV="1">
              <a:off x="8945355" y="4042029"/>
              <a:ext cx="652193" cy="5814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5E168FFD-5D5D-42A1-8E95-C3CD4D4BC97D}"/>
                </a:ext>
              </a:extLst>
            </p:cNvPr>
            <p:cNvCxnSpPr>
              <a:stCxn id="99" idx="0"/>
              <a:endCxn id="97" idx="2"/>
            </p:cNvCxnSpPr>
            <p:nvPr/>
          </p:nvCxnSpPr>
          <p:spPr>
            <a:xfrm rot="5400000" flipH="1" flipV="1">
              <a:off x="7567460" y="5227197"/>
              <a:ext cx="652193" cy="4606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98DBCCCA-F0D6-4061-B4B9-09578FCD18E3}"/>
                </a:ext>
              </a:extLst>
            </p:cNvPr>
            <p:cNvCxnSpPr>
              <a:stCxn id="100" idx="0"/>
              <a:endCxn id="97" idx="2"/>
            </p:cNvCxnSpPr>
            <p:nvPr/>
          </p:nvCxnSpPr>
          <p:spPr>
            <a:xfrm rot="16200000" flipV="1">
              <a:off x="8226214" y="5029103"/>
              <a:ext cx="652192" cy="856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A36C2B75-2CE1-44C7-A972-7C6349EB8EE0}"/>
                </a:ext>
              </a:extLst>
            </p:cNvPr>
            <p:cNvCxnSpPr>
              <a:stCxn id="101" idx="0"/>
              <a:endCxn id="97" idx="2"/>
            </p:cNvCxnSpPr>
            <p:nvPr/>
          </p:nvCxnSpPr>
          <p:spPr>
            <a:xfrm rot="16200000" flipV="1">
              <a:off x="8884967" y="4370350"/>
              <a:ext cx="652192" cy="217435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9" name="Freeform: Shape 58">
              <a:extLst>
                <a:ext uri="{FF2B5EF4-FFF2-40B4-BE49-F238E27FC236}">
                  <a16:creationId xmlns:a16="http://schemas.microsoft.com/office/drawing/2014/main" id="{D43301E7-B8CE-4C34-B091-1C760B0750DB}"/>
                </a:ext>
                <a:ext uri="{C183D7F6-B498-43B3-948B-1728B52AA6E4}">
                  <adec:decorative xmlns:adec="http://schemas.microsoft.com/office/drawing/2017/decorative" val="1"/>
                </a:ext>
              </a:extLst>
            </p:cNvPr>
            <p:cNvSpPr/>
            <p:nvPr/>
          </p:nvSpPr>
          <p:spPr>
            <a:xfrm rot="3137457" flipH="1">
              <a:off x="9857682" y="1561125"/>
              <a:ext cx="180527" cy="1069869"/>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Freeform: Shape 59">
              <a:extLst>
                <a:ext uri="{FF2B5EF4-FFF2-40B4-BE49-F238E27FC236}">
                  <a16:creationId xmlns:a16="http://schemas.microsoft.com/office/drawing/2014/main" id="{B0E64E6C-9666-4AAD-8E54-CA89F3E88CA1}"/>
                </a:ext>
                <a:ext uri="{C183D7F6-B498-43B3-948B-1728B52AA6E4}">
                  <adec:decorative xmlns:adec="http://schemas.microsoft.com/office/drawing/2017/decorative" val="1"/>
                </a:ext>
              </a:extLst>
            </p:cNvPr>
            <p:cNvSpPr/>
            <p:nvPr/>
          </p:nvSpPr>
          <p:spPr>
            <a:xfrm rot="19322612">
              <a:off x="6477156" y="2658887"/>
              <a:ext cx="463734" cy="2292240"/>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Freeform: Shape 60">
              <a:extLst>
                <a:ext uri="{FF2B5EF4-FFF2-40B4-BE49-F238E27FC236}">
                  <a16:creationId xmlns:a16="http://schemas.microsoft.com/office/drawing/2014/main" id="{D16812C6-3772-4C3B-A7C6-F6E38F556264}"/>
                </a:ext>
                <a:ext uri="{C183D7F6-B498-43B3-948B-1728B52AA6E4}">
                  <adec:decorative xmlns:adec="http://schemas.microsoft.com/office/drawing/2017/decorative" val="1"/>
                </a:ext>
              </a:extLst>
            </p:cNvPr>
            <p:cNvSpPr/>
            <p:nvPr/>
          </p:nvSpPr>
          <p:spPr>
            <a:xfrm rot="14704426" flipH="1">
              <a:off x="6708825" y="4752205"/>
              <a:ext cx="171613" cy="1461073"/>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Freeform: Shape 61">
              <a:extLst>
                <a:ext uri="{FF2B5EF4-FFF2-40B4-BE49-F238E27FC236}">
                  <a16:creationId xmlns:a16="http://schemas.microsoft.com/office/drawing/2014/main" id="{AEE90307-A2B4-4E8E-9F28-47A6BD296C1D}"/>
                </a:ext>
                <a:ext uri="{C183D7F6-B498-43B3-948B-1728B52AA6E4}">
                  <adec:decorative xmlns:adec="http://schemas.microsoft.com/office/drawing/2017/decorative" val="1"/>
                </a:ext>
              </a:extLst>
            </p:cNvPr>
            <p:cNvSpPr/>
            <p:nvPr/>
          </p:nvSpPr>
          <p:spPr>
            <a:xfrm rot="18133968">
              <a:off x="6317480" y="3467746"/>
              <a:ext cx="427858" cy="2040650"/>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Freeform: Shape 65">
              <a:extLst>
                <a:ext uri="{FF2B5EF4-FFF2-40B4-BE49-F238E27FC236}">
                  <a16:creationId xmlns:a16="http://schemas.microsoft.com/office/drawing/2014/main" id="{D74D7886-7034-48D3-A629-585B2E34A6B6}"/>
                </a:ext>
                <a:ext uri="{C183D7F6-B498-43B3-948B-1728B52AA6E4}">
                  <adec:decorative xmlns:adec="http://schemas.microsoft.com/office/drawing/2017/decorative" val="1"/>
                </a:ext>
              </a:extLst>
            </p:cNvPr>
            <p:cNvSpPr/>
            <p:nvPr/>
          </p:nvSpPr>
          <p:spPr>
            <a:xfrm rot="16200000">
              <a:off x="7711663" y="-78393"/>
              <a:ext cx="90953" cy="1069869"/>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62217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6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output from pwd">
            <a:extLst>
              <a:ext uri="{FF2B5EF4-FFF2-40B4-BE49-F238E27FC236}">
                <a16:creationId xmlns:a16="http://schemas.microsoft.com/office/drawing/2014/main" id="{50868526-23E5-425D-AF30-6D1C7CC2CAB1}"/>
              </a:ext>
            </a:extLst>
          </p:cNvPr>
          <p:cNvPicPr>
            <a:picLocks noChangeAspect="1"/>
          </p:cNvPicPr>
          <p:nvPr/>
        </p:nvPicPr>
        <p:blipFill>
          <a:blip r:embed="rId2"/>
          <a:stretch>
            <a:fillRect/>
          </a:stretch>
        </p:blipFill>
        <p:spPr>
          <a:xfrm>
            <a:off x="1400175" y="3446980"/>
            <a:ext cx="9391650" cy="962025"/>
          </a:xfrm>
          <a:prstGeom prst="rect">
            <a:avLst/>
          </a:prstGeom>
        </p:spPr>
      </p:pic>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DEMO: print working directory </a:t>
            </a:r>
            <a:br>
              <a:rPr lang="en-GB" dirty="0">
                <a:solidFill>
                  <a:schemeClr val="bg1"/>
                </a:solidFill>
              </a:rPr>
            </a:br>
            <a:r>
              <a:rPr lang="en-GB" sz="2800" dirty="0">
                <a:solidFill>
                  <a:schemeClr val="bg1"/>
                </a:solidFill>
              </a:rPr>
              <a:t>(Unhatched 3, Ess 7.2.2)</a:t>
            </a:r>
            <a:endParaRPr lang="en-GB" dirty="0">
              <a:solidFill>
                <a:schemeClr val="bg1"/>
              </a:solidFill>
            </a:endParaRPr>
          </a:p>
        </p:txBody>
      </p:sp>
      <p:sp>
        <p:nvSpPr>
          <p:cNvPr id="6" name="TextBox 5">
            <a:extLst>
              <a:ext uri="{FF2B5EF4-FFF2-40B4-BE49-F238E27FC236}">
                <a16:creationId xmlns:a16="http://schemas.microsoft.com/office/drawing/2014/main" id="{6395C4DB-427E-408E-84EE-572A1E043214}"/>
              </a:ext>
            </a:extLst>
          </p:cNvPr>
          <p:cNvSpPr txBox="1"/>
          <p:nvPr/>
        </p:nvSpPr>
        <p:spPr>
          <a:xfrm rot="478792">
            <a:off x="4761645" y="2476157"/>
            <a:ext cx="2069929"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outputs full path of working directory</a:t>
            </a:r>
          </a:p>
        </p:txBody>
      </p:sp>
      <p:sp>
        <p:nvSpPr>
          <p:cNvPr id="8" name="TextBox 7">
            <a:extLst>
              <a:ext uri="{FF2B5EF4-FFF2-40B4-BE49-F238E27FC236}">
                <a16:creationId xmlns:a16="http://schemas.microsoft.com/office/drawing/2014/main" id="{A9824F21-9345-4D8C-9C72-445593351CF8}"/>
              </a:ext>
            </a:extLst>
          </p:cNvPr>
          <p:cNvSpPr txBox="1"/>
          <p:nvPr/>
        </p:nvSpPr>
        <p:spPr>
          <a:xfrm rot="21385429">
            <a:off x="639142" y="4987559"/>
            <a:ext cx="2069929"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first slash represents the root directory</a:t>
            </a:r>
          </a:p>
        </p:txBody>
      </p:sp>
      <p:sp>
        <p:nvSpPr>
          <p:cNvPr id="9" name="Freeform: Shape 8">
            <a:extLst>
              <a:ext uri="{FF2B5EF4-FFF2-40B4-BE49-F238E27FC236}">
                <a16:creationId xmlns:a16="http://schemas.microsoft.com/office/drawing/2014/main" id="{64719340-D3E3-4B39-B0B0-56F7B4B0ECAE}"/>
              </a:ext>
              <a:ext uri="{C183D7F6-B498-43B3-948B-1728B52AA6E4}">
                <adec:decorative xmlns:adec="http://schemas.microsoft.com/office/drawing/2017/decorative" val="1"/>
              </a:ext>
            </a:extLst>
          </p:cNvPr>
          <p:cNvSpPr/>
          <p:nvPr/>
        </p:nvSpPr>
        <p:spPr>
          <a:xfrm rot="12226878">
            <a:off x="1043610" y="3906523"/>
            <a:ext cx="242638" cy="1069869"/>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469FF7F4-FB6D-4429-B395-D82CC202B81F}"/>
              </a:ext>
            </a:extLst>
          </p:cNvPr>
          <p:cNvSpPr txBox="1"/>
          <p:nvPr/>
        </p:nvSpPr>
        <p:spPr>
          <a:xfrm rot="21385429">
            <a:off x="3987262" y="4762984"/>
            <a:ext cx="2087733" cy="738664"/>
          </a:xfrm>
          <a:prstGeom prst="rect">
            <a:avLst/>
          </a:prstGeom>
          <a:noFill/>
        </p:spPr>
        <p:txBody>
          <a:bodyPr wrap="square" rtlCol="0">
            <a:spAutoFit/>
          </a:bodyPr>
          <a:lstStyle/>
          <a:p>
            <a:r>
              <a:rPr lang="en-GB" sz="1400" dirty="0">
                <a:solidFill>
                  <a:srgbClr val="0070C0"/>
                </a:solidFill>
                <a:latin typeface="Segoe Print" panose="02000600000000000000" pitchFamily="2" charset="0"/>
              </a:rPr>
              <a:t>sysadmin directory</a:t>
            </a:r>
          </a:p>
          <a:p>
            <a:r>
              <a:rPr lang="en-GB" sz="1400" dirty="0">
                <a:solidFill>
                  <a:srgbClr val="0070C0"/>
                </a:solidFill>
                <a:latin typeface="Segoe Print" panose="02000600000000000000" pitchFamily="2" charset="0"/>
              </a:rPr>
              <a:t>in home directory</a:t>
            </a:r>
          </a:p>
          <a:p>
            <a:r>
              <a:rPr lang="en-GB" sz="1400" dirty="0">
                <a:solidFill>
                  <a:srgbClr val="0070C0"/>
                </a:solidFill>
                <a:latin typeface="Segoe Print" panose="02000600000000000000" pitchFamily="2" charset="0"/>
              </a:rPr>
              <a:t>in root directory</a:t>
            </a:r>
          </a:p>
        </p:txBody>
      </p:sp>
      <p:sp>
        <p:nvSpPr>
          <p:cNvPr id="13" name="Freeform: Shape 12">
            <a:extLst>
              <a:ext uri="{FF2B5EF4-FFF2-40B4-BE49-F238E27FC236}">
                <a16:creationId xmlns:a16="http://schemas.microsoft.com/office/drawing/2014/main" id="{6ABD7526-7DA6-48D6-89F1-A66A9C357C83}"/>
              </a:ext>
              <a:ext uri="{C183D7F6-B498-43B3-948B-1728B52AA6E4}">
                <adec:decorative xmlns:adec="http://schemas.microsoft.com/office/drawing/2017/decorative" val="1"/>
              </a:ext>
            </a:extLst>
          </p:cNvPr>
          <p:cNvSpPr/>
          <p:nvPr/>
        </p:nvSpPr>
        <p:spPr>
          <a:xfrm rot="6480644" flipH="1">
            <a:off x="3723873" y="3505112"/>
            <a:ext cx="573209" cy="1485963"/>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Content Placeholder 2">
            <a:extLst>
              <a:ext uri="{FF2B5EF4-FFF2-40B4-BE49-F238E27FC236}">
                <a16:creationId xmlns:a16="http://schemas.microsoft.com/office/drawing/2014/main" id="{26D234C0-C696-47A3-96EA-28E46F5EC50C}"/>
              </a:ext>
            </a:extLst>
          </p:cNvPr>
          <p:cNvSpPr>
            <a:spLocks noGrp="1"/>
          </p:cNvSpPr>
          <p:nvPr>
            <p:ph idx="1"/>
          </p:nvPr>
        </p:nvSpPr>
        <p:spPr>
          <a:xfrm>
            <a:off x="838200" y="1825625"/>
            <a:ext cx="10515600" cy="795383"/>
          </a:xfrm>
        </p:spPr>
        <p:txBody>
          <a:bodyPr>
            <a:normAutofit/>
          </a:bodyPr>
          <a:lstStyle/>
          <a:p>
            <a:pPr>
              <a:lnSpc>
                <a:spcPct val="110000"/>
              </a:lnSpc>
              <a:spcBef>
                <a:spcPts val="0"/>
              </a:spcBef>
            </a:pPr>
            <a:r>
              <a:rPr lang="en-GB" sz="2400" dirty="0">
                <a:latin typeface="Courier New" panose="02070309020205020404" pitchFamily="49" charset="0"/>
                <a:ea typeface="Calibri" panose="020F0502020204030204" pitchFamily="34" charset="0"/>
                <a:cs typeface="Courier New" panose="02070309020205020404" pitchFamily="49" charset="0"/>
              </a:rPr>
              <a:t>pwd</a:t>
            </a:r>
            <a:r>
              <a:rPr lang="en-GB" sz="2400" dirty="0">
                <a:latin typeface="Calibri" panose="020F0502020204030204" pitchFamily="34" charset="0"/>
                <a:ea typeface="Calibri" panose="020F0502020204030204" pitchFamily="34" charset="0"/>
                <a:cs typeface="Times New Roman" panose="02020603050405020304" pitchFamily="18" charset="0"/>
              </a:rPr>
              <a:t> used to </a:t>
            </a:r>
            <a:r>
              <a:rPr lang="en-GB" sz="2400" b="1" dirty="0">
                <a:latin typeface="Calibri" panose="020F0502020204030204" pitchFamily="34" charset="0"/>
                <a:ea typeface="Calibri" panose="020F0502020204030204" pitchFamily="34" charset="0"/>
                <a:cs typeface="Times New Roman" panose="02020603050405020304" pitchFamily="18" charset="0"/>
              </a:rPr>
              <a:t>"print" working directory </a:t>
            </a:r>
            <a:r>
              <a:rPr lang="en-GB" sz="2000" dirty="0">
                <a:latin typeface="Calibri" panose="020F0502020204030204" pitchFamily="34" charset="0"/>
                <a:ea typeface="Calibri" panose="020F0502020204030204" pitchFamily="34" charset="0"/>
                <a:cs typeface="Times New Roman" panose="02020603050405020304" pitchFamily="18" charset="0"/>
              </a:rPr>
              <a:t>(current)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Freeform: Shape 17">
            <a:extLst>
              <a:ext uri="{FF2B5EF4-FFF2-40B4-BE49-F238E27FC236}">
                <a16:creationId xmlns:a16="http://schemas.microsoft.com/office/drawing/2014/main" id="{80315B97-AAD3-4896-8E09-5CDE364C3029}"/>
              </a:ext>
              <a:ext uri="{C183D7F6-B498-43B3-948B-1728B52AA6E4}">
                <adec:decorative xmlns:adec="http://schemas.microsoft.com/office/drawing/2017/decorative" val="1"/>
              </a:ext>
            </a:extLst>
          </p:cNvPr>
          <p:cNvSpPr/>
          <p:nvPr/>
        </p:nvSpPr>
        <p:spPr>
          <a:xfrm rot="3137457" flipH="1">
            <a:off x="4614351" y="2648473"/>
            <a:ext cx="180527" cy="1069869"/>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8100F23B-4DF4-4D92-BACB-32EE4D6ED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AE9AAA0-76BB-46A1-9A8E-BD2FB5870167}"/>
              </a:ext>
            </a:extLst>
          </p:cNvPr>
          <p:cNvSpPr txBox="1"/>
          <p:nvPr/>
        </p:nvSpPr>
        <p:spPr>
          <a:xfrm>
            <a:off x="11447550" y="6444520"/>
            <a:ext cx="598241" cy="369332"/>
          </a:xfrm>
          <a:prstGeom prst="rect">
            <a:avLst/>
          </a:prstGeom>
          <a:noFill/>
        </p:spPr>
        <p:txBody>
          <a:bodyPr wrap="none" rtlCol="0">
            <a:spAutoFit/>
          </a:bodyPr>
          <a:lstStyle/>
          <a:p>
            <a:pPr algn="r"/>
            <a:r>
              <a:rPr lang="en-GB" dirty="0">
                <a:solidFill>
                  <a:schemeClr val="bg1"/>
                </a:solidFill>
                <a:latin typeface="Courier New" panose="02070309020205020404" pitchFamily="49" charset="0"/>
                <a:cs typeface="Courier New" panose="02070309020205020404" pitchFamily="49" charset="0"/>
              </a:rPr>
              <a:t>pwd</a:t>
            </a:r>
          </a:p>
        </p:txBody>
      </p:sp>
    </p:spTree>
    <p:extLst>
      <p:ext uri="{BB962C8B-B14F-4D97-AF65-F5344CB8AC3E}">
        <p14:creationId xmlns:p14="http://schemas.microsoft.com/office/powerpoint/2010/main" val="148443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2" grpId="0"/>
      <p:bldP spid="13" grpId="0" animBg="1"/>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Arrow Keys Vectors free vector | Download it now!">
            <a:extLst>
              <a:ext uri="{FF2B5EF4-FFF2-40B4-BE49-F238E27FC236}">
                <a16:creationId xmlns:a16="http://schemas.microsoft.com/office/drawing/2014/main" id="{D5D05756-EB6B-4415-8328-336B0D2C058F}"/>
              </a:ext>
            </a:extLst>
          </p:cNvPr>
          <p:cNvPicPr>
            <a:picLocks noChangeAspect="1" noChangeArrowheads="1"/>
          </p:cNvPicPr>
          <p:nvPr/>
        </p:nvPicPr>
        <p:blipFill rotWithShape="1">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a:ext>
            </a:extLst>
          </a:blip>
          <a:srcRect/>
          <a:stretch/>
        </p:blipFill>
        <p:spPr bwMode="auto">
          <a:xfrm>
            <a:off x="7465670" y="3352566"/>
            <a:ext cx="4323627" cy="293349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DEMO: navigating the CLI</a:t>
            </a:r>
            <a:br>
              <a:rPr lang="en-GB" dirty="0">
                <a:solidFill>
                  <a:schemeClr val="bg1"/>
                </a:solidFill>
              </a:rPr>
            </a:b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 </a:t>
            </a:r>
            <a:endParaRPr lang="en-GB" dirty="0">
              <a:solidFill>
                <a:schemeClr val="bg1"/>
              </a:solidFill>
            </a:endParaRPr>
          </a:p>
        </p:txBody>
      </p:sp>
      <p:sp>
        <p:nvSpPr>
          <p:cNvPr id="16" name="Content Placeholder 2">
            <a:extLst>
              <a:ext uri="{FF2B5EF4-FFF2-40B4-BE49-F238E27FC236}">
                <a16:creationId xmlns:a16="http://schemas.microsoft.com/office/drawing/2014/main" id="{26D234C0-C696-47A3-96EA-28E46F5EC50C}"/>
              </a:ext>
            </a:extLst>
          </p:cNvPr>
          <p:cNvSpPr>
            <a:spLocks noGrp="1"/>
          </p:cNvSpPr>
          <p:nvPr>
            <p:ph idx="1"/>
          </p:nvPr>
        </p:nvSpPr>
        <p:spPr>
          <a:xfrm>
            <a:off x="838200" y="1825624"/>
            <a:ext cx="10515600" cy="4574683"/>
          </a:xfrm>
        </p:spPr>
        <p:txBody>
          <a:bodyPr>
            <a:normAutofit/>
          </a:bodyPr>
          <a:lstStyle/>
          <a:p>
            <a:pPr>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can move through commands that have been typed:</a:t>
            </a:r>
          </a:p>
          <a:p>
            <a:pPr lvl="1">
              <a:lnSpc>
                <a:spcPct val="100000"/>
              </a:lnSpc>
              <a:spcBef>
                <a:spcPts val="0"/>
              </a:spcBef>
              <a:spcAft>
                <a:spcPts val="600"/>
              </a:spcAft>
            </a:pPr>
            <a:r>
              <a:rPr lang="en-GB" b="1" dirty="0">
                <a:effectLst/>
                <a:ea typeface="Calibri" panose="020F0502020204030204" pitchFamily="34" charset="0"/>
                <a:cs typeface="Times New Roman" panose="02020603050405020304" pitchFamily="18" charset="0"/>
              </a:rPr>
              <a:t>up</a:t>
            </a:r>
            <a:r>
              <a:rPr lang="en-GB" dirty="0">
                <a:effectLst/>
                <a:ea typeface="Calibri" panose="020F0502020204030204" pitchFamily="34" charset="0"/>
                <a:cs typeface="Times New Roman" panose="02020603050405020304" pitchFamily="18" charset="0"/>
              </a:rPr>
              <a:t> and </a:t>
            </a:r>
            <a:r>
              <a:rPr lang="en-GB" b="1" dirty="0">
                <a:effectLst/>
                <a:ea typeface="Calibri" panose="020F0502020204030204" pitchFamily="34" charset="0"/>
                <a:cs typeface="Times New Roman" panose="02020603050405020304" pitchFamily="18" charset="0"/>
              </a:rPr>
              <a:t>down</a:t>
            </a:r>
            <a:r>
              <a:rPr lang="en-GB" dirty="0">
                <a:effectLst/>
                <a:ea typeface="Calibri" panose="020F0502020204030204" pitchFamily="34" charset="0"/>
                <a:cs typeface="Times New Roman" panose="02020603050405020304" pitchFamily="18" charset="0"/>
              </a:rPr>
              <a:t> arrows to move to previous command</a:t>
            </a:r>
          </a:p>
          <a:p>
            <a:pPr lvl="2">
              <a:lnSpc>
                <a:spcPct val="100000"/>
              </a:lnSpc>
              <a:spcBef>
                <a:spcPts val="0"/>
              </a:spcBef>
              <a:spcAft>
                <a:spcPts val="600"/>
              </a:spcAft>
            </a:pPr>
            <a:r>
              <a:rPr lang="en-GB" dirty="0">
                <a:effectLst/>
                <a:ea typeface="Calibri" panose="020F0502020204030204" pitchFamily="34" charset="0"/>
                <a:cs typeface="Times New Roman" panose="02020603050405020304" pitchFamily="18" charset="0"/>
              </a:rPr>
              <a:t>commands can be executed again by pressing Enter</a:t>
            </a:r>
          </a:p>
          <a:p>
            <a:pPr lvl="1">
              <a:lnSpc>
                <a:spcPct val="100000"/>
              </a:lnSpc>
              <a:spcBef>
                <a:spcPts val="0"/>
              </a:spcBef>
              <a:spcAft>
                <a:spcPts val="600"/>
              </a:spcAft>
            </a:pPr>
            <a:r>
              <a:rPr lang="en-GB" b="1" dirty="0">
                <a:effectLst/>
                <a:ea typeface="Calibri" panose="020F0502020204030204" pitchFamily="34" charset="0"/>
                <a:cs typeface="Times New Roman" panose="02020603050405020304" pitchFamily="18" charset="0"/>
              </a:rPr>
              <a:t>left</a:t>
            </a:r>
            <a:r>
              <a:rPr lang="en-GB" dirty="0">
                <a:effectLst/>
                <a:ea typeface="Calibri" panose="020F0502020204030204" pitchFamily="34" charset="0"/>
                <a:cs typeface="Times New Roman" panose="02020603050405020304" pitchFamily="18" charset="0"/>
              </a:rPr>
              <a:t> and </a:t>
            </a:r>
            <a:r>
              <a:rPr lang="en-GB" b="1" dirty="0">
                <a:effectLst/>
                <a:ea typeface="Calibri" panose="020F0502020204030204" pitchFamily="34" charset="0"/>
                <a:cs typeface="Times New Roman" panose="02020603050405020304" pitchFamily="18" charset="0"/>
              </a:rPr>
              <a:t>right</a:t>
            </a:r>
            <a:r>
              <a:rPr lang="en-GB" dirty="0">
                <a:effectLst/>
                <a:ea typeface="Calibri" panose="020F0502020204030204" pitchFamily="34" charset="0"/>
                <a:cs typeface="Times New Roman" panose="02020603050405020304" pitchFamily="18" charset="0"/>
              </a:rPr>
              <a:t> arrows to position cursor for editing</a:t>
            </a:r>
          </a:p>
          <a:p>
            <a:pPr lvl="1">
              <a:lnSpc>
                <a:spcPct val="100000"/>
              </a:lnSpc>
              <a:spcBef>
                <a:spcPts val="0"/>
              </a:spcBef>
              <a:spcAft>
                <a:spcPts val="600"/>
              </a:spcAft>
            </a:pPr>
            <a:r>
              <a:rPr lang="en-GB" b="1" dirty="0">
                <a:effectLst/>
                <a:ea typeface="Calibri" panose="020F0502020204030204" pitchFamily="34" charset="0"/>
                <a:cs typeface="Times New Roman" panose="02020603050405020304" pitchFamily="18" charset="0"/>
              </a:rPr>
              <a:t>home</a:t>
            </a:r>
            <a:r>
              <a:rPr lang="en-GB" dirty="0">
                <a:effectLst/>
                <a:ea typeface="Calibri" panose="020F0502020204030204" pitchFamily="34" charset="0"/>
                <a:cs typeface="Times New Roman" panose="02020603050405020304" pitchFamily="18" charset="0"/>
              </a:rPr>
              <a:t> and </a:t>
            </a:r>
            <a:r>
              <a:rPr lang="en-GB" b="1" dirty="0">
                <a:effectLst/>
                <a:ea typeface="Calibri" panose="020F0502020204030204" pitchFamily="34" charset="0"/>
                <a:cs typeface="Times New Roman" panose="02020603050405020304" pitchFamily="18" charset="0"/>
              </a:rPr>
              <a:t>end</a:t>
            </a:r>
            <a:r>
              <a:rPr lang="en-GB" dirty="0">
                <a:effectLst/>
                <a:ea typeface="Calibri" panose="020F0502020204030204" pitchFamily="34" charset="0"/>
                <a:cs typeface="Times New Roman" panose="02020603050405020304" pitchFamily="18" charset="0"/>
              </a:rPr>
              <a:t> to move to start or end of current line</a:t>
            </a:r>
          </a:p>
          <a:p>
            <a:pPr lvl="1">
              <a:lnSpc>
                <a:spcPct val="100000"/>
              </a:lnSpc>
              <a:spcBef>
                <a:spcPts val="0"/>
              </a:spcBef>
              <a:spcAft>
                <a:spcPts val="600"/>
              </a:spcAft>
            </a:pPr>
            <a:r>
              <a:rPr lang="en-GB" b="1" dirty="0">
                <a:effectLst/>
                <a:ea typeface="Calibri" panose="020F0502020204030204" pitchFamily="34" charset="0"/>
                <a:cs typeface="Times New Roman" panose="02020603050405020304" pitchFamily="18" charset="0"/>
              </a:rPr>
              <a:t>backspace</a:t>
            </a:r>
            <a:r>
              <a:rPr lang="en-GB" dirty="0">
                <a:effectLst/>
                <a:ea typeface="Calibri" panose="020F0502020204030204" pitchFamily="34" charset="0"/>
                <a:cs typeface="Times New Roman" panose="02020603050405020304" pitchFamily="18" charset="0"/>
              </a:rPr>
              <a:t> and </a:t>
            </a:r>
            <a:r>
              <a:rPr lang="en-GB" b="1" dirty="0">
                <a:effectLst/>
                <a:ea typeface="Calibri" panose="020F0502020204030204" pitchFamily="34" charset="0"/>
                <a:cs typeface="Times New Roman" panose="02020603050405020304" pitchFamily="18" charset="0"/>
              </a:rPr>
              <a:t>delete</a:t>
            </a:r>
          </a:p>
          <a:p>
            <a:pPr>
              <a:lnSpc>
                <a:spcPct val="100000"/>
              </a:lnSpc>
              <a:spcBef>
                <a:spcPts val="0"/>
              </a:spcBef>
              <a:spcAft>
                <a:spcPts val="600"/>
              </a:spcAft>
            </a:pPr>
            <a:endParaRPr lang="en-GB" sz="1800" dirty="0">
              <a:effectLst/>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9593F057-2E58-4A5B-B648-B06817BB5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3211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63580D-168B-478F-87CF-9D41FC64EDFF}"/>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Listing files</a:t>
            </a:r>
          </a:p>
        </p:txBody>
      </p:sp>
      <p:pic>
        <p:nvPicPr>
          <p:cNvPr id="18" name="Graphic 17" descr="Open Folder">
            <a:extLst>
              <a:ext uri="{FF2B5EF4-FFF2-40B4-BE49-F238E27FC236}">
                <a16:creationId xmlns:a16="http://schemas.microsoft.com/office/drawing/2014/main" id="{7490DE73-C13F-4D3A-8219-F65466949EA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3359133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descr="File structure for emulator in Linux essentials course (recap)&#10;">
            <a:extLst>
              <a:ext uri="{FF2B5EF4-FFF2-40B4-BE49-F238E27FC236}">
                <a16:creationId xmlns:a16="http://schemas.microsoft.com/office/drawing/2014/main" id="{B02AEADF-9B10-40BF-9FFD-34123D7BCB8C}"/>
              </a:ext>
            </a:extLst>
          </p:cNvPr>
          <p:cNvGrpSpPr/>
          <p:nvPr/>
        </p:nvGrpSpPr>
        <p:grpSpPr>
          <a:xfrm>
            <a:off x="842903" y="171297"/>
            <a:ext cx="10506194" cy="6096488"/>
            <a:chOff x="209431" y="124998"/>
            <a:chExt cx="10506194" cy="6096488"/>
          </a:xfrm>
        </p:grpSpPr>
        <p:sp>
          <p:nvSpPr>
            <p:cNvPr id="4" name="TextBox 3">
              <a:extLst>
                <a:ext uri="{FF2B5EF4-FFF2-40B4-BE49-F238E27FC236}">
                  <a16:creationId xmlns:a16="http://schemas.microsoft.com/office/drawing/2014/main" id="{A7CDF648-91CA-49E2-B8D1-C7C465A8C8F0}"/>
                </a:ext>
              </a:extLst>
            </p:cNvPr>
            <p:cNvSpPr txBox="1"/>
            <p:nvPr/>
          </p:nvSpPr>
          <p:spPr>
            <a:xfrm>
              <a:off x="1647713"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Documents</a:t>
              </a:r>
            </a:p>
          </p:txBody>
        </p:sp>
        <p:sp>
          <p:nvSpPr>
            <p:cNvPr id="5" name="TextBox 4">
              <a:extLst>
                <a:ext uri="{FF2B5EF4-FFF2-40B4-BE49-F238E27FC236}">
                  <a16:creationId xmlns:a16="http://schemas.microsoft.com/office/drawing/2014/main" id="{2BF0AEDB-7722-4D30-BB82-AD2345E88BCC}"/>
                </a:ext>
              </a:extLst>
            </p:cNvPr>
            <p:cNvSpPr txBox="1"/>
            <p:nvPr/>
          </p:nvSpPr>
          <p:spPr>
            <a:xfrm>
              <a:off x="2965218"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Downloads</a:t>
              </a:r>
            </a:p>
          </p:txBody>
        </p:sp>
        <p:sp>
          <p:nvSpPr>
            <p:cNvPr id="6" name="TextBox 5">
              <a:extLst>
                <a:ext uri="{FF2B5EF4-FFF2-40B4-BE49-F238E27FC236}">
                  <a16:creationId xmlns:a16="http://schemas.microsoft.com/office/drawing/2014/main" id="{16361330-A4C2-470D-8BA6-312F2BAFD689}"/>
                </a:ext>
              </a:extLst>
            </p:cNvPr>
            <p:cNvSpPr txBox="1"/>
            <p:nvPr/>
          </p:nvSpPr>
          <p:spPr>
            <a:xfrm>
              <a:off x="4282725"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Music</a:t>
              </a:r>
            </a:p>
          </p:txBody>
        </p:sp>
        <p:sp>
          <p:nvSpPr>
            <p:cNvPr id="7" name="TextBox 6">
              <a:extLst>
                <a:ext uri="{FF2B5EF4-FFF2-40B4-BE49-F238E27FC236}">
                  <a16:creationId xmlns:a16="http://schemas.microsoft.com/office/drawing/2014/main" id="{3A2FCC81-CE51-4190-B4A3-509519796930}"/>
                </a:ext>
              </a:extLst>
            </p:cNvPr>
            <p:cNvSpPr txBox="1"/>
            <p:nvPr/>
          </p:nvSpPr>
          <p:spPr>
            <a:xfrm>
              <a:off x="5600231"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Pictures</a:t>
              </a:r>
            </a:p>
          </p:txBody>
        </p:sp>
        <p:sp>
          <p:nvSpPr>
            <p:cNvPr id="8" name="TextBox 7">
              <a:extLst>
                <a:ext uri="{FF2B5EF4-FFF2-40B4-BE49-F238E27FC236}">
                  <a16:creationId xmlns:a16="http://schemas.microsoft.com/office/drawing/2014/main" id="{86FD622A-48CF-41CB-8B6F-3DD48826888C}"/>
                </a:ext>
              </a:extLst>
            </p:cNvPr>
            <p:cNvSpPr txBox="1"/>
            <p:nvPr/>
          </p:nvSpPr>
          <p:spPr>
            <a:xfrm>
              <a:off x="6917737"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Public</a:t>
              </a:r>
            </a:p>
          </p:txBody>
        </p:sp>
        <p:sp>
          <p:nvSpPr>
            <p:cNvPr id="9" name="TextBox 8">
              <a:extLst>
                <a:ext uri="{FF2B5EF4-FFF2-40B4-BE49-F238E27FC236}">
                  <a16:creationId xmlns:a16="http://schemas.microsoft.com/office/drawing/2014/main" id="{7CDA785E-4DAE-4895-B02D-F727015495EA}"/>
                </a:ext>
              </a:extLst>
            </p:cNvPr>
            <p:cNvSpPr txBox="1"/>
            <p:nvPr/>
          </p:nvSpPr>
          <p:spPr>
            <a:xfrm>
              <a:off x="8235243"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Templates</a:t>
              </a:r>
            </a:p>
          </p:txBody>
        </p:sp>
        <p:sp>
          <p:nvSpPr>
            <p:cNvPr id="10" name="TextBox 9">
              <a:extLst>
                <a:ext uri="{FF2B5EF4-FFF2-40B4-BE49-F238E27FC236}">
                  <a16:creationId xmlns:a16="http://schemas.microsoft.com/office/drawing/2014/main" id="{7BA97BE6-4DAD-44BC-8F69-CC91F35498F6}"/>
                </a:ext>
              </a:extLst>
            </p:cNvPr>
            <p:cNvSpPr txBox="1"/>
            <p:nvPr/>
          </p:nvSpPr>
          <p:spPr>
            <a:xfrm>
              <a:off x="9552753"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Videos</a:t>
              </a:r>
            </a:p>
          </p:txBody>
        </p:sp>
        <p:sp>
          <p:nvSpPr>
            <p:cNvPr id="11" name="TextBox 10">
              <a:extLst>
                <a:ext uri="{FF2B5EF4-FFF2-40B4-BE49-F238E27FC236}">
                  <a16:creationId xmlns:a16="http://schemas.microsoft.com/office/drawing/2014/main" id="{BF198CFE-8B4B-4777-8E03-C9543360477E}"/>
                </a:ext>
              </a:extLst>
            </p:cNvPr>
            <p:cNvSpPr txBox="1"/>
            <p:nvPr/>
          </p:nvSpPr>
          <p:spPr>
            <a:xfrm>
              <a:off x="330206"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Desktop</a:t>
              </a:r>
            </a:p>
          </p:txBody>
        </p:sp>
        <p:sp>
          <p:nvSpPr>
            <p:cNvPr id="12" name="TextBox 11">
              <a:extLst>
                <a:ext uri="{FF2B5EF4-FFF2-40B4-BE49-F238E27FC236}">
                  <a16:creationId xmlns:a16="http://schemas.microsoft.com/office/drawing/2014/main" id="{3C047632-D590-4AAE-8301-062C8B2E3F6C}"/>
                </a:ext>
              </a:extLst>
            </p:cNvPr>
            <p:cNvSpPr txBox="1"/>
            <p:nvPr/>
          </p:nvSpPr>
          <p:spPr>
            <a:xfrm>
              <a:off x="5601359" y="2374558"/>
              <a:ext cx="1162872" cy="472587"/>
            </a:xfrm>
            <a:prstGeom prst="rect">
              <a:avLst/>
            </a:prstGeom>
            <a:solidFill>
              <a:schemeClr val="accent5">
                <a:lumMod val="75000"/>
              </a:schemeClr>
            </a:solidFill>
            <a:ln>
              <a:solidFill>
                <a:schemeClr val="tx1">
                  <a:lumMod val="65000"/>
                  <a:lumOff val="35000"/>
                </a:schemeClr>
              </a:solidFill>
            </a:ln>
          </p:spPr>
          <p:txBody>
            <a:bodyPr wrap="square" rtlCol="0" anchor="ctr" anchorCtr="0">
              <a:noAutofit/>
            </a:bodyPr>
            <a:lstStyle>
              <a:defPPr>
                <a:defRPr lang="en-US"/>
              </a:defPPr>
              <a:lvl1pPr algn="ctr">
                <a:defRPr sz="16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rPr>
                <a:t>sysadmin</a:t>
              </a:r>
            </a:p>
          </p:txBody>
        </p:sp>
        <p:sp>
          <p:nvSpPr>
            <p:cNvPr id="15" name="TextBox 14">
              <a:extLst>
                <a:ext uri="{FF2B5EF4-FFF2-40B4-BE49-F238E27FC236}">
                  <a16:creationId xmlns:a16="http://schemas.microsoft.com/office/drawing/2014/main" id="{843EF5D4-2B68-4C1A-898E-46219B2EE2C5}"/>
                </a:ext>
              </a:extLst>
            </p:cNvPr>
            <p:cNvSpPr txBox="1"/>
            <p:nvPr/>
          </p:nvSpPr>
          <p:spPr>
            <a:xfrm>
              <a:off x="5601358" y="12499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4" name="TextBox 13">
              <a:extLst>
                <a:ext uri="{FF2B5EF4-FFF2-40B4-BE49-F238E27FC236}">
                  <a16:creationId xmlns:a16="http://schemas.microsoft.com/office/drawing/2014/main" id="{0E053D6C-8EC9-46A7-925D-85D7B8C69CDB}"/>
                </a:ext>
              </a:extLst>
            </p:cNvPr>
            <p:cNvSpPr txBox="1"/>
            <p:nvPr/>
          </p:nvSpPr>
          <p:spPr>
            <a:xfrm>
              <a:off x="5601360"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home</a:t>
              </a:r>
            </a:p>
          </p:txBody>
        </p:sp>
        <p:sp>
          <p:nvSpPr>
            <p:cNvPr id="20" name="TextBox 19">
              <a:extLst>
                <a:ext uri="{FF2B5EF4-FFF2-40B4-BE49-F238E27FC236}">
                  <a16:creationId xmlns:a16="http://schemas.microsoft.com/office/drawing/2014/main" id="{DAB7D260-C3EF-48E8-910F-B4B83D00B444}"/>
                </a:ext>
              </a:extLst>
            </p:cNvPr>
            <p:cNvSpPr txBox="1"/>
            <p:nvPr/>
          </p:nvSpPr>
          <p:spPr>
            <a:xfrm>
              <a:off x="4253377"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etc</a:t>
              </a:r>
            </a:p>
          </p:txBody>
        </p:sp>
        <p:sp>
          <p:nvSpPr>
            <p:cNvPr id="22" name="TextBox 21">
              <a:extLst>
                <a:ext uri="{FF2B5EF4-FFF2-40B4-BE49-F238E27FC236}">
                  <a16:creationId xmlns:a16="http://schemas.microsoft.com/office/drawing/2014/main" id="{C82E8249-33D2-40A1-94FD-EF703310BADD}"/>
                </a:ext>
              </a:extLst>
            </p:cNvPr>
            <p:cNvSpPr txBox="1"/>
            <p:nvPr/>
          </p:nvSpPr>
          <p:spPr>
            <a:xfrm>
              <a:off x="2905396"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dev</a:t>
              </a:r>
            </a:p>
          </p:txBody>
        </p:sp>
        <p:sp>
          <p:nvSpPr>
            <p:cNvPr id="24" name="TextBox 23">
              <a:extLst>
                <a:ext uri="{FF2B5EF4-FFF2-40B4-BE49-F238E27FC236}">
                  <a16:creationId xmlns:a16="http://schemas.microsoft.com/office/drawing/2014/main" id="{A8589839-DACB-4F25-9BFD-5824F05FAC71}"/>
                </a:ext>
              </a:extLst>
            </p:cNvPr>
            <p:cNvSpPr txBox="1"/>
            <p:nvPr/>
          </p:nvSpPr>
          <p:spPr>
            <a:xfrm>
              <a:off x="8847249"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var</a:t>
              </a:r>
            </a:p>
          </p:txBody>
        </p:sp>
        <p:sp>
          <p:nvSpPr>
            <p:cNvPr id="25" name="TextBox 24">
              <a:extLst>
                <a:ext uri="{FF2B5EF4-FFF2-40B4-BE49-F238E27FC236}">
                  <a16:creationId xmlns:a16="http://schemas.microsoft.com/office/drawing/2014/main" id="{CFA805D7-ED17-4CEE-876D-BBCA6E342CBF}"/>
                </a:ext>
              </a:extLst>
            </p:cNvPr>
            <p:cNvSpPr txBox="1"/>
            <p:nvPr/>
          </p:nvSpPr>
          <p:spPr>
            <a:xfrm>
              <a:off x="6949342" y="1249778"/>
              <a:ext cx="364813" cy="472587"/>
            </a:xfrm>
            <a:prstGeom prst="rect">
              <a:avLst/>
            </a:prstGeom>
            <a:noFill/>
            <a:ln>
              <a:no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26" name="TextBox 25">
              <a:extLst>
                <a:ext uri="{FF2B5EF4-FFF2-40B4-BE49-F238E27FC236}">
                  <a16:creationId xmlns:a16="http://schemas.microsoft.com/office/drawing/2014/main" id="{8AF1937D-6CD4-4F95-B576-0A82BB7388FC}"/>
                </a:ext>
              </a:extLst>
            </p:cNvPr>
            <p:cNvSpPr txBox="1"/>
            <p:nvPr/>
          </p:nvSpPr>
          <p:spPr>
            <a:xfrm>
              <a:off x="7499265"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usr</a:t>
              </a:r>
            </a:p>
          </p:txBody>
        </p:sp>
        <p:sp>
          <p:nvSpPr>
            <p:cNvPr id="27" name="TextBox 26">
              <a:extLst>
                <a:ext uri="{FF2B5EF4-FFF2-40B4-BE49-F238E27FC236}">
                  <a16:creationId xmlns:a16="http://schemas.microsoft.com/office/drawing/2014/main" id="{98370BBC-1832-4B4E-AC44-7934D8B9C0AE}"/>
                </a:ext>
              </a:extLst>
            </p:cNvPr>
            <p:cNvSpPr txBox="1"/>
            <p:nvPr/>
          </p:nvSpPr>
          <p:spPr>
            <a:xfrm>
              <a:off x="1557413"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boot</a:t>
              </a:r>
            </a:p>
          </p:txBody>
        </p:sp>
        <p:sp>
          <p:nvSpPr>
            <p:cNvPr id="29" name="TextBox 28">
              <a:extLst>
                <a:ext uri="{FF2B5EF4-FFF2-40B4-BE49-F238E27FC236}">
                  <a16:creationId xmlns:a16="http://schemas.microsoft.com/office/drawing/2014/main" id="{C26CA5F5-032A-4990-BE17-CDD2ED2E6468}"/>
                </a:ext>
              </a:extLst>
            </p:cNvPr>
            <p:cNvSpPr txBox="1"/>
            <p:nvPr/>
          </p:nvSpPr>
          <p:spPr>
            <a:xfrm>
              <a:off x="209431"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bin</a:t>
              </a:r>
            </a:p>
          </p:txBody>
        </p:sp>
        <p:cxnSp>
          <p:nvCxnSpPr>
            <p:cNvPr id="32" name="Connector: Elbow 31">
              <a:extLst>
                <a:ext uri="{FF2B5EF4-FFF2-40B4-BE49-F238E27FC236}">
                  <a16:creationId xmlns:a16="http://schemas.microsoft.com/office/drawing/2014/main" id="{C40BD134-DD83-4083-BCDA-235D0B8A1DB1}"/>
                </a:ext>
              </a:extLst>
            </p:cNvPr>
            <p:cNvCxnSpPr>
              <a:cxnSpLocks/>
              <a:stCxn id="15" idx="2"/>
              <a:endCxn id="14" idx="0"/>
            </p:cNvCxnSpPr>
            <p:nvPr/>
          </p:nvCxnSpPr>
          <p:spPr>
            <a:xfrm rot="16200000" flipH="1">
              <a:off x="5856700" y="923680"/>
              <a:ext cx="652193" cy="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24306C2-7FBA-46DD-836D-FFB339A62A3B}"/>
                </a:ext>
              </a:extLst>
            </p:cNvPr>
            <p:cNvCxnSpPr>
              <a:cxnSpLocks/>
              <a:stCxn id="14" idx="2"/>
              <a:endCxn id="12" idx="0"/>
            </p:cNvCxnSpPr>
            <p:nvPr/>
          </p:nvCxnSpPr>
          <p:spPr>
            <a:xfrm rot="5400000">
              <a:off x="5856701" y="2048461"/>
              <a:ext cx="652193"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6DA1F23-C47F-45F2-8DB6-F013D4EFF327}"/>
                </a:ext>
              </a:extLst>
            </p:cNvPr>
            <p:cNvCxnSpPr>
              <a:stCxn id="15" idx="2"/>
              <a:endCxn id="24" idx="0"/>
            </p:cNvCxnSpPr>
            <p:nvPr/>
          </p:nvCxnSpPr>
          <p:spPr>
            <a:xfrm rot="16200000" flipH="1">
              <a:off x="7479644" y="-699264"/>
              <a:ext cx="652193" cy="32458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1C0510BC-EAD6-4945-9CA4-D31F81D50B12}"/>
                </a:ext>
              </a:extLst>
            </p:cNvPr>
            <p:cNvCxnSpPr>
              <a:stCxn id="15" idx="2"/>
              <a:endCxn id="26" idx="0"/>
            </p:cNvCxnSpPr>
            <p:nvPr/>
          </p:nvCxnSpPr>
          <p:spPr>
            <a:xfrm rot="16200000" flipH="1">
              <a:off x="6805651" y="-25273"/>
              <a:ext cx="652193" cy="189790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0AF0B0D-5724-4B3B-8AD9-46C93173BAF6}"/>
                </a:ext>
              </a:extLst>
            </p:cNvPr>
            <p:cNvCxnSpPr>
              <a:stCxn id="15" idx="2"/>
              <a:endCxn id="20" idx="0"/>
            </p:cNvCxnSpPr>
            <p:nvPr/>
          </p:nvCxnSpPr>
          <p:spPr>
            <a:xfrm rot="5400000">
              <a:off x="5182709" y="249691"/>
              <a:ext cx="652193" cy="13479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DCC88BCB-3354-4A6E-A22F-36AE2619D266}"/>
                </a:ext>
              </a:extLst>
            </p:cNvPr>
            <p:cNvCxnSpPr>
              <a:stCxn id="15" idx="2"/>
              <a:endCxn id="22" idx="0"/>
            </p:cNvCxnSpPr>
            <p:nvPr/>
          </p:nvCxnSpPr>
          <p:spPr>
            <a:xfrm rot="5400000">
              <a:off x="4508718" y="-424300"/>
              <a:ext cx="652193" cy="26959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6480694-901D-4795-8771-2766B0537FBE}"/>
                </a:ext>
              </a:extLst>
            </p:cNvPr>
            <p:cNvCxnSpPr>
              <a:stCxn id="15" idx="2"/>
              <a:endCxn id="27" idx="0"/>
            </p:cNvCxnSpPr>
            <p:nvPr/>
          </p:nvCxnSpPr>
          <p:spPr>
            <a:xfrm rot="5400000">
              <a:off x="3834727" y="-1098291"/>
              <a:ext cx="652193" cy="40439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40950E6F-4315-494A-A120-3091F2CCCB63}"/>
                </a:ext>
              </a:extLst>
            </p:cNvPr>
            <p:cNvCxnSpPr>
              <a:stCxn id="15" idx="2"/>
              <a:endCxn id="29" idx="0"/>
            </p:cNvCxnSpPr>
            <p:nvPr/>
          </p:nvCxnSpPr>
          <p:spPr>
            <a:xfrm rot="5400000">
              <a:off x="3160736" y="-1772282"/>
              <a:ext cx="652193" cy="53919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5D2BDCB-56C3-4F67-86C5-E64295EBA3A8}"/>
                </a:ext>
              </a:extLst>
            </p:cNvPr>
            <p:cNvCxnSpPr>
              <a:stCxn id="12" idx="2"/>
              <a:endCxn id="11" idx="0"/>
            </p:cNvCxnSpPr>
            <p:nvPr/>
          </p:nvCxnSpPr>
          <p:spPr>
            <a:xfrm rot="5400000">
              <a:off x="3221124" y="537666"/>
              <a:ext cx="652193" cy="527115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2820E122-B88D-4BF4-9C81-6530FE5F1798}"/>
                </a:ext>
              </a:extLst>
            </p:cNvPr>
            <p:cNvCxnSpPr>
              <a:cxnSpLocks/>
              <a:stCxn id="12" idx="2"/>
              <a:endCxn id="4" idx="0"/>
            </p:cNvCxnSpPr>
            <p:nvPr/>
          </p:nvCxnSpPr>
          <p:spPr>
            <a:xfrm rot="5400000">
              <a:off x="3879876" y="1196419"/>
              <a:ext cx="652193" cy="395364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C22C59FB-E422-460A-B9F1-CFF286330ACC}"/>
                </a:ext>
              </a:extLst>
            </p:cNvPr>
            <p:cNvCxnSpPr>
              <a:cxnSpLocks/>
              <a:stCxn id="12" idx="2"/>
              <a:endCxn id="5" idx="0"/>
            </p:cNvCxnSpPr>
            <p:nvPr/>
          </p:nvCxnSpPr>
          <p:spPr>
            <a:xfrm rot="5400000">
              <a:off x="4538629" y="1855172"/>
              <a:ext cx="652193" cy="26361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3E0483D4-A977-48A2-93D0-6333ACA59C56}"/>
                </a:ext>
              </a:extLst>
            </p:cNvPr>
            <p:cNvCxnSpPr>
              <a:stCxn id="12" idx="2"/>
              <a:endCxn id="6" idx="0"/>
            </p:cNvCxnSpPr>
            <p:nvPr/>
          </p:nvCxnSpPr>
          <p:spPr>
            <a:xfrm rot="5400000">
              <a:off x="5197382" y="2513925"/>
              <a:ext cx="652193" cy="13186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441A05DD-4E39-44D9-9B2A-D24C726594CB}"/>
                </a:ext>
              </a:extLst>
            </p:cNvPr>
            <p:cNvCxnSpPr>
              <a:stCxn id="12" idx="2"/>
              <a:endCxn id="10" idx="0"/>
            </p:cNvCxnSpPr>
            <p:nvPr/>
          </p:nvCxnSpPr>
          <p:spPr>
            <a:xfrm rot="16200000" flipH="1">
              <a:off x="7832395" y="1197545"/>
              <a:ext cx="652193" cy="39513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FBBD93D9-E499-4B48-8B6B-D1E0C87CA61B}"/>
                </a:ext>
              </a:extLst>
            </p:cNvPr>
            <p:cNvCxnSpPr>
              <a:stCxn id="12" idx="2"/>
              <a:endCxn id="9" idx="0"/>
            </p:cNvCxnSpPr>
            <p:nvPr/>
          </p:nvCxnSpPr>
          <p:spPr>
            <a:xfrm rot="16200000" flipH="1">
              <a:off x="7173641" y="1856299"/>
              <a:ext cx="652193" cy="26338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28EE2629-C147-4247-B0A2-5A28EE616A49}"/>
                </a:ext>
              </a:extLst>
            </p:cNvPr>
            <p:cNvCxnSpPr>
              <a:stCxn id="12" idx="2"/>
              <a:endCxn id="8" idx="0"/>
            </p:cNvCxnSpPr>
            <p:nvPr/>
          </p:nvCxnSpPr>
          <p:spPr>
            <a:xfrm rot="16200000" flipH="1">
              <a:off x="6514888" y="2515053"/>
              <a:ext cx="652193" cy="131637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2287A5A6-C025-402E-8263-479128EE58E2}"/>
                </a:ext>
              </a:extLst>
            </p:cNvPr>
            <p:cNvCxnSpPr>
              <a:cxnSpLocks/>
              <a:stCxn id="12" idx="2"/>
              <a:endCxn id="7" idx="0"/>
            </p:cNvCxnSpPr>
            <p:nvPr/>
          </p:nvCxnSpPr>
          <p:spPr>
            <a:xfrm rot="5400000">
              <a:off x="5856136" y="3172678"/>
              <a:ext cx="652193" cy="112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B0FE38B4-758F-4824-9967-F6E350131D0A}"/>
                </a:ext>
              </a:extLst>
            </p:cNvPr>
            <p:cNvSpPr txBox="1"/>
            <p:nvPr/>
          </p:nvSpPr>
          <p:spPr>
            <a:xfrm>
              <a:off x="790867" y="462411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School </a:t>
              </a:r>
            </a:p>
          </p:txBody>
        </p:sp>
        <p:sp>
          <p:nvSpPr>
            <p:cNvPr id="98" name="TextBox 97">
              <a:extLst>
                <a:ext uri="{FF2B5EF4-FFF2-40B4-BE49-F238E27FC236}">
                  <a16:creationId xmlns:a16="http://schemas.microsoft.com/office/drawing/2014/main" id="{E39FF099-272F-4280-8CEB-D1CE417782DD}"/>
                </a:ext>
              </a:extLst>
            </p:cNvPr>
            <p:cNvSpPr txBox="1"/>
            <p:nvPr/>
          </p:nvSpPr>
          <p:spPr>
            <a:xfrm>
              <a:off x="2229148" y="462411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Work</a:t>
              </a:r>
            </a:p>
          </p:txBody>
        </p:sp>
        <p:sp>
          <p:nvSpPr>
            <p:cNvPr id="99" name="TextBox 98">
              <a:extLst>
                <a:ext uri="{FF2B5EF4-FFF2-40B4-BE49-F238E27FC236}">
                  <a16:creationId xmlns:a16="http://schemas.microsoft.com/office/drawing/2014/main" id="{D1C0029B-C848-46C2-BF7B-810BEFC1DA44}"/>
                </a:ext>
              </a:extLst>
            </p:cNvPr>
            <p:cNvSpPr txBox="1"/>
            <p:nvPr/>
          </p:nvSpPr>
          <p:spPr>
            <a:xfrm>
              <a:off x="330206" y="574889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Art</a:t>
              </a:r>
            </a:p>
          </p:txBody>
        </p:sp>
        <p:sp>
          <p:nvSpPr>
            <p:cNvPr id="100" name="TextBox 99">
              <a:extLst>
                <a:ext uri="{FF2B5EF4-FFF2-40B4-BE49-F238E27FC236}">
                  <a16:creationId xmlns:a16="http://schemas.microsoft.com/office/drawing/2014/main" id="{A0B97AEE-5C7C-424D-9285-5514DD5DF3FF}"/>
                </a:ext>
              </a:extLst>
            </p:cNvPr>
            <p:cNvSpPr txBox="1"/>
            <p:nvPr/>
          </p:nvSpPr>
          <p:spPr>
            <a:xfrm>
              <a:off x="1647713" y="574889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Engineering</a:t>
              </a:r>
            </a:p>
          </p:txBody>
        </p:sp>
        <p:sp>
          <p:nvSpPr>
            <p:cNvPr id="101" name="TextBox 100">
              <a:extLst>
                <a:ext uri="{FF2B5EF4-FFF2-40B4-BE49-F238E27FC236}">
                  <a16:creationId xmlns:a16="http://schemas.microsoft.com/office/drawing/2014/main" id="{3B9F59FD-B52B-41C7-AB34-5F3F3EB53E63}"/>
                </a:ext>
              </a:extLst>
            </p:cNvPr>
            <p:cNvSpPr txBox="1"/>
            <p:nvPr/>
          </p:nvSpPr>
          <p:spPr>
            <a:xfrm>
              <a:off x="2965218" y="574889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Math</a:t>
              </a:r>
            </a:p>
          </p:txBody>
        </p:sp>
      </p:grpSp>
      <p:cxnSp>
        <p:nvCxnSpPr>
          <p:cNvPr id="104" name="Connector: Elbow 103">
            <a:extLst>
              <a:ext uri="{FF2B5EF4-FFF2-40B4-BE49-F238E27FC236}">
                <a16:creationId xmlns:a16="http://schemas.microsoft.com/office/drawing/2014/main" id="{35B5657D-DC95-4E15-B6C3-AF3B6A97A30B}"/>
              </a:ext>
              <a:ext uri="{C183D7F6-B498-43B3-948B-1728B52AA6E4}">
                <adec:decorative xmlns:adec="http://schemas.microsoft.com/office/drawing/2017/decorative" val="1"/>
              </a:ext>
            </a:extLst>
          </p:cNvPr>
          <p:cNvCxnSpPr>
            <a:stCxn id="97" idx="0"/>
            <a:endCxn id="4" idx="2"/>
          </p:cNvCxnSpPr>
          <p:nvPr/>
        </p:nvCxnSpPr>
        <p:spPr>
          <a:xfrm rot="5400000" flipH="1" flipV="1">
            <a:off x="2108102" y="3915899"/>
            <a:ext cx="652193" cy="856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5AA0869C-D5CD-4892-AA8D-D00E3859817E}"/>
              </a:ext>
              <a:ext uri="{C183D7F6-B498-43B3-948B-1728B52AA6E4}">
                <adec:decorative xmlns:adec="http://schemas.microsoft.com/office/drawing/2017/decorative" val="1"/>
              </a:ext>
            </a:extLst>
          </p:cNvPr>
          <p:cNvCxnSpPr>
            <a:stCxn id="98" idx="0"/>
            <a:endCxn id="4" idx="2"/>
          </p:cNvCxnSpPr>
          <p:nvPr/>
        </p:nvCxnSpPr>
        <p:spPr>
          <a:xfrm rot="16200000" flipV="1">
            <a:off x="2827243" y="4053604"/>
            <a:ext cx="652193" cy="5814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5E168FFD-5D5D-42A1-8E95-C3CD4D4BC97D}"/>
              </a:ext>
              <a:ext uri="{C183D7F6-B498-43B3-948B-1728B52AA6E4}">
                <adec:decorative xmlns:adec="http://schemas.microsoft.com/office/drawing/2017/decorative" val="1"/>
              </a:ext>
            </a:extLst>
          </p:cNvPr>
          <p:cNvCxnSpPr>
            <a:stCxn id="99" idx="0"/>
            <a:endCxn id="97" idx="2"/>
          </p:cNvCxnSpPr>
          <p:nvPr/>
        </p:nvCxnSpPr>
        <p:spPr>
          <a:xfrm rot="5400000" flipH="1" flipV="1">
            <a:off x="1449348" y="5238772"/>
            <a:ext cx="652193" cy="4606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98DBCCCA-F0D6-4061-B4B9-09578FCD18E3}"/>
              </a:ext>
              <a:ext uri="{C183D7F6-B498-43B3-948B-1728B52AA6E4}">
                <adec:decorative xmlns:adec="http://schemas.microsoft.com/office/drawing/2017/decorative" val="1"/>
              </a:ext>
            </a:extLst>
          </p:cNvPr>
          <p:cNvCxnSpPr>
            <a:stCxn id="100" idx="0"/>
            <a:endCxn id="97" idx="2"/>
          </p:cNvCxnSpPr>
          <p:nvPr/>
        </p:nvCxnSpPr>
        <p:spPr>
          <a:xfrm rot="16200000" flipV="1">
            <a:off x="2108102" y="5040678"/>
            <a:ext cx="652192" cy="856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A36C2B75-2CE1-44C7-A972-7C6349EB8EE0}"/>
              </a:ext>
              <a:ext uri="{C183D7F6-B498-43B3-948B-1728B52AA6E4}">
                <adec:decorative xmlns:adec="http://schemas.microsoft.com/office/drawing/2017/decorative" val="1"/>
              </a:ext>
            </a:extLst>
          </p:cNvPr>
          <p:cNvCxnSpPr>
            <a:stCxn id="101" idx="0"/>
            <a:endCxn id="97" idx="2"/>
          </p:cNvCxnSpPr>
          <p:nvPr/>
        </p:nvCxnSpPr>
        <p:spPr>
          <a:xfrm rot="16200000" flipV="1">
            <a:off x="2766855" y="4381925"/>
            <a:ext cx="652192" cy="217435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67AE6395-0AC1-40D5-B88D-C5E562E1B89B}"/>
              </a:ext>
            </a:extLst>
          </p:cNvPr>
          <p:cNvSpPr txBox="1"/>
          <p:nvPr/>
        </p:nvSpPr>
        <p:spPr>
          <a:xfrm>
            <a:off x="4677966" y="2452003"/>
            <a:ext cx="985614" cy="472588"/>
          </a:xfrm>
          <a:prstGeom prst="rect">
            <a:avLst/>
          </a:prstGeom>
          <a:noFill/>
          <a:ln>
            <a:no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can also use  ~</a:t>
            </a:r>
          </a:p>
        </p:txBody>
      </p:sp>
      <p:sp>
        <p:nvSpPr>
          <p:cNvPr id="116" name="TextBox 115">
            <a:extLst>
              <a:ext uri="{FF2B5EF4-FFF2-40B4-BE49-F238E27FC236}">
                <a16:creationId xmlns:a16="http://schemas.microsoft.com/office/drawing/2014/main" id="{16152A52-FC40-497D-82E0-84850DD54B19}"/>
              </a:ext>
            </a:extLst>
          </p:cNvPr>
          <p:cNvSpPr txBox="1"/>
          <p:nvPr/>
        </p:nvSpPr>
        <p:spPr>
          <a:xfrm>
            <a:off x="7396575" y="171294"/>
            <a:ext cx="2425716" cy="472588"/>
          </a:xfrm>
          <a:prstGeom prst="rect">
            <a:avLst/>
          </a:prstGeom>
          <a:noFill/>
          <a:ln>
            <a:no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top level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known as root</a:t>
            </a:r>
          </a:p>
        </p:txBody>
      </p:sp>
      <p:sp>
        <p:nvSpPr>
          <p:cNvPr id="53" name="Rectangle 52">
            <a:extLst>
              <a:ext uri="{FF2B5EF4-FFF2-40B4-BE49-F238E27FC236}">
                <a16:creationId xmlns:a16="http://schemas.microsoft.com/office/drawing/2014/main" id="{A82F92EC-B908-4A10-8432-A1D8A1213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itle 53" descr="File structure for emulator in Linux essentials course (recap)&#10;">
            <a:extLst>
              <a:ext uri="{FF2B5EF4-FFF2-40B4-BE49-F238E27FC236}">
                <a16:creationId xmlns:a16="http://schemas.microsoft.com/office/drawing/2014/main" id="{C682601D-B6BD-4DFD-A3D1-F773FFB57110}"/>
              </a:ext>
            </a:extLst>
          </p:cNvPr>
          <p:cNvSpPr txBox="1">
            <a:spLocks noGrp="1"/>
          </p:cNvSpPr>
          <p:nvPr>
            <p:ph type="title" idx="4294967295"/>
          </p:nvPr>
        </p:nvSpPr>
        <p:spPr>
          <a:xfrm>
            <a:off x="4515845" y="6361183"/>
            <a:ext cx="7529946" cy="461665"/>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Light" panose="020F0302020204030204"/>
                <a:ea typeface="+mn-ea"/>
                <a:cs typeface="+mn-cs"/>
              </a:rPr>
              <a:t>File structure for emulator in Linux essentials course (recap)</a:t>
            </a:r>
          </a:p>
        </p:txBody>
      </p:sp>
      <p:sp>
        <p:nvSpPr>
          <p:cNvPr id="51" name="TextBox 50">
            <a:extLst>
              <a:ext uri="{FF2B5EF4-FFF2-40B4-BE49-F238E27FC236}">
                <a16:creationId xmlns:a16="http://schemas.microsoft.com/office/drawing/2014/main" id="{01DFD775-E299-4305-885E-D84B5DB54E7D}"/>
              </a:ext>
            </a:extLst>
          </p:cNvPr>
          <p:cNvSpPr txBox="1"/>
          <p:nvPr/>
        </p:nvSpPr>
        <p:spPr>
          <a:xfrm rot="21341737">
            <a:off x="2560783" y="2449690"/>
            <a:ext cx="10643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hardware devices</a:t>
            </a:r>
          </a:p>
        </p:txBody>
      </p:sp>
      <p:sp>
        <p:nvSpPr>
          <p:cNvPr id="52" name="Freeform: Shape 51">
            <a:extLst>
              <a:ext uri="{FF2B5EF4-FFF2-40B4-BE49-F238E27FC236}">
                <a16:creationId xmlns:a16="http://schemas.microsoft.com/office/drawing/2014/main" id="{15BA2C77-57D2-4339-9B08-39C3340D401E}"/>
              </a:ext>
              <a:ext uri="{C183D7F6-B498-43B3-948B-1728B52AA6E4}">
                <adec:decorative xmlns:adec="http://schemas.microsoft.com/office/drawing/2017/decorative" val="1"/>
              </a:ext>
            </a:extLst>
          </p:cNvPr>
          <p:cNvSpPr/>
          <p:nvPr/>
        </p:nvSpPr>
        <p:spPr>
          <a:xfrm rot="12090823" flipH="1">
            <a:off x="1204095" y="1828033"/>
            <a:ext cx="102229" cy="63364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TextBox 54">
            <a:extLst>
              <a:ext uri="{FF2B5EF4-FFF2-40B4-BE49-F238E27FC236}">
                <a16:creationId xmlns:a16="http://schemas.microsoft.com/office/drawing/2014/main" id="{AFA94C4A-573F-43D3-BBFD-1F601D958A14}"/>
              </a:ext>
            </a:extLst>
          </p:cNvPr>
          <p:cNvSpPr txBox="1"/>
          <p:nvPr/>
        </p:nvSpPr>
        <p:spPr>
          <a:xfrm rot="299561">
            <a:off x="532046" y="2462784"/>
            <a:ext cx="1453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essential binary files</a:t>
            </a:r>
          </a:p>
        </p:txBody>
      </p:sp>
      <p:sp>
        <p:nvSpPr>
          <p:cNvPr id="56" name="Freeform: Shape 55">
            <a:extLst>
              <a:ext uri="{FF2B5EF4-FFF2-40B4-BE49-F238E27FC236}">
                <a16:creationId xmlns:a16="http://schemas.microsoft.com/office/drawing/2014/main" id="{C45B0833-C11C-407D-84D3-B659D53AB482}"/>
              </a:ext>
              <a:ext uri="{C183D7F6-B498-43B3-948B-1728B52AA6E4}">
                <adec:decorative xmlns:adec="http://schemas.microsoft.com/office/drawing/2017/decorative" val="1"/>
              </a:ext>
            </a:extLst>
          </p:cNvPr>
          <p:cNvSpPr/>
          <p:nvPr/>
        </p:nvSpPr>
        <p:spPr>
          <a:xfrm rot="11448833" flipH="1">
            <a:off x="3669534" y="1819596"/>
            <a:ext cx="230378" cy="77699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1F183910-BCCB-4807-ACD2-B9050F7E6573}"/>
              </a:ext>
            </a:extLst>
          </p:cNvPr>
          <p:cNvSpPr txBox="1"/>
          <p:nvPr/>
        </p:nvSpPr>
        <p:spPr>
          <a:xfrm>
            <a:off x="8609433" y="245590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bin</a:t>
            </a:r>
          </a:p>
        </p:txBody>
      </p:sp>
      <p:sp>
        <p:nvSpPr>
          <p:cNvPr id="58" name="TextBox 57">
            <a:extLst>
              <a:ext uri="{FF2B5EF4-FFF2-40B4-BE49-F238E27FC236}">
                <a16:creationId xmlns:a16="http://schemas.microsoft.com/office/drawing/2014/main" id="{31F50756-5F93-4DC4-B900-C92D9CE9916D}"/>
              </a:ext>
            </a:extLst>
          </p:cNvPr>
          <p:cNvSpPr txBox="1"/>
          <p:nvPr/>
        </p:nvSpPr>
        <p:spPr>
          <a:xfrm>
            <a:off x="10402599" y="2452003"/>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src</a:t>
            </a:r>
          </a:p>
        </p:txBody>
      </p:sp>
      <p:cxnSp>
        <p:nvCxnSpPr>
          <p:cNvPr id="3" name="Connector: Elbow 2">
            <a:extLst>
              <a:ext uri="{FF2B5EF4-FFF2-40B4-BE49-F238E27FC236}">
                <a16:creationId xmlns:a16="http://schemas.microsoft.com/office/drawing/2014/main" id="{454F787D-269A-4300-A1DC-A387A236E785}"/>
              </a:ext>
              <a:ext uri="{C183D7F6-B498-43B3-948B-1728B52AA6E4}">
                <adec:decorative xmlns:adec="http://schemas.microsoft.com/office/drawing/2017/decorative" val="1"/>
              </a:ext>
            </a:extLst>
          </p:cNvPr>
          <p:cNvCxnSpPr>
            <a:stCxn id="26" idx="2"/>
            <a:endCxn id="57" idx="0"/>
          </p:cNvCxnSpPr>
          <p:nvPr/>
        </p:nvCxnSpPr>
        <p:spPr>
          <a:xfrm rot="16200000" flipH="1">
            <a:off x="8608899" y="1873938"/>
            <a:ext cx="687244" cy="47669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383C269-E658-4594-A61E-AB697A5EE998}"/>
              </a:ext>
              <a:ext uri="{C183D7F6-B498-43B3-948B-1728B52AA6E4}">
                <adec:decorative xmlns:adec="http://schemas.microsoft.com/office/drawing/2017/decorative" val="1"/>
              </a:ext>
            </a:extLst>
          </p:cNvPr>
          <p:cNvCxnSpPr>
            <a:stCxn id="26" idx="2"/>
            <a:endCxn id="58" idx="0"/>
          </p:cNvCxnSpPr>
          <p:nvPr/>
        </p:nvCxnSpPr>
        <p:spPr>
          <a:xfrm rot="16200000" flipH="1">
            <a:off x="9507435" y="975402"/>
            <a:ext cx="683339" cy="226986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FA78E4C-E817-4503-8173-11C4F0D49C44}"/>
              </a:ext>
            </a:extLst>
          </p:cNvPr>
          <p:cNvSpPr txBox="1"/>
          <p:nvPr/>
        </p:nvSpPr>
        <p:spPr>
          <a:xfrm>
            <a:off x="9836920" y="2416952"/>
            <a:ext cx="364813" cy="472587"/>
          </a:xfrm>
          <a:prstGeom prst="rect">
            <a:avLst/>
          </a:prstGeom>
          <a:noFill/>
          <a:ln>
            <a:no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60" name="Freeform: Shape 59">
            <a:extLst>
              <a:ext uri="{FF2B5EF4-FFF2-40B4-BE49-F238E27FC236}">
                <a16:creationId xmlns:a16="http://schemas.microsoft.com/office/drawing/2014/main" id="{A679AFA2-F62F-41CF-837E-C327F7DF604D}"/>
              </a:ext>
              <a:ext uri="{C183D7F6-B498-43B3-948B-1728B52AA6E4}">
                <adec:decorative xmlns:adec="http://schemas.microsoft.com/office/drawing/2017/decorative" val="1"/>
              </a:ext>
            </a:extLst>
          </p:cNvPr>
          <p:cNvSpPr/>
          <p:nvPr/>
        </p:nvSpPr>
        <p:spPr>
          <a:xfrm rot="15532736" flipH="1">
            <a:off x="5775293" y="2373724"/>
            <a:ext cx="145486" cy="745433"/>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89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51" grpId="0"/>
      <p:bldP spid="52" grpId="0" animBg="1"/>
      <p:bldP spid="55" grpId="0"/>
      <p:bldP spid="56" grpId="0" animBg="1"/>
      <p:bldP spid="6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output from ls">
            <a:extLst>
              <a:ext uri="{FF2B5EF4-FFF2-40B4-BE49-F238E27FC236}">
                <a16:creationId xmlns:a16="http://schemas.microsoft.com/office/drawing/2014/main" id="{8451CC4B-ECB6-4280-A3E7-14572501AB8B}"/>
              </a:ext>
            </a:extLst>
          </p:cNvPr>
          <p:cNvPicPr>
            <a:picLocks noChangeAspect="1"/>
          </p:cNvPicPr>
          <p:nvPr/>
        </p:nvPicPr>
        <p:blipFill>
          <a:blip r:embed="rId2"/>
          <a:stretch>
            <a:fillRect/>
          </a:stretch>
        </p:blipFill>
        <p:spPr>
          <a:xfrm>
            <a:off x="1475426" y="4071874"/>
            <a:ext cx="9316750" cy="924054"/>
          </a:xfrm>
          <a:prstGeom prst="rect">
            <a:avLst/>
          </a:prstGeom>
        </p:spPr>
      </p:pic>
      <p:sp>
        <p:nvSpPr>
          <p:cNvPr id="21" name="Content Placeholder 20">
            <a:extLst>
              <a:ext uri="{FF2B5EF4-FFF2-40B4-BE49-F238E27FC236}">
                <a16:creationId xmlns:a16="http://schemas.microsoft.com/office/drawing/2014/main" id="{ADB9881D-F10E-400E-82DD-6A04258F12B4}"/>
              </a:ext>
            </a:extLst>
          </p:cNvPr>
          <p:cNvSpPr>
            <a:spLocks noGrp="1"/>
          </p:cNvSpPr>
          <p:nvPr>
            <p:ph idx="1"/>
          </p:nvPr>
        </p:nvSpPr>
        <p:spPr/>
        <p:txBody>
          <a:bodyPr/>
          <a:lstStyle/>
          <a:p>
            <a:pPr>
              <a:lnSpc>
                <a:spcPct val="110000"/>
              </a:lnSpc>
              <a:spcBef>
                <a:spcPts val="0"/>
              </a:spcBef>
            </a:pPr>
            <a:r>
              <a:rPr lang="en-GB" sz="2400" dirty="0">
                <a:latin typeface="Courier New" panose="02070309020205020404" pitchFamily="49" charset="0"/>
                <a:ea typeface="Calibri" panose="020F0502020204030204" pitchFamily="34" charset="0"/>
                <a:cs typeface="Courier New" panose="02070309020205020404" pitchFamily="49" charset="0"/>
              </a:rPr>
              <a:t>ls</a:t>
            </a:r>
            <a:r>
              <a:rPr lang="en-GB" sz="2400" dirty="0">
                <a:latin typeface="Calibri" panose="020F0502020204030204" pitchFamily="34" charset="0"/>
                <a:ea typeface="Calibri" panose="020F0502020204030204" pitchFamily="34" charset="0"/>
                <a:cs typeface="Times New Roman" panose="02020603050405020304" pitchFamily="18" charset="0"/>
              </a:rPr>
              <a:t> used to </a:t>
            </a:r>
            <a:r>
              <a:rPr lang="en-GB" sz="2400" b="1" dirty="0">
                <a:latin typeface="Calibri" panose="020F0502020204030204" pitchFamily="34" charset="0"/>
                <a:ea typeface="Calibri" panose="020F0502020204030204" pitchFamily="34" charset="0"/>
                <a:cs typeface="Times New Roman" panose="02020603050405020304" pitchFamily="18" charset="0"/>
              </a:rPr>
              <a:t>list</a:t>
            </a:r>
            <a:r>
              <a:rPr lang="en-GB" sz="2400" dirty="0">
                <a:latin typeface="Calibri" panose="020F0502020204030204" pitchFamily="34" charset="0"/>
                <a:ea typeface="Calibri" panose="020F0502020204030204" pitchFamily="34" charset="0"/>
                <a:cs typeface="Times New Roman" panose="02020603050405020304" pitchFamily="18" charset="0"/>
              </a:rPr>
              <a:t> contents of directory</a:t>
            </a:r>
          </a:p>
          <a:p>
            <a:pPr lvl="1">
              <a:lnSpc>
                <a:spcPct val="110000"/>
              </a:lnSpc>
              <a:spcBef>
                <a:spcPts val="0"/>
              </a:spcBef>
            </a:pPr>
            <a:r>
              <a:rPr lang="en-GB" sz="2000" dirty="0">
                <a:latin typeface="Calibri" panose="020F0502020204030204" pitchFamily="34" charset="0"/>
                <a:ea typeface="Calibri" panose="020F0502020204030204" pitchFamily="34" charset="0"/>
                <a:cs typeface="Times New Roman" panose="02020603050405020304" pitchFamily="18" charset="0"/>
              </a:rPr>
              <a:t>default is to print current directory in </a:t>
            </a:r>
            <a:r>
              <a:rPr lang="en-GB" sz="2000" b="1" dirty="0">
                <a:latin typeface="Calibri" panose="020F0502020204030204" pitchFamily="34" charset="0"/>
                <a:ea typeface="Calibri" panose="020F0502020204030204" pitchFamily="34" charset="0"/>
                <a:cs typeface="Times New Roman" panose="02020603050405020304" pitchFamily="18" charset="0"/>
              </a:rPr>
              <a:t>alphabetic order</a:t>
            </a:r>
          </a:p>
          <a:p>
            <a:endParaRPr lang="en-GB" dirty="0"/>
          </a:p>
        </p:txBody>
      </p:sp>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DEMO: list files in directory </a:t>
            </a:r>
            <a:br>
              <a:rPr lang="en-GB" dirty="0">
                <a:solidFill>
                  <a:schemeClr val="bg1"/>
                </a:solidFill>
              </a:rPr>
            </a:br>
            <a:r>
              <a:rPr lang="en-GB" sz="2800" dirty="0">
                <a:solidFill>
                  <a:schemeClr val="bg1"/>
                </a:solidFill>
              </a:rPr>
              <a:t>(Unhatched 4, Ess 7.4)</a:t>
            </a:r>
            <a:endParaRPr lang="en-GB" dirty="0">
              <a:solidFill>
                <a:schemeClr val="bg1"/>
              </a:solidFill>
            </a:endParaRPr>
          </a:p>
        </p:txBody>
      </p:sp>
      <p:sp>
        <p:nvSpPr>
          <p:cNvPr id="23" name="TextBox 22">
            <a:extLst>
              <a:ext uri="{FF2B5EF4-FFF2-40B4-BE49-F238E27FC236}">
                <a16:creationId xmlns:a16="http://schemas.microsoft.com/office/drawing/2014/main" id="{B413FFFD-D9C7-4C0C-B1B6-5322D56D595F}"/>
              </a:ext>
            </a:extLst>
          </p:cNvPr>
          <p:cNvSpPr txBox="1"/>
          <p:nvPr/>
        </p:nvSpPr>
        <p:spPr>
          <a:xfrm rot="544510">
            <a:off x="4371465" y="2998750"/>
            <a:ext cx="2069929"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list contents of current directory </a:t>
            </a:r>
          </a:p>
        </p:txBody>
      </p:sp>
      <p:sp>
        <p:nvSpPr>
          <p:cNvPr id="24" name="Freeform: Shape 23">
            <a:extLst>
              <a:ext uri="{FF2B5EF4-FFF2-40B4-BE49-F238E27FC236}">
                <a16:creationId xmlns:a16="http://schemas.microsoft.com/office/drawing/2014/main" id="{1EB47183-F842-4AA7-9208-94FF15CC8A05}"/>
              </a:ext>
              <a:ext uri="{C183D7F6-B498-43B3-948B-1728B52AA6E4}">
                <adec:decorative xmlns:adec="http://schemas.microsoft.com/office/drawing/2017/decorative" val="1"/>
              </a:ext>
            </a:extLst>
          </p:cNvPr>
          <p:cNvSpPr/>
          <p:nvPr/>
        </p:nvSpPr>
        <p:spPr>
          <a:xfrm rot="2581543" flipH="1">
            <a:off x="4546691" y="3207370"/>
            <a:ext cx="180527" cy="1069869"/>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2D07B815-12D8-4A6A-850B-CCF5D28F5E62}"/>
              </a:ext>
            </a:extLst>
          </p:cNvPr>
          <p:cNvSpPr txBox="1"/>
          <p:nvPr/>
        </p:nvSpPr>
        <p:spPr>
          <a:xfrm rot="21308472">
            <a:off x="6593583" y="5124250"/>
            <a:ext cx="2069929"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alphabetic order by default</a:t>
            </a:r>
          </a:p>
        </p:txBody>
      </p:sp>
      <p:sp>
        <p:nvSpPr>
          <p:cNvPr id="26" name="Freeform: Shape 25">
            <a:extLst>
              <a:ext uri="{FF2B5EF4-FFF2-40B4-BE49-F238E27FC236}">
                <a16:creationId xmlns:a16="http://schemas.microsoft.com/office/drawing/2014/main" id="{A0C5F1D9-6A9A-4DC5-9E9F-F3189D4A9BA5}"/>
              </a:ext>
              <a:ext uri="{C183D7F6-B498-43B3-948B-1728B52AA6E4}">
                <adec:decorative xmlns:adec="http://schemas.microsoft.com/office/drawing/2017/decorative" val="1"/>
              </a:ext>
            </a:extLst>
          </p:cNvPr>
          <p:cNvSpPr/>
          <p:nvPr/>
        </p:nvSpPr>
        <p:spPr>
          <a:xfrm rot="7550734">
            <a:off x="5672094" y="4326336"/>
            <a:ext cx="374383" cy="1487348"/>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extLst>
              <a:ext uri="{FF2B5EF4-FFF2-40B4-BE49-F238E27FC236}">
                <a16:creationId xmlns:a16="http://schemas.microsoft.com/office/drawing/2014/main" id="{161A3014-552D-489A-8FF0-32E712BFE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2B2DEF3-4432-4BDA-9BA6-F4911919C6E4}"/>
              </a:ext>
            </a:extLst>
          </p:cNvPr>
          <p:cNvSpPr txBox="1"/>
          <p:nvPr/>
        </p:nvSpPr>
        <p:spPr>
          <a:xfrm rot="544510">
            <a:off x="527542" y="2930557"/>
            <a:ext cx="1357810"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short for listing</a:t>
            </a:r>
          </a:p>
        </p:txBody>
      </p:sp>
      <p:sp>
        <p:nvSpPr>
          <p:cNvPr id="29" name="Freeform: Shape 28">
            <a:extLst>
              <a:ext uri="{FF2B5EF4-FFF2-40B4-BE49-F238E27FC236}">
                <a16:creationId xmlns:a16="http://schemas.microsoft.com/office/drawing/2014/main" id="{4C5DCB85-973C-4E64-9D75-9309DA1B6A17}"/>
              </a:ext>
              <a:ext uri="{C183D7F6-B498-43B3-948B-1728B52AA6E4}">
                <adec:decorative xmlns:adec="http://schemas.microsoft.com/office/drawing/2017/decorative" val="1"/>
              </a:ext>
            </a:extLst>
          </p:cNvPr>
          <p:cNvSpPr/>
          <p:nvPr/>
        </p:nvSpPr>
        <p:spPr>
          <a:xfrm rot="13093760">
            <a:off x="1055052" y="2137681"/>
            <a:ext cx="121822" cy="743087"/>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F55F2C15-9C86-4DC1-8244-FE0E638A38B1}"/>
              </a:ext>
            </a:extLst>
          </p:cNvPr>
          <p:cNvSpPr txBox="1"/>
          <p:nvPr/>
        </p:nvSpPr>
        <p:spPr>
          <a:xfrm>
            <a:off x="11585408" y="6444520"/>
            <a:ext cx="460383" cy="369332"/>
          </a:xfrm>
          <a:prstGeom prst="rect">
            <a:avLst/>
          </a:prstGeom>
          <a:noFill/>
        </p:spPr>
        <p:txBody>
          <a:bodyPr wrap="none" rtlCol="0">
            <a:spAutoFit/>
          </a:bodyPr>
          <a:lstStyle/>
          <a:p>
            <a:pPr algn="r"/>
            <a:r>
              <a:rPr lang="en-GB" dirty="0">
                <a:solidFill>
                  <a:schemeClr val="bg1"/>
                </a:solidFill>
                <a:latin typeface="Courier New" panose="02070309020205020404" pitchFamily="49" charset="0"/>
                <a:cs typeface="Courier New" panose="02070309020205020404" pitchFamily="49" charset="0"/>
              </a:rPr>
              <a:t>ls</a:t>
            </a:r>
          </a:p>
        </p:txBody>
      </p:sp>
    </p:spTree>
    <p:extLst>
      <p:ext uri="{BB962C8B-B14F-4D97-AF65-F5344CB8AC3E}">
        <p14:creationId xmlns:p14="http://schemas.microsoft.com/office/powerpoint/2010/main" val="387602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26" grpId="0" animBg="1"/>
      <p:bldP spid="28" grpId="0"/>
      <p:bldP spid="2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ADB9881D-F10E-400E-82DD-6A04258F12B4}"/>
              </a:ext>
            </a:extLst>
          </p:cNvPr>
          <p:cNvSpPr>
            <a:spLocks noGrp="1"/>
          </p:cNvSpPr>
          <p:nvPr>
            <p:ph idx="1"/>
          </p:nvPr>
        </p:nvSpPr>
        <p:spPr/>
        <p:txBody>
          <a:bodyPr/>
          <a:lstStyle/>
          <a:p>
            <a:pPr>
              <a:lnSpc>
                <a:spcPct val="110000"/>
              </a:lnSpc>
              <a:spcBef>
                <a:spcPts val="0"/>
              </a:spcBef>
            </a:pPr>
            <a:r>
              <a:rPr lang="en-GB" sz="2400" dirty="0">
                <a:latin typeface="Calibri" panose="020F0502020204030204" pitchFamily="34" charset="0"/>
                <a:ea typeface="Calibri" panose="020F0502020204030204" pitchFamily="34" charset="0"/>
                <a:cs typeface="Times New Roman" panose="02020603050405020304" pitchFamily="18" charset="0"/>
              </a:rPr>
              <a:t>can specify which directories to display using </a:t>
            </a:r>
            <a:r>
              <a:rPr lang="en-GB" sz="2400" b="1" dirty="0">
                <a:latin typeface="Calibri" panose="020F0502020204030204" pitchFamily="34" charset="0"/>
                <a:ea typeface="Calibri" panose="020F0502020204030204" pitchFamily="34" charset="0"/>
                <a:cs typeface="Times New Roman" panose="02020603050405020304" pitchFamily="18" charset="0"/>
              </a:rPr>
              <a:t>arguments</a:t>
            </a:r>
          </a:p>
          <a:p>
            <a:pPr lvl="1">
              <a:lnSpc>
                <a:spcPct val="110000"/>
              </a:lnSpc>
              <a:spcBef>
                <a:spcPts val="0"/>
              </a:spcBef>
            </a:pPr>
            <a:r>
              <a:rPr lang="en-GB" sz="2000" b="1" dirty="0">
                <a:latin typeface="Calibri" panose="020F0502020204030204" pitchFamily="34" charset="0"/>
                <a:ea typeface="Calibri" panose="020F0502020204030204" pitchFamily="34" charset="0"/>
                <a:cs typeface="Times New Roman" panose="02020603050405020304" pitchFamily="18" charset="0"/>
              </a:rPr>
              <a:t>relative</a:t>
            </a:r>
          </a:p>
          <a:p>
            <a:pPr lvl="1">
              <a:lnSpc>
                <a:spcPct val="110000"/>
              </a:lnSpc>
              <a:spcBef>
                <a:spcPts val="0"/>
              </a:spcBef>
            </a:pPr>
            <a:r>
              <a:rPr lang="en-GB" sz="2000" b="1" dirty="0">
                <a:latin typeface="Calibri" panose="020F0502020204030204" pitchFamily="34" charset="0"/>
                <a:ea typeface="Calibri" panose="020F0502020204030204" pitchFamily="34" charset="0"/>
                <a:cs typeface="Times New Roman" panose="02020603050405020304" pitchFamily="18" charset="0"/>
              </a:rPr>
              <a:t>absolute</a:t>
            </a:r>
          </a:p>
          <a:p>
            <a:endParaRPr lang="en-GB" dirty="0"/>
          </a:p>
        </p:txBody>
      </p:sp>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a:xfrm>
            <a:off x="838200" y="365125"/>
            <a:ext cx="11265310" cy="1325563"/>
          </a:xfrm>
        </p:spPr>
        <p:txBody>
          <a:bodyPr>
            <a:normAutofit fontScale="90000"/>
          </a:bodyPr>
          <a:lstStyle/>
          <a:p>
            <a:r>
              <a:rPr lang="en-GB" sz="4900" dirty="0">
                <a:solidFill>
                  <a:schemeClr val="bg1"/>
                </a:solidFill>
              </a:rPr>
              <a:t>DEMO: list files in directory - specific directories</a:t>
            </a:r>
            <a:br>
              <a:rPr lang="en-GB" dirty="0">
                <a:solidFill>
                  <a:schemeClr val="bg1"/>
                </a:solidFill>
              </a:rPr>
            </a:br>
            <a:r>
              <a:rPr lang="en-GB" sz="3100" dirty="0">
                <a:solidFill>
                  <a:schemeClr val="bg1"/>
                </a:solidFill>
              </a:rPr>
              <a:t>(Unhatched 4, Ess 7.4)</a:t>
            </a:r>
            <a:endParaRPr lang="en-GB" dirty="0">
              <a:solidFill>
                <a:schemeClr val="bg1"/>
              </a:solidFill>
            </a:endParaRPr>
          </a:p>
        </p:txBody>
      </p:sp>
      <p:graphicFrame>
        <p:nvGraphicFramePr>
          <p:cNvPr id="4" name="Table 4">
            <a:extLst>
              <a:ext uri="{FF2B5EF4-FFF2-40B4-BE49-F238E27FC236}">
                <a16:creationId xmlns:a16="http://schemas.microsoft.com/office/drawing/2014/main" id="{1A204FC1-5826-452B-B168-225B619E5684}"/>
              </a:ext>
            </a:extLst>
          </p:cNvPr>
          <p:cNvGraphicFramePr>
            <a:graphicFrameLocks noGrp="1"/>
          </p:cNvGraphicFramePr>
          <p:nvPr>
            <p:extLst>
              <p:ext uri="{D42A27DB-BD31-4B8C-83A1-F6EECF244321}">
                <p14:modId xmlns:p14="http://schemas.microsoft.com/office/powerpoint/2010/main" val="3452569371"/>
              </p:ext>
            </p:extLst>
          </p:nvPr>
        </p:nvGraphicFramePr>
        <p:xfrm>
          <a:off x="838200" y="3279986"/>
          <a:ext cx="10515600" cy="200380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46845757"/>
                    </a:ext>
                  </a:extLst>
                </a:gridCol>
                <a:gridCol w="5257800">
                  <a:extLst>
                    <a:ext uri="{9D8B030D-6E8A-4147-A177-3AD203B41FA5}">
                      <a16:colId xmlns:a16="http://schemas.microsoft.com/office/drawing/2014/main" val="616299615"/>
                    </a:ext>
                  </a:extLst>
                </a:gridCol>
              </a:tblGrid>
              <a:tr h="370840">
                <a:tc>
                  <a:txBody>
                    <a:bodyPr/>
                    <a:lstStyle/>
                    <a:p>
                      <a:pPr>
                        <a:lnSpc>
                          <a:spcPct val="107000"/>
                        </a:lnSpc>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what do you want to do?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nSpc>
                          <a:spcPct val="107000"/>
                        </a:lnSpc>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sample command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val="1851657464"/>
                  </a:ext>
                </a:extLst>
              </a:tr>
              <a:tr h="0">
                <a:tc>
                  <a:txBody>
                    <a:bodyPr/>
                    <a:lstStyle/>
                    <a:p>
                      <a:pPr>
                        <a:spcAft>
                          <a:spcPts val="1200"/>
                        </a:spcAft>
                      </a:pPr>
                      <a:r>
                        <a:rPr lang="en-GB" sz="2000" kern="1200" dirty="0">
                          <a:solidFill>
                            <a:schemeClr val="tx1"/>
                          </a:solidFill>
                          <a:latin typeface="+mn-lt"/>
                          <a:ea typeface="+mn-ea"/>
                          <a:cs typeface="+mn-cs"/>
                        </a:rPr>
                        <a:t>list contents of </a:t>
                      </a:r>
                      <a:r>
                        <a:rPr lang="en-GB" sz="2000" b="1" kern="1200" dirty="0">
                          <a:solidFill>
                            <a:schemeClr val="tx1"/>
                          </a:solidFill>
                          <a:latin typeface="+mn-lt"/>
                          <a:ea typeface="+mn-ea"/>
                          <a:cs typeface="+mn-cs"/>
                        </a:rPr>
                        <a:t>current directory </a:t>
                      </a:r>
                    </a:p>
                  </a:txBody>
                  <a:tcPr/>
                </a:tc>
                <a:tc>
                  <a:txBody>
                    <a:bodyPr/>
                    <a:lstStyle/>
                    <a:p>
                      <a:pPr>
                        <a:lnSpc>
                          <a:spcPct val="107000"/>
                        </a:lnSpc>
                        <a:spcAft>
                          <a:spcPts val="1200"/>
                        </a:spcAft>
                      </a:pPr>
                      <a:r>
                        <a:rPr lang="en-GB" sz="2000" kern="1200" dirty="0">
                          <a:solidFill>
                            <a:schemeClr val="tx1"/>
                          </a:solidFill>
                          <a:latin typeface="Courier New" panose="02070309020205020404" pitchFamily="49" charset="0"/>
                          <a:ea typeface="+mn-ea"/>
                          <a:cs typeface="Courier New" panose="02070309020205020404" pitchFamily="49" charset="0"/>
                        </a:rPr>
                        <a:t>ls</a:t>
                      </a:r>
                    </a:p>
                  </a:txBody>
                  <a:tcPr/>
                </a:tc>
                <a:extLst>
                  <a:ext uri="{0D108BD9-81ED-4DB2-BD59-A6C34878D82A}">
                    <a16:rowId xmlns:a16="http://schemas.microsoft.com/office/drawing/2014/main" val="2154857662"/>
                  </a:ext>
                </a:extLst>
              </a:tr>
              <a:tr h="370840">
                <a:tc>
                  <a:txBody>
                    <a:bodyPr/>
                    <a:lstStyle/>
                    <a:p>
                      <a:pPr>
                        <a:spcAft>
                          <a:spcPts val="1200"/>
                        </a:spcAft>
                      </a:pPr>
                      <a:r>
                        <a:rPr lang="en-GB" sz="2000" dirty="0">
                          <a:solidFill>
                            <a:schemeClr val="tx1"/>
                          </a:solidFill>
                        </a:rPr>
                        <a:t>list directory contents using </a:t>
                      </a:r>
                      <a:r>
                        <a:rPr lang="en-GB" sz="2000" b="1" dirty="0">
                          <a:solidFill>
                            <a:schemeClr val="tx1"/>
                          </a:solidFill>
                        </a:rPr>
                        <a:t>relative</a:t>
                      </a:r>
                      <a:r>
                        <a:rPr lang="en-GB" sz="2000" dirty="0">
                          <a:solidFill>
                            <a:schemeClr val="tx1"/>
                          </a:solidFill>
                        </a:rPr>
                        <a:t> path</a:t>
                      </a:r>
                    </a:p>
                  </a:txBody>
                  <a:tcPr/>
                </a:tc>
                <a:tc>
                  <a:txBody>
                    <a:bodyPr/>
                    <a:lstStyle/>
                    <a:p>
                      <a:pPr>
                        <a:lnSpc>
                          <a:spcPct val="107000"/>
                        </a:lnSpc>
                        <a:spcAft>
                          <a:spcPts val="12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ls Documents/School</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833994329"/>
                  </a:ext>
                </a:extLst>
              </a:tr>
              <a:tr h="370840">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GB" sz="2000" dirty="0">
                          <a:solidFill>
                            <a:schemeClr val="tx1"/>
                          </a:solidFill>
                        </a:rPr>
                        <a:t>list directory contents using </a:t>
                      </a:r>
                      <a:r>
                        <a:rPr lang="en-GB" sz="2000" b="1" dirty="0">
                          <a:solidFill>
                            <a:schemeClr val="tx1"/>
                          </a:solidFill>
                        </a:rPr>
                        <a:t>absolute</a:t>
                      </a:r>
                      <a:r>
                        <a:rPr lang="en-GB" sz="2000" dirty="0">
                          <a:solidFill>
                            <a:schemeClr val="tx1"/>
                          </a:solidFill>
                        </a:rPr>
                        <a:t> path</a:t>
                      </a:r>
                    </a:p>
                  </a:txBody>
                  <a:tcPr/>
                </a:tc>
                <a:tc>
                  <a:txBody>
                    <a:bodyPr/>
                    <a:lstStyle/>
                    <a:p>
                      <a:pPr marL="0" algn="l" defTabSz="914400" rtl="0" eaLnBrk="1" latinLnBrk="0" hangingPunct="1">
                        <a:lnSpc>
                          <a:spcPct val="107000"/>
                        </a:lnSpc>
                        <a:spcAft>
                          <a:spcPts val="1200"/>
                        </a:spcAft>
                      </a:pPr>
                      <a:r>
                        <a:rPr lang="en-GB" sz="2000" kern="1200" dirty="0">
                          <a:solidFill>
                            <a:schemeClr val="dk1"/>
                          </a:solidFill>
                          <a:effectLst/>
                          <a:latin typeface="Courier New" panose="02070309020205020404" pitchFamily="49" charset="0"/>
                          <a:cs typeface="Courier New" panose="02070309020205020404" pitchFamily="49" charset="0"/>
                        </a:rPr>
                        <a:t>ls /usr</a:t>
                      </a:r>
                    </a:p>
                  </a:txBody>
                  <a:tcPr/>
                </a:tc>
                <a:extLst>
                  <a:ext uri="{0D108BD9-81ED-4DB2-BD59-A6C34878D82A}">
                    <a16:rowId xmlns:a16="http://schemas.microsoft.com/office/drawing/2014/main" val="3087823024"/>
                  </a:ext>
                </a:extLst>
              </a:tr>
              <a:tr h="370840">
                <a:tc>
                  <a:txBody>
                    <a:bodyPr/>
                    <a:lstStyle/>
                    <a:p>
                      <a:pPr>
                        <a:spcAft>
                          <a:spcPts val="1200"/>
                        </a:spcAft>
                      </a:pPr>
                      <a:r>
                        <a:rPr lang="en-GB" sz="2000" kern="1200" dirty="0">
                          <a:solidFill>
                            <a:schemeClr val="tx1"/>
                          </a:solidFill>
                          <a:latin typeface="+mn-lt"/>
                          <a:ea typeface="+mn-ea"/>
                          <a:cs typeface="+mn-cs"/>
                        </a:rPr>
                        <a:t>list contents of </a:t>
                      </a:r>
                      <a:r>
                        <a:rPr lang="en-GB" sz="2000" b="1" kern="1200" dirty="0">
                          <a:solidFill>
                            <a:schemeClr val="tx1"/>
                          </a:solidFill>
                          <a:latin typeface="+mn-lt"/>
                          <a:ea typeface="+mn-ea"/>
                          <a:cs typeface="+mn-cs"/>
                        </a:rPr>
                        <a:t>multiple</a:t>
                      </a:r>
                      <a:r>
                        <a:rPr lang="en-GB" sz="2000" kern="1200" dirty="0">
                          <a:solidFill>
                            <a:schemeClr val="tx1"/>
                          </a:solidFill>
                          <a:latin typeface="+mn-lt"/>
                          <a:ea typeface="+mn-ea"/>
                          <a:cs typeface="+mn-cs"/>
                        </a:rPr>
                        <a:t> directories</a:t>
                      </a:r>
                    </a:p>
                  </a:txBody>
                  <a:tcPr/>
                </a:tc>
                <a:tc>
                  <a:txBody>
                    <a:bodyPr/>
                    <a:lstStyle/>
                    <a:p>
                      <a:pPr>
                        <a:spcAft>
                          <a:spcPts val="1200"/>
                        </a:spcAft>
                      </a:pPr>
                      <a:r>
                        <a:rPr lang="en-GB" sz="1800" dirty="0">
                          <a:effectLst/>
                          <a:latin typeface="Courier New" panose="02070309020205020404" pitchFamily="49" charset="0"/>
                          <a:ea typeface="Calibri" panose="020F0502020204030204" pitchFamily="34" charset="0"/>
                          <a:cs typeface="Courier New" panose="02070309020205020404" pitchFamily="49" charset="0"/>
                        </a:rPr>
                        <a:t>ls /usr ~ Documents</a:t>
                      </a:r>
                      <a:endParaRPr lang="en-GB" dirty="0"/>
                    </a:p>
                  </a:txBody>
                  <a:tcPr/>
                </a:tc>
                <a:extLst>
                  <a:ext uri="{0D108BD9-81ED-4DB2-BD59-A6C34878D82A}">
                    <a16:rowId xmlns:a16="http://schemas.microsoft.com/office/drawing/2014/main" val="3139633566"/>
                  </a:ext>
                </a:extLst>
              </a:tr>
            </a:tbl>
          </a:graphicData>
        </a:graphic>
      </p:graphicFrame>
      <p:sp>
        <p:nvSpPr>
          <p:cNvPr id="8" name="TextBox 7">
            <a:extLst>
              <a:ext uri="{FF2B5EF4-FFF2-40B4-BE49-F238E27FC236}">
                <a16:creationId xmlns:a16="http://schemas.microsoft.com/office/drawing/2014/main" id="{CA112F25-AFEF-428F-99D8-C046938AD10D}"/>
              </a:ext>
            </a:extLst>
          </p:cNvPr>
          <p:cNvSpPr txBox="1"/>
          <p:nvPr/>
        </p:nvSpPr>
        <p:spPr>
          <a:xfrm rot="544510">
            <a:off x="8945891" y="5717117"/>
            <a:ext cx="2069929"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directory names separated by spaces</a:t>
            </a:r>
          </a:p>
        </p:txBody>
      </p:sp>
      <p:sp>
        <p:nvSpPr>
          <p:cNvPr id="9" name="Freeform: Shape 8">
            <a:extLst>
              <a:ext uri="{FF2B5EF4-FFF2-40B4-BE49-F238E27FC236}">
                <a16:creationId xmlns:a16="http://schemas.microsoft.com/office/drawing/2014/main" id="{BFAC0832-774F-487E-B9C0-C6C1F8C3F536}"/>
              </a:ext>
              <a:ext uri="{C183D7F6-B498-43B3-948B-1728B52AA6E4}">
                <adec:decorative xmlns:adec="http://schemas.microsoft.com/office/drawing/2017/decorative" val="1"/>
              </a:ext>
            </a:extLst>
          </p:cNvPr>
          <p:cNvSpPr/>
          <p:nvPr/>
        </p:nvSpPr>
        <p:spPr>
          <a:xfrm rot="7550734">
            <a:off x="7929566" y="4935018"/>
            <a:ext cx="485866" cy="1487348"/>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079F67EE-4018-4BEB-8FDF-42C1EF0B1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202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674E-8FB9-47BC-9FFE-6359252D0254}"/>
              </a:ext>
            </a:extLst>
          </p:cNvPr>
          <p:cNvSpPr>
            <a:spLocks noGrp="1"/>
          </p:cNvSpPr>
          <p:nvPr>
            <p:ph type="title"/>
          </p:nvPr>
        </p:nvSpPr>
        <p:spPr>
          <a:xfrm>
            <a:off x="838800" y="363600"/>
            <a:ext cx="7474172" cy="1325563"/>
          </a:xfrm>
        </p:spPr>
        <p:txBody>
          <a:bodyPr>
            <a:normAutofit/>
          </a:bodyPr>
          <a:lstStyle/>
          <a:p>
            <a:r>
              <a:rPr lang="en-GB" dirty="0"/>
              <a:t>Operating System (OS) functions</a:t>
            </a:r>
          </a:p>
        </p:txBody>
      </p:sp>
      <p:sp>
        <p:nvSpPr>
          <p:cNvPr id="3" name="Content Placeholder 2">
            <a:extLst>
              <a:ext uri="{FF2B5EF4-FFF2-40B4-BE49-F238E27FC236}">
                <a16:creationId xmlns:a16="http://schemas.microsoft.com/office/drawing/2014/main" id="{BB8C4FD9-26C0-4120-831F-EA797885D8C2}"/>
              </a:ext>
            </a:extLst>
          </p:cNvPr>
          <p:cNvSpPr>
            <a:spLocks noGrp="1"/>
          </p:cNvSpPr>
          <p:nvPr>
            <p:ph idx="1"/>
          </p:nvPr>
        </p:nvSpPr>
        <p:spPr>
          <a:xfrm>
            <a:off x="838800" y="1632030"/>
            <a:ext cx="8363073" cy="4919241"/>
          </a:xfrm>
        </p:spPr>
        <p:txBody>
          <a:bodyPr anchor="ctr">
            <a:normAutofit/>
          </a:bodyPr>
          <a:lstStyle/>
          <a:p>
            <a:pPr>
              <a:spcBef>
                <a:spcPts val="0"/>
              </a:spcBef>
              <a:spcAft>
                <a:spcPts val="6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every computer requires an OS to run other programs</a:t>
            </a:r>
          </a:p>
          <a:p>
            <a:pPr>
              <a:spcBef>
                <a:spcPts val="0"/>
              </a:spcBef>
              <a:spcAft>
                <a:spcPts val="6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coordinates use and sharing of hardware between </a:t>
            </a:r>
            <a:r>
              <a:rPr lang="en-GB" sz="2400" dirty="0">
                <a:latin typeface="Calibri" panose="020F0502020204030204" pitchFamily="34" charset="0"/>
                <a:ea typeface="Calibri" panose="020F0502020204030204" pitchFamily="34" charset="0"/>
                <a:cs typeface="Times New Roman" panose="02020603050405020304" pitchFamily="18" charset="0"/>
              </a:rPr>
              <a:t>system programs and apps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lvl="1">
              <a:spcBef>
                <a:spcPts val="0"/>
              </a:spcBef>
              <a:spcAft>
                <a:spcPts val="600"/>
              </a:spcAft>
            </a:pPr>
            <a:r>
              <a:rPr lang="en-GB" dirty="0">
                <a:effectLst/>
                <a:latin typeface="Calibri" panose="020F0502020204030204" pitchFamily="34" charset="0"/>
                <a:ea typeface="Calibri" panose="020F0502020204030204" pitchFamily="34" charset="0"/>
                <a:cs typeface="Times New Roman" panose="02020603050405020304" pitchFamily="18" charset="0"/>
              </a:rPr>
              <a:t>running and scheduling processes</a:t>
            </a:r>
          </a:p>
          <a:p>
            <a:pPr lvl="1">
              <a:spcBef>
                <a:spcPts val="0"/>
              </a:spcBef>
              <a:spcAft>
                <a:spcPts val="600"/>
              </a:spcAft>
            </a:pPr>
            <a:r>
              <a:rPr lang="en-GB" dirty="0">
                <a:effectLst/>
                <a:latin typeface="Calibri" panose="020F0502020204030204" pitchFamily="34" charset="0"/>
                <a:ea typeface="Calibri" panose="020F0502020204030204" pitchFamily="34" charset="0"/>
                <a:cs typeface="Times New Roman" panose="02020603050405020304" pitchFamily="18" charset="0"/>
              </a:rPr>
              <a:t>supporting multi-tasking</a:t>
            </a:r>
          </a:p>
          <a:p>
            <a:pPr lvl="1">
              <a:spcBef>
                <a:spcPts val="0"/>
              </a:spcBef>
              <a:spcAft>
                <a:spcPts val="600"/>
              </a:spcAft>
            </a:pPr>
            <a:r>
              <a:rPr lang="en-GB" dirty="0">
                <a:effectLst/>
                <a:latin typeface="Calibri" panose="020F0502020204030204" pitchFamily="34" charset="0"/>
                <a:ea typeface="Calibri" panose="020F0502020204030204" pitchFamily="34" charset="0"/>
                <a:cs typeface="Times New Roman" panose="02020603050405020304" pitchFamily="18" charset="0"/>
              </a:rPr>
              <a:t>networking</a:t>
            </a:r>
          </a:p>
          <a:p>
            <a:pPr lvl="1">
              <a:spcBef>
                <a:spcPts val="0"/>
              </a:spcBef>
              <a:spcAft>
                <a:spcPts val="600"/>
              </a:spcAft>
            </a:pPr>
            <a:r>
              <a:rPr lang="en-GB" dirty="0">
                <a:effectLst/>
                <a:latin typeface="Calibri" panose="020F0502020204030204" pitchFamily="34" charset="0"/>
                <a:ea typeface="Calibri" panose="020F0502020204030204" pitchFamily="34" charset="0"/>
                <a:cs typeface="Times New Roman" panose="02020603050405020304" pitchFamily="18" charset="0"/>
              </a:rPr>
              <a:t>managing storage (RAM and long term)</a:t>
            </a:r>
          </a:p>
          <a:p>
            <a:pPr lvl="1">
              <a:spcBef>
                <a:spcPts val="0"/>
              </a:spcBef>
              <a:spcAft>
                <a:spcPts val="600"/>
              </a:spcAft>
            </a:pPr>
            <a:r>
              <a:rPr lang="en-GB" dirty="0">
                <a:effectLst/>
                <a:latin typeface="Calibri" panose="020F0502020204030204" pitchFamily="34" charset="0"/>
                <a:ea typeface="Calibri" panose="020F0502020204030204" pitchFamily="34" charset="0"/>
                <a:cs typeface="Times New Roman" panose="02020603050405020304" pitchFamily="18" charset="0"/>
              </a:rPr>
              <a:t>controlling peripheral devices using drivers</a:t>
            </a:r>
          </a:p>
          <a:p>
            <a:pPr lvl="1">
              <a:spcBef>
                <a:spcPts val="0"/>
              </a:spcBef>
              <a:spcAft>
                <a:spcPts val="600"/>
              </a:spcAft>
            </a:pPr>
            <a:r>
              <a:rPr lang="en-GB" dirty="0">
                <a:effectLst/>
                <a:latin typeface="Calibri" panose="020F0502020204030204" pitchFamily="34" charset="0"/>
                <a:ea typeface="Calibri" panose="020F0502020204030204" pitchFamily="34" charset="0"/>
                <a:cs typeface="Times New Roman" panose="02020603050405020304" pitchFamily="18" charset="0"/>
              </a:rPr>
              <a:t>ensuring security </a:t>
            </a:r>
          </a:p>
          <a:p>
            <a:pPr lvl="1">
              <a:spcBef>
                <a:spcPts val="0"/>
              </a:spcBef>
              <a:spcAft>
                <a:spcPts val="600"/>
              </a:spcAft>
            </a:pPr>
            <a:r>
              <a:rPr lang="en-GB" dirty="0">
                <a:effectLst/>
                <a:latin typeface="Calibri" panose="020F0502020204030204" pitchFamily="34" charset="0"/>
                <a:ea typeface="Calibri" panose="020F0502020204030204" pitchFamily="34" charset="0"/>
                <a:cs typeface="Times New Roman" panose="02020603050405020304" pitchFamily="18" charset="0"/>
              </a:rPr>
              <a:t>managing application programming interfaces (APIs)</a:t>
            </a:r>
          </a:p>
          <a:p>
            <a:pPr lvl="1">
              <a:spcBef>
                <a:spcPts val="0"/>
              </a:spcBef>
              <a:spcAft>
                <a:spcPts val="600"/>
              </a:spcAft>
            </a:pPr>
            <a:r>
              <a:rPr lang="en-GB" dirty="0">
                <a:effectLst/>
                <a:latin typeface="Calibri" panose="020F0502020204030204" pitchFamily="34" charset="0"/>
                <a:ea typeface="Calibri" panose="020F0502020204030204" pitchFamily="34" charset="0"/>
                <a:cs typeface="Times New Roman" panose="02020603050405020304" pitchFamily="18" charset="0"/>
              </a:rPr>
              <a:t>providing user interfaces</a:t>
            </a:r>
          </a:p>
        </p:txBody>
      </p:sp>
      <p:sp>
        <p:nvSpPr>
          <p:cNvPr id="19"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Processor">
            <a:extLst>
              <a:ext uri="{FF2B5EF4-FFF2-40B4-BE49-F238E27FC236}">
                <a16:creationId xmlns:a16="http://schemas.microsoft.com/office/drawing/2014/main" id="{4FB7F3FA-6238-C228-CACB-18536232BC97}"/>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067361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CD21256-BF2F-4A63-B336-828EDFF186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0">
            <a:extLst>
              <a:ext uri="{FF2B5EF4-FFF2-40B4-BE49-F238E27FC236}">
                <a16:creationId xmlns:a16="http://schemas.microsoft.com/office/drawing/2014/main" id="{ADB9881D-F10E-400E-82DD-6A04258F12B4}"/>
              </a:ext>
            </a:extLst>
          </p:cNvPr>
          <p:cNvSpPr>
            <a:spLocks noGrp="1"/>
          </p:cNvSpPr>
          <p:nvPr>
            <p:ph idx="1"/>
          </p:nvPr>
        </p:nvSpPr>
        <p:spPr/>
        <p:txBody>
          <a:bodyPr/>
          <a:lstStyle/>
          <a:p>
            <a:pPr>
              <a:lnSpc>
                <a:spcPct val="110000"/>
              </a:lnSpc>
              <a:spcBef>
                <a:spcPts val="0"/>
              </a:spcBef>
            </a:pPr>
            <a:r>
              <a:rPr lang="en-GB" sz="2400" dirty="0">
                <a:latin typeface="Calibri" panose="020F0502020204030204" pitchFamily="34" charset="0"/>
                <a:ea typeface="Calibri" panose="020F0502020204030204" pitchFamily="34" charset="0"/>
                <a:cs typeface="Times New Roman" panose="02020603050405020304" pitchFamily="18" charset="0"/>
              </a:rPr>
              <a:t>many Linux distros colour the file types to distinguish between them</a:t>
            </a:r>
            <a:endParaRPr lang="en-GB" dirty="0"/>
          </a:p>
        </p:txBody>
      </p:sp>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DEMO: list files in directory - colour coding</a:t>
            </a:r>
            <a:br>
              <a:rPr lang="en-GB" dirty="0">
                <a:solidFill>
                  <a:schemeClr val="bg1"/>
                </a:solidFill>
              </a:rPr>
            </a:br>
            <a:r>
              <a:rPr lang="en-GB" sz="2800" dirty="0">
                <a:solidFill>
                  <a:schemeClr val="bg1"/>
                </a:solidFill>
              </a:rPr>
              <a:t>(Unhatched 4, Ess 7.4)</a:t>
            </a:r>
            <a:endParaRPr lang="en-GB" dirty="0">
              <a:solidFill>
                <a:schemeClr val="bg1"/>
              </a:solidFill>
            </a:endParaRPr>
          </a:p>
        </p:txBody>
      </p:sp>
      <p:sp>
        <p:nvSpPr>
          <p:cNvPr id="8" name="TextBox 7">
            <a:extLst>
              <a:ext uri="{FF2B5EF4-FFF2-40B4-BE49-F238E27FC236}">
                <a16:creationId xmlns:a16="http://schemas.microsoft.com/office/drawing/2014/main" id="{CA112F25-AFEF-428F-99D8-C046938AD10D}"/>
              </a:ext>
            </a:extLst>
          </p:cNvPr>
          <p:cNvSpPr txBox="1"/>
          <p:nvPr/>
        </p:nvSpPr>
        <p:spPr>
          <a:xfrm>
            <a:off x="7984437" y="5978289"/>
            <a:ext cx="2069929" cy="307777"/>
          </a:xfrm>
          <a:prstGeom prst="rect">
            <a:avLst/>
          </a:prstGeom>
          <a:noFill/>
        </p:spPr>
        <p:txBody>
          <a:bodyPr wrap="square" rtlCol="0">
            <a:spAutoFit/>
          </a:bodyPr>
          <a:lstStyle/>
          <a:p>
            <a:r>
              <a:rPr lang="en-GB" sz="1400" dirty="0">
                <a:solidFill>
                  <a:srgbClr val="0070C0"/>
                </a:solidFill>
                <a:latin typeface="Segoe Print" panose="02000600000000000000" pitchFamily="2" charset="0"/>
              </a:rPr>
              <a:t>red: archive file</a:t>
            </a:r>
          </a:p>
        </p:txBody>
      </p:sp>
      <p:sp>
        <p:nvSpPr>
          <p:cNvPr id="9" name="Freeform: Shape 8">
            <a:extLst>
              <a:ext uri="{FF2B5EF4-FFF2-40B4-BE49-F238E27FC236}">
                <a16:creationId xmlns:a16="http://schemas.microsoft.com/office/drawing/2014/main" id="{BFAC0832-774F-487E-B9C0-C6C1F8C3F536}"/>
              </a:ext>
              <a:ext uri="{C183D7F6-B498-43B3-948B-1728B52AA6E4}">
                <adec:decorative xmlns:adec="http://schemas.microsoft.com/office/drawing/2017/decorative" val="1"/>
              </a:ext>
            </a:extLst>
          </p:cNvPr>
          <p:cNvSpPr/>
          <p:nvPr/>
        </p:nvSpPr>
        <p:spPr>
          <a:xfrm rot="6701073">
            <a:off x="7334131" y="5374771"/>
            <a:ext cx="110009" cy="118623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descr="Screenshot of output from ls /etc">
            <a:extLst>
              <a:ext uri="{FF2B5EF4-FFF2-40B4-BE49-F238E27FC236}">
                <a16:creationId xmlns:a16="http://schemas.microsoft.com/office/drawing/2014/main" id="{DE55CC0A-40DB-4DB1-9148-BD42C118892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136000" y="3247251"/>
            <a:ext cx="7920000" cy="2523872"/>
          </a:xfrm>
          <a:prstGeom prst="rect">
            <a:avLst/>
          </a:prstGeom>
        </p:spPr>
      </p:pic>
      <p:sp>
        <p:nvSpPr>
          <p:cNvPr id="12" name="TextBox 11">
            <a:extLst>
              <a:ext uri="{FF2B5EF4-FFF2-40B4-BE49-F238E27FC236}">
                <a16:creationId xmlns:a16="http://schemas.microsoft.com/office/drawing/2014/main" id="{0B544F5E-B445-4EBF-812B-5C8BCC1EF24C}"/>
              </a:ext>
            </a:extLst>
          </p:cNvPr>
          <p:cNvSpPr txBox="1"/>
          <p:nvPr/>
        </p:nvSpPr>
        <p:spPr>
          <a:xfrm rot="21065572">
            <a:off x="8999762" y="2339557"/>
            <a:ext cx="1530271"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green: executable file </a:t>
            </a:r>
          </a:p>
        </p:txBody>
      </p:sp>
      <p:sp>
        <p:nvSpPr>
          <p:cNvPr id="13" name="Freeform: Shape 12">
            <a:extLst>
              <a:ext uri="{FF2B5EF4-FFF2-40B4-BE49-F238E27FC236}">
                <a16:creationId xmlns:a16="http://schemas.microsoft.com/office/drawing/2014/main" id="{0E779DAD-B05B-496B-8CF3-9D7E7F62D20D}"/>
              </a:ext>
              <a:ext uri="{C183D7F6-B498-43B3-948B-1728B52AA6E4}">
                <adec:decorative xmlns:adec="http://schemas.microsoft.com/office/drawing/2017/decorative" val="1"/>
              </a:ext>
            </a:extLst>
          </p:cNvPr>
          <p:cNvSpPr/>
          <p:nvPr/>
        </p:nvSpPr>
        <p:spPr>
          <a:xfrm rot="2955165" flipH="1">
            <a:off x="8290224" y="2490795"/>
            <a:ext cx="351258" cy="1205996"/>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864C0A32-E73A-47A7-8767-9E0F4E03AD33}"/>
              </a:ext>
            </a:extLst>
          </p:cNvPr>
          <p:cNvSpPr txBox="1"/>
          <p:nvPr/>
        </p:nvSpPr>
        <p:spPr>
          <a:xfrm rot="193022">
            <a:off x="597401" y="5999391"/>
            <a:ext cx="2316480" cy="307777"/>
          </a:xfrm>
          <a:prstGeom prst="rect">
            <a:avLst/>
          </a:prstGeom>
          <a:noFill/>
        </p:spPr>
        <p:txBody>
          <a:bodyPr wrap="square" rtlCol="0">
            <a:spAutoFit/>
          </a:bodyPr>
          <a:lstStyle/>
          <a:p>
            <a:r>
              <a:rPr lang="en-GB" sz="1400" dirty="0">
                <a:solidFill>
                  <a:srgbClr val="0070C0"/>
                </a:solidFill>
                <a:latin typeface="Segoe Print" panose="02000600000000000000" pitchFamily="2" charset="0"/>
              </a:rPr>
              <a:t>blue: directory</a:t>
            </a:r>
          </a:p>
        </p:txBody>
      </p:sp>
      <p:sp>
        <p:nvSpPr>
          <p:cNvPr id="15" name="Freeform: Shape 14">
            <a:extLst>
              <a:ext uri="{FF2B5EF4-FFF2-40B4-BE49-F238E27FC236}">
                <a16:creationId xmlns:a16="http://schemas.microsoft.com/office/drawing/2014/main" id="{7F7D856A-FB8D-4C96-B435-AF9B62645173}"/>
              </a:ext>
              <a:ext uri="{C183D7F6-B498-43B3-948B-1728B52AA6E4}">
                <adec:decorative xmlns:adec="http://schemas.microsoft.com/office/drawing/2017/decorative" val="1"/>
              </a:ext>
            </a:extLst>
          </p:cNvPr>
          <p:cNvSpPr/>
          <p:nvPr/>
        </p:nvSpPr>
        <p:spPr>
          <a:xfrm rot="13476654">
            <a:off x="1624076" y="4752778"/>
            <a:ext cx="263132" cy="1205996"/>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a:extLst>
              <a:ext uri="{FF2B5EF4-FFF2-40B4-BE49-F238E27FC236}">
                <a16:creationId xmlns:a16="http://schemas.microsoft.com/office/drawing/2014/main" id="{DE5FFAC7-016A-4201-B2EF-EB7B4D3179C6}"/>
              </a:ext>
            </a:extLst>
          </p:cNvPr>
          <p:cNvSpPr txBox="1"/>
          <p:nvPr/>
        </p:nvSpPr>
        <p:spPr>
          <a:xfrm rot="20983896">
            <a:off x="390991" y="2425035"/>
            <a:ext cx="1509712"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white: standard file</a:t>
            </a:r>
          </a:p>
        </p:txBody>
      </p:sp>
      <p:sp>
        <p:nvSpPr>
          <p:cNvPr id="24" name="Freeform: Shape 23">
            <a:extLst>
              <a:ext uri="{FF2B5EF4-FFF2-40B4-BE49-F238E27FC236}">
                <a16:creationId xmlns:a16="http://schemas.microsoft.com/office/drawing/2014/main" id="{FF07D8F5-64C3-4123-A399-58491C8758BD}"/>
              </a:ext>
              <a:ext uri="{C183D7F6-B498-43B3-948B-1728B52AA6E4}">
                <adec:decorative xmlns:adec="http://schemas.microsoft.com/office/drawing/2017/decorative" val="1"/>
              </a:ext>
            </a:extLst>
          </p:cNvPr>
          <p:cNvSpPr/>
          <p:nvPr/>
        </p:nvSpPr>
        <p:spPr>
          <a:xfrm rot="18003816" flipH="1">
            <a:off x="1452894" y="2879874"/>
            <a:ext cx="351258" cy="1205996"/>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E16CD616-5D82-486B-A68E-083780F0B4A5}"/>
              </a:ext>
            </a:extLst>
          </p:cNvPr>
          <p:cNvSpPr txBox="1"/>
          <p:nvPr/>
        </p:nvSpPr>
        <p:spPr>
          <a:xfrm>
            <a:off x="4742439" y="2294664"/>
            <a:ext cx="2613693"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cyan: symbolic link (a file that points to another file)</a:t>
            </a:r>
          </a:p>
        </p:txBody>
      </p:sp>
      <p:sp>
        <p:nvSpPr>
          <p:cNvPr id="26" name="Freeform: Shape 25">
            <a:extLst>
              <a:ext uri="{FF2B5EF4-FFF2-40B4-BE49-F238E27FC236}">
                <a16:creationId xmlns:a16="http://schemas.microsoft.com/office/drawing/2014/main" id="{5DB5AD1B-060D-41E4-91A5-B6D765B554D7}"/>
              </a:ext>
              <a:ext uri="{C183D7F6-B498-43B3-948B-1728B52AA6E4}">
                <adec:decorative xmlns:adec="http://schemas.microsoft.com/office/drawing/2017/decorative" val="1"/>
              </a:ext>
            </a:extLst>
          </p:cNvPr>
          <p:cNvSpPr/>
          <p:nvPr/>
        </p:nvSpPr>
        <p:spPr>
          <a:xfrm rot="20050110" flipH="1">
            <a:off x="5586384" y="2874947"/>
            <a:ext cx="605880" cy="1499904"/>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9E89D5A8-31DB-460C-9CDE-A3CBD8C54803}"/>
              </a:ext>
            </a:extLst>
          </p:cNvPr>
          <p:cNvSpPr txBox="1"/>
          <p:nvPr/>
        </p:nvSpPr>
        <p:spPr>
          <a:xfrm>
            <a:off x="10896117" y="6444520"/>
            <a:ext cx="1149674" cy="369332"/>
          </a:xfrm>
          <a:prstGeom prst="rect">
            <a:avLst/>
          </a:prstGeom>
          <a:noFill/>
        </p:spPr>
        <p:txBody>
          <a:bodyPr wrap="none" rtlCol="0">
            <a:spAutoFit/>
          </a:bodyPr>
          <a:lstStyle/>
          <a:p>
            <a:pPr algn="r"/>
            <a:r>
              <a:rPr lang="en-GB" dirty="0">
                <a:solidFill>
                  <a:schemeClr val="bg1"/>
                </a:solidFill>
                <a:latin typeface="Courier New" panose="02070309020205020404" pitchFamily="49" charset="0"/>
                <a:cs typeface="Courier New" panose="02070309020205020404" pitchFamily="49" charset="0"/>
              </a:rPr>
              <a:t>ls /etc</a:t>
            </a:r>
          </a:p>
        </p:txBody>
      </p:sp>
    </p:spTree>
    <p:extLst>
      <p:ext uri="{BB962C8B-B14F-4D97-AF65-F5344CB8AC3E}">
        <p14:creationId xmlns:p14="http://schemas.microsoft.com/office/powerpoint/2010/main" val="385613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p:bldP spid="13" grpId="0" animBg="1"/>
      <p:bldP spid="14" grpId="0"/>
      <p:bldP spid="15" grpId="0" animBg="1"/>
      <p:bldP spid="23" grpId="0"/>
      <p:bldP spid="24" grpId="0" animBg="1"/>
      <p:bldP spid="25" grpId="0"/>
      <p:bldP spid="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shot of output from ls with long listing">
            <a:extLst>
              <a:ext uri="{FF2B5EF4-FFF2-40B4-BE49-F238E27FC236}">
                <a16:creationId xmlns:a16="http://schemas.microsoft.com/office/drawing/2014/main" id="{9E7D8E63-64DA-444A-9068-0BD36E9F5E8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3419971" y="2732720"/>
            <a:ext cx="5352057" cy="3295899"/>
          </a:xfrm>
          <a:prstGeom prst="rect">
            <a:avLst/>
          </a:prstGeom>
        </p:spPr>
      </p:pic>
      <p:sp>
        <p:nvSpPr>
          <p:cNvPr id="21" name="Content Placeholder 20">
            <a:extLst>
              <a:ext uri="{FF2B5EF4-FFF2-40B4-BE49-F238E27FC236}">
                <a16:creationId xmlns:a16="http://schemas.microsoft.com/office/drawing/2014/main" id="{ADB9881D-F10E-400E-82DD-6A04258F12B4}"/>
              </a:ext>
            </a:extLst>
          </p:cNvPr>
          <p:cNvSpPr>
            <a:spLocks noGrp="1"/>
          </p:cNvSpPr>
          <p:nvPr>
            <p:ph idx="1"/>
          </p:nvPr>
        </p:nvSpPr>
        <p:spPr/>
        <p:txBody>
          <a:bodyPr/>
          <a:lstStyle/>
          <a:p>
            <a:pPr>
              <a:lnSpc>
                <a:spcPct val="110000"/>
              </a:lnSpc>
              <a:spcBef>
                <a:spcPts val="0"/>
              </a:spcBef>
            </a:pPr>
            <a:r>
              <a:rPr lang="en-GB" sz="2400" dirty="0">
                <a:latin typeface="Calibri" panose="020F0502020204030204" pitchFamily="34" charset="0"/>
                <a:ea typeface="Calibri" panose="020F0502020204030204" pitchFamily="34" charset="0"/>
                <a:cs typeface="Times New Roman" panose="02020603050405020304" pitchFamily="18" charset="0"/>
              </a:rPr>
              <a:t>can specify how directories are displayed using </a:t>
            </a:r>
            <a:r>
              <a:rPr lang="en-GB" sz="2400" b="1" dirty="0">
                <a:latin typeface="Calibri" panose="020F0502020204030204" pitchFamily="34" charset="0"/>
                <a:ea typeface="Calibri" panose="020F0502020204030204" pitchFamily="34" charset="0"/>
                <a:cs typeface="Times New Roman" panose="02020603050405020304" pitchFamily="18" charset="0"/>
              </a:rPr>
              <a:t>options</a:t>
            </a:r>
          </a:p>
          <a:p>
            <a:pPr lvl="1">
              <a:lnSpc>
                <a:spcPct val="110000"/>
              </a:lnSpc>
              <a:spcBef>
                <a:spcPts val="0"/>
              </a:spcBef>
            </a:pPr>
            <a:r>
              <a:rPr lang="en-GB" sz="2000" dirty="0">
                <a:latin typeface="Courier New" panose="02070309020205020404" pitchFamily="49" charset="0"/>
                <a:ea typeface="Calibri" panose="020F0502020204030204" pitchFamily="34" charset="0"/>
                <a:cs typeface="Courier New" panose="02070309020205020404" pitchFamily="49" charset="0"/>
              </a:rPr>
              <a:t>-l</a:t>
            </a:r>
            <a:r>
              <a:rPr lang="en-GB" sz="2000" dirty="0">
                <a:latin typeface="Calibri" panose="020F0502020204030204" pitchFamily="34" charset="0"/>
                <a:ea typeface="Calibri" panose="020F0502020204030204" pitchFamily="34" charset="0"/>
                <a:cs typeface="Times New Roman" panose="02020603050405020304" pitchFamily="18" charset="0"/>
              </a:rPr>
              <a:t> displays additional details of files (permissions, file sizes)</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DEMO: list files in directory - long listing</a:t>
            </a:r>
            <a:br>
              <a:rPr lang="en-GB" dirty="0">
                <a:solidFill>
                  <a:schemeClr val="bg1"/>
                </a:solidFill>
              </a:rPr>
            </a:br>
            <a:r>
              <a:rPr lang="en-GB" sz="2800" dirty="0">
                <a:solidFill>
                  <a:schemeClr val="bg1"/>
                </a:solidFill>
              </a:rPr>
              <a:t>(Unhatched 5, Ess 7.4.2)</a:t>
            </a:r>
            <a:endParaRPr lang="en-GB" dirty="0">
              <a:solidFill>
                <a:schemeClr val="bg1"/>
              </a:solidFill>
            </a:endParaRPr>
          </a:p>
        </p:txBody>
      </p:sp>
      <p:sp>
        <p:nvSpPr>
          <p:cNvPr id="25" name="Rectangle 24">
            <a:extLst>
              <a:ext uri="{FF2B5EF4-FFF2-40B4-BE49-F238E27FC236}">
                <a16:creationId xmlns:a16="http://schemas.microsoft.com/office/drawing/2014/main" id="{919094FB-86B2-4098-A0F3-F73E64B40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0BD1049-9237-45B8-B1CF-88CD985E5189}"/>
              </a:ext>
            </a:extLst>
          </p:cNvPr>
          <p:cNvSpPr txBox="1"/>
          <p:nvPr/>
        </p:nvSpPr>
        <p:spPr>
          <a:xfrm>
            <a:off x="9931110" y="6444520"/>
            <a:ext cx="2114681" cy="369332"/>
          </a:xfrm>
          <a:prstGeom prst="rect">
            <a:avLst/>
          </a:prstGeom>
          <a:noFill/>
        </p:spPr>
        <p:txBody>
          <a:bodyPr wrap="none" rtlCol="0">
            <a:spAutoFit/>
          </a:bodyPr>
          <a:lstStyle/>
          <a:p>
            <a:pPr algn="r"/>
            <a:r>
              <a:rPr lang="en-GB" dirty="0">
                <a:solidFill>
                  <a:schemeClr val="bg1"/>
                </a:solidFill>
                <a:latin typeface="Courier New" panose="02070309020205020404" pitchFamily="49" charset="0"/>
                <a:cs typeface="Courier New" panose="02070309020205020404" pitchFamily="49" charset="0"/>
              </a:rPr>
              <a:t>ls -l /var/log</a:t>
            </a:r>
          </a:p>
        </p:txBody>
      </p:sp>
      <p:sp>
        <p:nvSpPr>
          <p:cNvPr id="9" name="TextBox 8">
            <a:extLst>
              <a:ext uri="{FF2B5EF4-FFF2-40B4-BE49-F238E27FC236}">
                <a16:creationId xmlns:a16="http://schemas.microsoft.com/office/drawing/2014/main" id="{A7719C82-A288-4AB9-9EDF-FF3535D833D0}"/>
              </a:ext>
            </a:extLst>
          </p:cNvPr>
          <p:cNvSpPr txBox="1"/>
          <p:nvPr/>
        </p:nvSpPr>
        <p:spPr>
          <a:xfrm rot="449219">
            <a:off x="1294784" y="3563402"/>
            <a:ext cx="2097188"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long listing of files in /var/log directory</a:t>
            </a:r>
          </a:p>
        </p:txBody>
      </p:sp>
      <p:sp>
        <p:nvSpPr>
          <p:cNvPr id="12" name="Freeform: Shape 11">
            <a:extLst>
              <a:ext uri="{FF2B5EF4-FFF2-40B4-BE49-F238E27FC236}">
                <a16:creationId xmlns:a16="http://schemas.microsoft.com/office/drawing/2014/main" id="{1F933547-6F33-4809-86B8-68EE5C9F90BB}"/>
              </a:ext>
              <a:ext uri="{C183D7F6-B498-43B3-948B-1728B52AA6E4}">
                <adec:decorative xmlns:adec="http://schemas.microsoft.com/office/drawing/2017/decorative" val="1"/>
              </a:ext>
            </a:extLst>
          </p:cNvPr>
          <p:cNvSpPr/>
          <p:nvPr/>
        </p:nvSpPr>
        <p:spPr>
          <a:xfrm rot="14475385">
            <a:off x="2714509" y="2602621"/>
            <a:ext cx="231027" cy="1205996"/>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8246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ADB9881D-F10E-400E-82DD-6A04258F12B4}"/>
              </a:ext>
            </a:extLst>
          </p:cNvPr>
          <p:cNvSpPr>
            <a:spLocks noGrp="1"/>
          </p:cNvSpPr>
          <p:nvPr>
            <p:ph idx="1"/>
          </p:nvPr>
        </p:nvSpPr>
        <p:spPr/>
        <p:txBody>
          <a:bodyPr/>
          <a:lstStyle/>
          <a:p>
            <a:pPr>
              <a:lnSpc>
                <a:spcPct val="110000"/>
              </a:lnSpc>
              <a:spcBef>
                <a:spcPts val="0"/>
              </a:spcBef>
            </a:pPr>
            <a:r>
              <a:rPr lang="en-GB" sz="2400" dirty="0">
                <a:latin typeface="Calibri" panose="020F0502020204030204" pitchFamily="34" charset="0"/>
                <a:ea typeface="Calibri" panose="020F0502020204030204" pitchFamily="34" charset="0"/>
                <a:cs typeface="Times New Roman" panose="02020603050405020304" pitchFamily="18" charset="0"/>
              </a:rPr>
              <a:t>what does it all mean?</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13" name="Picture 12" descr="Screenshot of files in directory (long)">
            <a:extLst>
              <a:ext uri="{FF2B5EF4-FFF2-40B4-BE49-F238E27FC236}">
                <a16:creationId xmlns:a16="http://schemas.microsoft.com/office/drawing/2014/main" id="{9E7D8E63-64DA-444A-9068-0BD36E9F5E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38200" y="3807239"/>
            <a:ext cx="10500662" cy="1061748"/>
          </a:xfrm>
          <a:prstGeom prst="rect">
            <a:avLst/>
          </a:prstGeom>
        </p:spPr>
      </p:pic>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List files in directory - long listing</a:t>
            </a:r>
            <a:br>
              <a:rPr lang="en-GB" dirty="0">
                <a:solidFill>
                  <a:schemeClr val="bg1"/>
                </a:solidFill>
              </a:rPr>
            </a:br>
            <a:r>
              <a:rPr lang="en-GB" sz="2800" dirty="0">
                <a:solidFill>
                  <a:schemeClr val="bg1"/>
                </a:solidFill>
              </a:rPr>
              <a:t>(Unhatched 5, Ess 7.4.2)</a:t>
            </a:r>
            <a:endParaRPr lang="en-GB" dirty="0">
              <a:solidFill>
                <a:schemeClr val="bg1"/>
              </a:solidFill>
            </a:endParaRPr>
          </a:p>
        </p:txBody>
      </p:sp>
      <p:sp>
        <p:nvSpPr>
          <p:cNvPr id="8" name="TextBox 7">
            <a:extLst>
              <a:ext uri="{FF2B5EF4-FFF2-40B4-BE49-F238E27FC236}">
                <a16:creationId xmlns:a16="http://schemas.microsoft.com/office/drawing/2014/main" id="{CA112F25-AFEF-428F-99D8-C046938AD10D}"/>
              </a:ext>
            </a:extLst>
          </p:cNvPr>
          <p:cNvSpPr txBox="1"/>
          <p:nvPr/>
        </p:nvSpPr>
        <p:spPr>
          <a:xfrm rot="21152452">
            <a:off x="10195733" y="5479796"/>
            <a:ext cx="1352938"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name of file or directory</a:t>
            </a:r>
          </a:p>
        </p:txBody>
      </p:sp>
      <p:sp>
        <p:nvSpPr>
          <p:cNvPr id="14" name="TextBox 13">
            <a:extLst>
              <a:ext uri="{FF2B5EF4-FFF2-40B4-BE49-F238E27FC236}">
                <a16:creationId xmlns:a16="http://schemas.microsoft.com/office/drawing/2014/main" id="{23C9B6BD-2D04-4EE1-8D1A-FC7D8DD91BED}"/>
              </a:ext>
            </a:extLst>
          </p:cNvPr>
          <p:cNvSpPr txBox="1"/>
          <p:nvPr/>
        </p:nvSpPr>
        <p:spPr>
          <a:xfrm>
            <a:off x="6818509" y="2704580"/>
            <a:ext cx="2671104" cy="738664"/>
          </a:xfrm>
          <a:prstGeom prst="rect">
            <a:avLst/>
          </a:prstGeom>
          <a:noFill/>
        </p:spPr>
        <p:txBody>
          <a:bodyPr wrap="square" rtlCol="0">
            <a:spAutoFit/>
          </a:bodyPr>
          <a:lstStyle/>
          <a:p>
            <a:r>
              <a:rPr lang="en-GB" sz="1400" dirty="0">
                <a:solidFill>
                  <a:srgbClr val="0070C0"/>
                </a:solidFill>
                <a:latin typeface="Segoe Print" panose="02000600000000000000" pitchFamily="2" charset="0"/>
              </a:rPr>
              <a:t>timestamp: last time file modified, or file added to or deleted from a directory</a:t>
            </a:r>
          </a:p>
        </p:txBody>
      </p:sp>
      <p:sp>
        <p:nvSpPr>
          <p:cNvPr id="16" name="TextBox 15">
            <a:extLst>
              <a:ext uri="{FF2B5EF4-FFF2-40B4-BE49-F238E27FC236}">
                <a16:creationId xmlns:a16="http://schemas.microsoft.com/office/drawing/2014/main" id="{383E957F-D4EE-4941-BD16-40DF20F693D4}"/>
              </a:ext>
            </a:extLst>
          </p:cNvPr>
          <p:cNvSpPr txBox="1"/>
          <p:nvPr/>
        </p:nvSpPr>
        <p:spPr>
          <a:xfrm rot="239248">
            <a:off x="4909670" y="5421101"/>
            <a:ext cx="2069929" cy="307777"/>
          </a:xfrm>
          <a:prstGeom prst="rect">
            <a:avLst/>
          </a:prstGeom>
          <a:noFill/>
        </p:spPr>
        <p:txBody>
          <a:bodyPr wrap="square" rtlCol="0">
            <a:spAutoFit/>
          </a:bodyPr>
          <a:lstStyle/>
          <a:p>
            <a:r>
              <a:rPr lang="en-GB" sz="1400" dirty="0">
                <a:solidFill>
                  <a:srgbClr val="0070C0"/>
                </a:solidFill>
                <a:latin typeface="Segoe Print" panose="02000600000000000000" pitchFamily="2" charset="0"/>
              </a:rPr>
              <a:t>file size in bytes</a:t>
            </a:r>
          </a:p>
        </p:txBody>
      </p:sp>
      <p:sp>
        <p:nvSpPr>
          <p:cNvPr id="18" name="TextBox 17">
            <a:extLst>
              <a:ext uri="{FF2B5EF4-FFF2-40B4-BE49-F238E27FC236}">
                <a16:creationId xmlns:a16="http://schemas.microsoft.com/office/drawing/2014/main" id="{E04770BA-C6C5-4E17-B863-F782F219D7F1}"/>
              </a:ext>
            </a:extLst>
          </p:cNvPr>
          <p:cNvSpPr txBox="1"/>
          <p:nvPr/>
        </p:nvSpPr>
        <p:spPr>
          <a:xfrm>
            <a:off x="408115" y="2723095"/>
            <a:ext cx="1947151" cy="738664"/>
          </a:xfrm>
          <a:prstGeom prst="rect">
            <a:avLst/>
          </a:prstGeom>
          <a:noFill/>
        </p:spPr>
        <p:txBody>
          <a:bodyPr wrap="square" rtlCol="0">
            <a:spAutoFit/>
          </a:bodyPr>
          <a:lstStyle/>
          <a:p>
            <a:r>
              <a:rPr lang="en-GB" sz="1400" dirty="0">
                <a:solidFill>
                  <a:srgbClr val="0070C0"/>
                </a:solidFill>
                <a:latin typeface="Segoe Print" panose="02000600000000000000" pitchFamily="2" charset="0"/>
              </a:rPr>
              <a:t>file type, including: d (directory)</a:t>
            </a:r>
          </a:p>
          <a:p>
            <a:r>
              <a:rPr lang="en-GB" sz="1400" dirty="0">
                <a:solidFill>
                  <a:srgbClr val="0070C0"/>
                </a:solidFill>
                <a:latin typeface="Segoe Print" panose="02000600000000000000" pitchFamily="2" charset="0"/>
              </a:rPr>
              <a:t>- (regular file)</a:t>
            </a:r>
          </a:p>
        </p:txBody>
      </p:sp>
      <p:sp>
        <p:nvSpPr>
          <p:cNvPr id="19" name="Freeform: Shape 18">
            <a:extLst>
              <a:ext uri="{FF2B5EF4-FFF2-40B4-BE49-F238E27FC236}">
                <a16:creationId xmlns:a16="http://schemas.microsoft.com/office/drawing/2014/main" id="{306CA4F7-764F-49E5-BCB7-68E9E0129DF4}"/>
              </a:ext>
              <a:ext uri="{C183D7F6-B498-43B3-948B-1728B52AA6E4}">
                <adec:decorative xmlns:adec="http://schemas.microsoft.com/office/drawing/2017/decorative" val="1"/>
              </a:ext>
            </a:extLst>
          </p:cNvPr>
          <p:cNvSpPr/>
          <p:nvPr/>
        </p:nvSpPr>
        <p:spPr>
          <a:xfrm rot="19574646" flipH="1">
            <a:off x="508848" y="3495600"/>
            <a:ext cx="427189" cy="1006515"/>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TextBox 19">
            <a:extLst>
              <a:ext uri="{FF2B5EF4-FFF2-40B4-BE49-F238E27FC236}">
                <a16:creationId xmlns:a16="http://schemas.microsoft.com/office/drawing/2014/main" id="{8FA178A7-0E99-4D6E-A8E3-4FFB58F74F00}"/>
              </a:ext>
            </a:extLst>
          </p:cNvPr>
          <p:cNvSpPr txBox="1"/>
          <p:nvPr/>
        </p:nvSpPr>
        <p:spPr>
          <a:xfrm>
            <a:off x="826814" y="5317145"/>
            <a:ext cx="2747324"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permissions: who can access file and what they can do</a:t>
            </a:r>
          </a:p>
        </p:txBody>
      </p:sp>
      <p:sp>
        <p:nvSpPr>
          <p:cNvPr id="22" name="Freeform: Shape 21">
            <a:extLst>
              <a:ext uri="{FF2B5EF4-FFF2-40B4-BE49-F238E27FC236}">
                <a16:creationId xmlns:a16="http://schemas.microsoft.com/office/drawing/2014/main" id="{46AC8F8C-73A2-4283-8983-293CB5A4F839}"/>
              </a:ext>
              <a:ext uri="{C183D7F6-B498-43B3-948B-1728B52AA6E4}">
                <adec:decorative xmlns:adec="http://schemas.microsoft.com/office/drawing/2017/decorative" val="1"/>
              </a:ext>
            </a:extLst>
          </p:cNvPr>
          <p:cNvSpPr/>
          <p:nvPr/>
        </p:nvSpPr>
        <p:spPr>
          <a:xfrm rot="8424577">
            <a:off x="9987962" y="4653131"/>
            <a:ext cx="113854" cy="981710"/>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a:extLst>
              <a:ext uri="{FF2B5EF4-FFF2-40B4-BE49-F238E27FC236}">
                <a16:creationId xmlns:a16="http://schemas.microsoft.com/office/drawing/2014/main" id="{4B079FC8-F4F4-47F1-91E9-72D3614B7ED6}"/>
              </a:ext>
            </a:extLst>
          </p:cNvPr>
          <p:cNvSpPr txBox="1"/>
          <p:nvPr/>
        </p:nvSpPr>
        <p:spPr>
          <a:xfrm>
            <a:off x="2803384" y="2875940"/>
            <a:ext cx="3005477"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owners: every file is owned by a user who can set permissions</a:t>
            </a:r>
          </a:p>
        </p:txBody>
      </p:sp>
      <p:sp>
        <p:nvSpPr>
          <p:cNvPr id="25" name="Freeform: Shape 24">
            <a:extLst>
              <a:ext uri="{FF2B5EF4-FFF2-40B4-BE49-F238E27FC236}">
                <a16:creationId xmlns:a16="http://schemas.microsoft.com/office/drawing/2014/main" id="{5D4106EC-CD63-423F-9CDB-863E25E736D9}"/>
              </a:ext>
              <a:ext uri="{C183D7F6-B498-43B3-948B-1728B52AA6E4}">
                <adec:decorative xmlns:adec="http://schemas.microsoft.com/office/drawing/2017/decorative" val="1"/>
              </a:ext>
            </a:extLst>
          </p:cNvPr>
          <p:cNvSpPr/>
          <p:nvPr/>
        </p:nvSpPr>
        <p:spPr>
          <a:xfrm rot="18311955" flipH="1">
            <a:off x="550346" y="3521140"/>
            <a:ext cx="398705" cy="534419"/>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ight Brace 2">
            <a:extLst>
              <a:ext uri="{FF2B5EF4-FFF2-40B4-BE49-F238E27FC236}">
                <a16:creationId xmlns:a16="http://schemas.microsoft.com/office/drawing/2014/main" id="{0A52A296-3761-4B39-BCD6-F7992886EA42}"/>
              </a:ext>
              <a:ext uri="{C183D7F6-B498-43B3-948B-1728B52AA6E4}">
                <adec:decorative xmlns:adec="http://schemas.microsoft.com/office/drawing/2017/decorative" val="1"/>
              </a:ext>
            </a:extLst>
          </p:cNvPr>
          <p:cNvSpPr/>
          <p:nvPr/>
        </p:nvSpPr>
        <p:spPr>
          <a:xfrm rot="16200000" flipH="1">
            <a:off x="1792705" y="4196352"/>
            <a:ext cx="416056" cy="1723425"/>
          </a:xfrm>
          <a:prstGeom prst="rightBrace">
            <a:avLst>
              <a:gd name="adj1" fmla="val 53467"/>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n w="38100">
                <a:solidFill>
                  <a:schemeClr val="tx1"/>
                </a:solidFill>
              </a:ln>
            </a:endParaRPr>
          </a:p>
        </p:txBody>
      </p:sp>
      <p:sp>
        <p:nvSpPr>
          <p:cNvPr id="26" name="Right Brace 25">
            <a:extLst>
              <a:ext uri="{FF2B5EF4-FFF2-40B4-BE49-F238E27FC236}">
                <a16:creationId xmlns:a16="http://schemas.microsoft.com/office/drawing/2014/main" id="{2570042F-5A73-4A4E-9161-7624A063C102}"/>
              </a:ext>
              <a:ext uri="{C183D7F6-B498-43B3-948B-1728B52AA6E4}">
                <adec:decorative xmlns:adec="http://schemas.microsoft.com/office/drawing/2017/decorative" val="1"/>
              </a:ext>
            </a:extLst>
          </p:cNvPr>
          <p:cNvSpPr/>
          <p:nvPr/>
        </p:nvSpPr>
        <p:spPr>
          <a:xfrm rot="16200000">
            <a:off x="7862511" y="2469197"/>
            <a:ext cx="375587" cy="2274170"/>
          </a:xfrm>
          <a:prstGeom prst="rightBrace">
            <a:avLst>
              <a:gd name="adj1" fmla="val 53467"/>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n w="38100">
                <a:solidFill>
                  <a:schemeClr val="tx1"/>
                </a:solidFill>
              </a:ln>
            </a:endParaRPr>
          </a:p>
        </p:txBody>
      </p:sp>
      <p:sp>
        <p:nvSpPr>
          <p:cNvPr id="27" name="Right Brace 26">
            <a:extLst>
              <a:ext uri="{FF2B5EF4-FFF2-40B4-BE49-F238E27FC236}">
                <a16:creationId xmlns:a16="http://schemas.microsoft.com/office/drawing/2014/main" id="{BEB316D7-1A63-437E-9D58-62162F5D5E32}"/>
              </a:ext>
              <a:ext uri="{C183D7F6-B498-43B3-948B-1728B52AA6E4}">
                <adec:decorative xmlns:adec="http://schemas.microsoft.com/office/drawing/2017/decorative" val="1"/>
              </a:ext>
            </a:extLst>
          </p:cNvPr>
          <p:cNvSpPr/>
          <p:nvPr/>
        </p:nvSpPr>
        <p:spPr>
          <a:xfrm rot="16200000">
            <a:off x="4124602" y="2654169"/>
            <a:ext cx="375587" cy="1887230"/>
          </a:xfrm>
          <a:prstGeom prst="rightBrace">
            <a:avLst>
              <a:gd name="adj1" fmla="val 53467"/>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n w="38100">
                <a:solidFill>
                  <a:schemeClr val="tx1"/>
                </a:solidFill>
              </a:ln>
            </a:endParaRPr>
          </a:p>
        </p:txBody>
      </p:sp>
      <p:sp>
        <p:nvSpPr>
          <p:cNvPr id="28" name="Freeform: Shape 27">
            <a:extLst>
              <a:ext uri="{FF2B5EF4-FFF2-40B4-BE49-F238E27FC236}">
                <a16:creationId xmlns:a16="http://schemas.microsoft.com/office/drawing/2014/main" id="{4EB77240-1F55-4187-93BB-3F35CEB3A971}"/>
              </a:ext>
              <a:ext uri="{C183D7F6-B498-43B3-948B-1728B52AA6E4}">
                <adec:decorative xmlns:adec="http://schemas.microsoft.com/office/drawing/2017/decorative" val="1"/>
              </a:ext>
            </a:extLst>
          </p:cNvPr>
          <p:cNvSpPr/>
          <p:nvPr/>
        </p:nvSpPr>
        <p:spPr>
          <a:xfrm rot="12912825" flipH="1">
            <a:off x="5818260" y="4598928"/>
            <a:ext cx="263758" cy="981710"/>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8072DC24-5121-4C1D-AD44-4C6259C77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567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18" grpId="0"/>
      <p:bldP spid="19" grpId="0" animBg="1"/>
      <p:bldP spid="20" grpId="0"/>
      <p:bldP spid="22" grpId="0" animBg="1"/>
      <p:bldP spid="23" grpId="0"/>
      <p:bldP spid="25" grpId="0" animBg="1"/>
      <p:bldP spid="3" grpId="0" animBg="1"/>
      <p:bldP spid="26" grpId="0" animBg="1"/>
      <p:bldP spid="27" grpId="0" animBg="1"/>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DEMO: list files in directory - display options</a:t>
            </a:r>
            <a:br>
              <a:rPr lang="en-GB" dirty="0">
                <a:solidFill>
                  <a:schemeClr val="bg1"/>
                </a:solidFill>
              </a:rPr>
            </a:br>
            <a:r>
              <a:rPr lang="en-GB" sz="2800" dirty="0">
                <a:solidFill>
                  <a:schemeClr val="bg1"/>
                </a:solidFill>
              </a:rPr>
              <a:t>(Unhatched 4, 5, Ess 7.4.2)</a:t>
            </a:r>
            <a:endParaRPr lang="en-GB" dirty="0">
              <a:solidFill>
                <a:schemeClr val="bg1"/>
              </a:solidFill>
            </a:endParaRPr>
          </a:p>
        </p:txBody>
      </p:sp>
      <p:graphicFrame>
        <p:nvGraphicFramePr>
          <p:cNvPr id="4" name="Table 4">
            <a:extLst>
              <a:ext uri="{FF2B5EF4-FFF2-40B4-BE49-F238E27FC236}">
                <a16:creationId xmlns:a16="http://schemas.microsoft.com/office/drawing/2014/main" id="{1A204FC1-5826-452B-B168-225B619E5684}"/>
              </a:ext>
            </a:extLst>
          </p:cNvPr>
          <p:cNvGraphicFramePr>
            <a:graphicFrameLocks noGrp="1"/>
          </p:cNvGraphicFramePr>
          <p:nvPr>
            <p:extLst>
              <p:ext uri="{D42A27DB-BD31-4B8C-83A1-F6EECF244321}">
                <p14:modId xmlns:p14="http://schemas.microsoft.com/office/powerpoint/2010/main" val="2006943799"/>
              </p:ext>
            </p:extLst>
          </p:nvPr>
        </p:nvGraphicFramePr>
        <p:xfrm>
          <a:off x="838200" y="2847983"/>
          <a:ext cx="10515600" cy="256463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46845757"/>
                    </a:ext>
                  </a:extLst>
                </a:gridCol>
                <a:gridCol w="5257800">
                  <a:extLst>
                    <a:ext uri="{9D8B030D-6E8A-4147-A177-3AD203B41FA5}">
                      <a16:colId xmlns:a16="http://schemas.microsoft.com/office/drawing/2014/main" val="616299615"/>
                    </a:ext>
                  </a:extLst>
                </a:gridCol>
              </a:tblGrid>
              <a:tr h="370840">
                <a:tc>
                  <a:txBody>
                    <a:bodyPr/>
                    <a:lstStyle/>
                    <a:p>
                      <a:pPr>
                        <a:lnSpc>
                          <a:spcPct val="107000"/>
                        </a:lnSpc>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what do you want to do?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nSpc>
                          <a:spcPct val="107000"/>
                        </a:lnSpc>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sample command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val="1851657464"/>
                  </a:ext>
                </a:extLst>
              </a:tr>
              <a:tr h="370840">
                <a:tc>
                  <a:txBody>
                    <a:bodyPr/>
                    <a:lstStyle/>
                    <a:p>
                      <a:pPr>
                        <a:spcAft>
                          <a:spcPts val="1200"/>
                        </a:spcAft>
                      </a:pPr>
                      <a:r>
                        <a:rPr lang="en-GB" sz="2000" dirty="0">
                          <a:solidFill>
                            <a:schemeClr val="tx1"/>
                          </a:solidFill>
                        </a:rPr>
                        <a:t>list contents in </a:t>
                      </a:r>
                      <a:r>
                        <a:rPr lang="en-GB" sz="2000" b="1" dirty="0">
                          <a:solidFill>
                            <a:schemeClr val="tx1"/>
                          </a:solidFill>
                        </a:rPr>
                        <a:t>reverse</a:t>
                      </a:r>
                      <a:r>
                        <a:rPr lang="en-GB" sz="2000" dirty="0">
                          <a:solidFill>
                            <a:schemeClr val="tx1"/>
                          </a:solidFill>
                        </a:rPr>
                        <a:t> order</a:t>
                      </a:r>
                    </a:p>
                  </a:txBody>
                  <a:tcPr/>
                </a:tc>
                <a:tc>
                  <a:txBody>
                    <a:bodyPr/>
                    <a:lstStyle/>
                    <a:p>
                      <a:pPr>
                        <a:lnSpc>
                          <a:spcPct val="107000"/>
                        </a:lnSpc>
                        <a:spcAft>
                          <a:spcPts val="12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ls -</a:t>
                      </a:r>
                      <a:r>
                        <a:rPr lang="en-GB" sz="2000" dirty="0" err="1">
                          <a:effectLst/>
                          <a:latin typeface="Courier New" panose="02070309020205020404" pitchFamily="49" charset="0"/>
                          <a:ea typeface="Calibri" panose="020F0502020204030204" pitchFamily="34" charset="0"/>
                          <a:cs typeface="Courier New" panose="02070309020205020404" pitchFamily="49" charset="0"/>
                        </a:rPr>
                        <a:t>lr</a:t>
                      </a:r>
                      <a:r>
                        <a:rPr lang="en-GB" sz="2000" dirty="0">
                          <a:effectLst/>
                          <a:latin typeface="Courier New" panose="02070309020205020404" pitchFamily="49" charset="0"/>
                          <a:ea typeface="Calibri" panose="020F0502020204030204" pitchFamily="34" charset="0"/>
                          <a:cs typeface="Courier New" panose="02070309020205020404" pitchFamily="49" charset="0"/>
                        </a:rPr>
                        <a:t> Documents</a:t>
                      </a:r>
                    </a:p>
                    <a:p>
                      <a:pPr>
                        <a:lnSpc>
                          <a:spcPct val="107000"/>
                        </a:lnSpc>
                        <a:spcAft>
                          <a:spcPts val="1200"/>
                        </a:spcAft>
                      </a:pPr>
                      <a:r>
                        <a:rPr lang="en-GB" sz="2000" dirty="0">
                          <a:effectLst/>
                          <a:latin typeface="+mn-lt"/>
                          <a:ea typeface="Calibri" panose="020F0502020204030204" pitchFamily="34" charset="0"/>
                          <a:cs typeface="Courier New" panose="02070309020205020404" pitchFamily="49" charset="0"/>
                        </a:rPr>
                        <a:t>or</a:t>
                      </a:r>
                    </a:p>
                    <a:p>
                      <a:pPr>
                        <a:lnSpc>
                          <a:spcPct val="107000"/>
                        </a:lnSpc>
                        <a:spcAft>
                          <a:spcPts val="12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ls -</a:t>
                      </a:r>
                      <a:r>
                        <a:rPr lang="en-GB" sz="2000" dirty="0" err="1">
                          <a:effectLst/>
                          <a:latin typeface="Courier New" panose="02070309020205020404" pitchFamily="49" charset="0"/>
                          <a:ea typeface="Calibri" panose="020F0502020204030204" pitchFamily="34" charset="0"/>
                          <a:cs typeface="Courier New" panose="02070309020205020404" pitchFamily="49" charset="0"/>
                        </a:rPr>
                        <a:t>rl</a:t>
                      </a:r>
                      <a:r>
                        <a:rPr lang="en-GB" sz="2000" dirty="0">
                          <a:effectLst/>
                          <a:latin typeface="Courier New" panose="02070309020205020404" pitchFamily="49" charset="0"/>
                          <a:ea typeface="Calibri" panose="020F0502020204030204" pitchFamily="34" charset="0"/>
                          <a:cs typeface="Courier New" panose="02070309020205020404" pitchFamily="49" charset="0"/>
                        </a:rPr>
                        <a:t> Documents</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495965977"/>
                  </a:ext>
                </a:extLst>
              </a:tr>
              <a:tr h="370840">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GB" sz="2000" dirty="0">
                          <a:solidFill>
                            <a:schemeClr val="tx1"/>
                          </a:solidFill>
                        </a:rPr>
                        <a:t>list contents using </a:t>
                      </a:r>
                      <a:r>
                        <a:rPr lang="en-GB" sz="2000" b="1" dirty="0">
                          <a:solidFill>
                            <a:schemeClr val="tx1"/>
                          </a:solidFill>
                        </a:rPr>
                        <a:t>date</a:t>
                      </a:r>
                      <a:r>
                        <a:rPr lang="en-GB" sz="2000" dirty="0">
                          <a:solidFill>
                            <a:schemeClr val="tx1"/>
                          </a:solidFill>
                        </a:rPr>
                        <a:t> order</a:t>
                      </a:r>
                    </a:p>
                  </a:txBody>
                  <a:tcPr/>
                </a:tc>
                <a:tc>
                  <a:txBody>
                    <a:bodyPr/>
                    <a:lstStyle/>
                    <a:p>
                      <a:pPr marL="0" algn="l" defTabSz="914400" rtl="0" eaLnBrk="1" latinLnBrk="0" hangingPunct="1">
                        <a:lnSpc>
                          <a:spcPct val="107000"/>
                        </a:lnSpc>
                        <a:spcAft>
                          <a:spcPts val="1200"/>
                        </a:spcAft>
                      </a:pPr>
                      <a:r>
                        <a:rPr lang="en-GB" sz="2000" kern="1200" dirty="0">
                          <a:solidFill>
                            <a:schemeClr val="dk1"/>
                          </a:solidFill>
                          <a:effectLst/>
                          <a:latin typeface="Courier New" panose="02070309020205020404" pitchFamily="49" charset="0"/>
                          <a:cs typeface="Courier New" panose="02070309020205020404" pitchFamily="49" charset="0"/>
                        </a:rPr>
                        <a:t>ls -</a:t>
                      </a:r>
                      <a:r>
                        <a:rPr lang="en-GB" sz="2000" kern="1200" dirty="0" err="1">
                          <a:solidFill>
                            <a:schemeClr val="dk1"/>
                          </a:solidFill>
                          <a:effectLst/>
                          <a:latin typeface="Courier New" panose="02070309020205020404" pitchFamily="49" charset="0"/>
                          <a:cs typeface="Courier New" panose="02070309020205020404" pitchFamily="49" charset="0"/>
                        </a:rPr>
                        <a:t>lt</a:t>
                      </a:r>
                      <a:r>
                        <a:rPr lang="en-GB" sz="2000" kern="1200" dirty="0">
                          <a:solidFill>
                            <a:schemeClr val="dk1"/>
                          </a:solidFill>
                          <a:effectLst/>
                          <a:latin typeface="Courier New" panose="02070309020205020404" pitchFamily="49" charset="0"/>
                          <a:cs typeface="Courier New" panose="02070309020205020404" pitchFamily="49" charset="0"/>
                        </a:rPr>
                        <a:t> /etc</a:t>
                      </a:r>
                    </a:p>
                  </a:txBody>
                  <a:tcPr/>
                </a:tc>
                <a:extLst>
                  <a:ext uri="{0D108BD9-81ED-4DB2-BD59-A6C34878D82A}">
                    <a16:rowId xmlns:a16="http://schemas.microsoft.com/office/drawing/2014/main" val="3087823024"/>
                  </a:ext>
                </a:extLst>
              </a:tr>
              <a:tr h="370840">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GB" sz="2000" dirty="0">
                          <a:solidFill>
                            <a:schemeClr val="tx1"/>
                          </a:solidFill>
                        </a:rPr>
                        <a:t>list contents using </a:t>
                      </a:r>
                      <a:r>
                        <a:rPr lang="en-GB" sz="2000" b="1" dirty="0">
                          <a:solidFill>
                            <a:schemeClr val="tx1"/>
                          </a:solidFill>
                        </a:rPr>
                        <a:t>size</a:t>
                      </a:r>
                      <a:r>
                        <a:rPr lang="en-GB" sz="2000" dirty="0">
                          <a:solidFill>
                            <a:schemeClr val="tx1"/>
                          </a:solidFill>
                        </a:rPr>
                        <a:t> order</a:t>
                      </a:r>
                    </a:p>
                  </a:txBody>
                  <a:tcPr/>
                </a:tc>
                <a:tc>
                  <a:txBody>
                    <a:bodyPr/>
                    <a:lstStyle/>
                    <a:p>
                      <a:pPr marL="0" algn="l" defTabSz="914400" rtl="0" eaLnBrk="1" latinLnBrk="0" hangingPunct="1">
                        <a:lnSpc>
                          <a:spcPct val="107000"/>
                        </a:lnSpc>
                        <a:spcAft>
                          <a:spcPts val="1200"/>
                        </a:spcAft>
                      </a:pPr>
                      <a:r>
                        <a:rPr lang="en-GB" sz="2000" kern="1200" dirty="0">
                          <a:solidFill>
                            <a:schemeClr val="dk1"/>
                          </a:solidFill>
                          <a:effectLst/>
                          <a:latin typeface="Courier New" panose="02070309020205020404" pitchFamily="49" charset="0"/>
                          <a:cs typeface="Courier New" panose="02070309020205020404" pitchFamily="49" charset="0"/>
                        </a:rPr>
                        <a:t>ls -lS /</a:t>
                      </a:r>
                      <a:r>
                        <a:rPr lang="en-GB" sz="2000" dirty="0">
                          <a:effectLst/>
                          <a:latin typeface="Courier New" panose="02070309020205020404" pitchFamily="49" charset="0"/>
                          <a:ea typeface="Calibri" panose="020F0502020204030204" pitchFamily="34" charset="0"/>
                          <a:cs typeface="Courier New" panose="02070309020205020404" pitchFamily="49" charset="0"/>
                        </a:rPr>
                        <a:t>var/log</a:t>
                      </a:r>
                      <a:endParaRPr lang="en-GB" sz="2000" kern="1200" dirty="0">
                        <a:solidFill>
                          <a:schemeClr val="dk1"/>
                        </a:solidFill>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39633566"/>
                  </a:ext>
                </a:extLst>
              </a:tr>
            </a:tbl>
          </a:graphicData>
        </a:graphic>
      </p:graphicFrame>
      <p:sp>
        <p:nvSpPr>
          <p:cNvPr id="12" name="Rectangle 11">
            <a:extLst>
              <a:ext uri="{FF2B5EF4-FFF2-40B4-BE49-F238E27FC236}">
                <a16:creationId xmlns:a16="http://schemas.microsoft.com/office/drawing/2014/main" id="{079F67EE-4018-4BEB-8FDF-42C1EF0B1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56E26-84E1-4135-85AD-FB7F5C94DB5F}"/>
              </a:ext>
            </a:extLst>
          </p:cNvPr>
          <p:cNvSpPr txBox="1"/>
          <p:nvPr/>
        </p:nvSpPr>
        <p:spPr>
          <a:xfrm rot="21276517">
            <a:off x="3942134" y="1941816"/>
            <a:ext cx="2134006"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NB: order of options is immaterial</a:t>
            </a:r>
          </a:p>
        </p:txBody>
      </p:sp>
      <p:sp>
        <p:nvSpPr>
          <p:cNvPr id="14" name="Freeform: Shape 13">
            <a:extLst>
              <a:ext uri="{FF2B5EF4-FFF2-40B4-BE49-F238E27FC236}">
                <a16:creationId xmlns:a16="http://schemas.microsoft.com/office/drawing/2014/main" id="{A26B452C-E5D2-4392-A6AD-51FD82E738B3}"/>
              </a:ext>
              <a:ext uri="{C183D7F6-B498-43B3-948B-1728B52AA6E4}">
                <adec:decorative xmlns:adec="http://schemas.microsoft.com/office/drawing/2017/decorative" val="1"/>
              </a:ext>
            </a:extLst>
          </p:cNvPr>
          <p:cNvSpPr/>
          <p:nvPr/>
        </p:nvSpPr>
        <p:spPr>
          <a:xfrm rot="18085883" flipH="1">
            <a:off x="5365759" y="2348959"/>
            <a:ext cx="186597" cy="1433658"/>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CC87A17B-7782-4EF5-9CA5-0A748F86101B}"/>
              </a:ext>
            </a:extLst>
          </p:cNvPr>
          <p:cNvSpPr txBox="1"/>
          <p:nvPr/>
        </p:nvSpPr>
        <p:spPr>
          <a:xfrm>
            <a:off x="7869718" y="5785399"/>
            <a:ext cx="1468593" cy="307777"/>
          </a:xfrm>
          <a:prstGeom prst="rect">
            <a:avLst/>
          </a:prstGeom>
          <a:noFill/>
        </p:spPr>
        <p:txBody>
          <a:bodyPr wrap="square" rtlCol="0">
            <a:spAutoFit/>
          </a:bodyPr>
          <a:lstStyle/>
          <a:p>
            <a:r>
              <a:rPr lang="en-GB" sz="1400" dirty="0">
                <a:solidFill>
                  <a:srgbClr val="0070C0"/>
                </a:solidFill>
                <a:latin typeface="Segoe Print" panose="02000600000000000000" pitchFamily="2" charset="0"/>
              </a:rPr>
              <a:t>uppercase S</a:t>
            </a:r>
          </a:p>
        </p:txBody>
      </p:sp>
      <p:sp>
        <p:nvSpPr>
          <p:cNvPr id="16" name="Freeform: Shape 15">
            <a:extLst>
              <a:ext uri="{FF2B5EF4-FFF2-40B4-BE49-F238E27FC236}">
                <a16:creationId xmlns:a16="http://schemas.microsoft.com/office/drawing/2014/main" id="{42AFF305-54F6-45DA-9EB6-F38146B4B41A}"/>
              </a:ext>
              <a:ext uri="{C183D7F6-B498-43B3-948B-1728B52AA6E4}">
                <adec:decorative xmlns:adec="http://schemas.microsoft.com/office/drawing/2017/decorative" val="1"/>
              </a:ext>
            </a:extLst>
          </p:cNvPr>
          <p:cNvSpPr/>
          <p:nvPr/>
        </p:nvSpPr>
        <p:spPr>
          <a:xfrm rot="8003653">
            <a:off x="7338651" y="5172190"/>
            <a:ext cx="195493" cy="1007830"/>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37223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a:xfrm>
            <a:off x="838199" y="365125"/>
            <a:ext cx="11471787" cy="1325563"/>
          </a:xfrm>
        </p:spPr>
        <p:txBody>
          <a:bodyPr>
            <a:normAutofit/>
          </a:bodyPr>
          <a:lstStyle/>
          <a:p>
            <a:r>
              <a:rPr lang="en-GB" dirty="0">
                <a:solidFill>
                  <a:schemeClr val="bg1"/>
                </a:solidFill>
              </a:rPr>
              <a:t>DEMO: list files in directory - more options</a:t>
            </a:r>
            <a:br>
              <a:rPr lang="en-GB" dirty="0">
                <a:solidFill>
                  <a:schemeClr val="bg1"/>
                </a:solidFill>
              </a:rPr>
            </a:br>
            <a:r>
              <a:rPr lang="en-GB" sz="2800" dirty="0">
                <a:solidFill>
                  <a:schemeClr val="bg1"/>
                </a:solidFill>
              </a:rPr>
              <a:t>(Unhatched 4, 5, Ess 7.4.2)</a:t>
            </a:r>
            <a:endParaRPr lang="en-GB" dirty="0">
              <a:solidFill>
                <a:schemeClr val="bg1"/>
              </a:solidFill>
            </a:endParaRPr>
          </a:p>
        </p:txBody>
      </p:sp>
      <p:graphicFrame>
        <p:nvGraphicFramePr>
          <p:cNvPr id="4" name="Table 4">
            <a:extLst>
              <a:ext uri="{FF2B5EF4-FFF2-40B4-BE49-F238E27FC236}">
                <a16:creationId xmlns:a16="http://schemas.microsoft.com/office/drawing/2014/main" id="{1A204FC1-5826-452B-B168-225B619E5684}"/>
              </a:ext>
            </a:extLst>
          </p:cNvPr>
          <p:cNvGraphicFramePr>
            <a:graphicFrameLocks noGrp="1"/>
          </p:cNvGraphicFramePr>
          <p:nvPr>
            <p:extLst>
              <p:ext uri="{D42A27DB-BD31-4B8C-83A1-F6EECF244321}">
                <p14:modId xmlns:p14="http://schemas.microsoft.com/office/powerpoint/2010/main" val="1800190931"/>
              </p:ext>
            </p:extLst>
          </p:nvPr>
        </p:nvGraphicFramePr>
        <p:xfrm>
          <a:off x="838200" y="3058814"/>
          <a:ext cx="10515600" cy="160756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46845757"/>
                    </a:ext>
                  </a:extLst>
                </a:gridCol>
                <a:gridCol w="5257800">
                  <a:extLst>
                    <a:ext uri="{9D8B030D-6E8A-4147-A177-3AD203B41FA5}">
                      <a16:colId xmlns:a16="http://schemas.microsoft.com/office/drawing/2014/main" val="616299615"/>
                    </a:ext>
                  </a:extLst>
                </a:gridCol>
              </a:tblGrid>
              <a:tr h="370840">
                <a:tc>
                  <a:txBody>
                    <a:bodyPr/>
                    <a:lstStyle/>
                    <a:p>
                      <a:pPr>
                        <a:lnSpc>
                          <a:spcPct val="107000"/>
                        </a:lnSpc>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what do you want to do?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nSpc>
                          <a:spcPct val="107000"/>
                        </a:lnSpc>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sample command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val="1851657464"/>
                  </a:ext>
                </a:extLst>
              </a:tr>
              <a:tr h="370840">
                <a:tc>
                  <a:txBody>
                    <a:bodyPr/>
                    <a:lstStyle/>
                    <a:p>
                      <a:pPr>
                        <a:spcAft>
                          <a:spcPts val="600"/>
                        </a:spcAft>
                      </a:pPr>
                      <a:r>
                        <a:rPr lang="en-GB" sz="2000" dirty="0">
                          <a:solidFill>
                            <a:schemeClr val="tx1"/>
                          </a:solidFill>
                        </a:rPr>
                        <a:t>list contents in </a:t>
                      </a:r>
                      <a:r>
                        <a:rPr lang="en-GB" sz="2000" b="1" dirty="0">
                          <a:solidFill>
                            <a:schemeClr val="tx1"/>
                          </a:solidFill>
                        </a:rPr>
                        <a:t>human readable</a:t>
                      </a:r>
                      <a:r>
                        <a:rPr lang="en-GB" sz="2000" dirty="0">
                          <a:solidFill>
                            <a:schemeClr val="tx1"/>
                          </a:solidFill>
                        </a:rPr>
                        <a:t> format </a:t>
                      </a:r>
                    </a:p>
                  </a:txBody>
                  <a:tcPr/>
                </a:tc>
                <a:tc>
                  <a:txBody>
                    <a:bodyPr/>
                    <a:lstStyle/>
                    <a:p>
                      <a:pPr>
                        <a:lnSpc>
                          <a:spcPct val="107000"/>
                        </a:lnSpc>
                        <a:spcAft>
                          <a:spcPts val="12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ls -</a:t>
                      </a:r>
                      <a:r>
                        <a:rPr lang="en-GB" sz="2000" dirty="0" err="1">
                          <a:effectLst/>
                          <a:latin typeface="Courier New" panose="02070309020205020404" pitchFamily="49" charset="0"/>
                          <a:ea typeface="Calibri" panose="020F0502020204030204" pitchFamily="34" charset="0"/>
                          <a:cs typeface="Courier New" panose="02070309020205020404" pitchFamily="49" charset="0"/>
                        </a:rPr>
                        <a:t>lh</a:t>
                      </a:r>
                      <a:r>
                        <a:rPr lang="en-GB" sz="2000" dirty="0">
                          <a:effectLst/>
                          <a:latin typeface="Courier New" panose="02070309020205020404" pitchFamily="49" charset="0"/>
                          <a:ea typeface="Calibri" panose="020F0502020204030204" pitchFamily="34" charset="0"/>
                          <a:cs typeface="Courier New" panose="02070309020205020404" pitchFamily="49" charset="0"/>
                        </a:rPr>
                        <a:t> Documents</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606994005"/>
                  </a:ext>
                </a:extLst>
              </a:tr>
              <a:tr h="370840">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GB" sz="2000" dirty="0">
                          <a:solidFill>
                            <a:schemeClr val="tx1"/>
                          </a:solidFill>
                        </a:rPr>
                        <a:t>include all </a:t>
                      </a:r>
                      <a:r>
                        <a:rPr lang="en-GB" sz="2000" b="1" dirty="0">
                          <a:solidFill>
                            <a:schemeClr val="tx1"/>
                          </a:solidFill>
                        </a:rPr>
                        <a:t>hidden files</a:t>
                      </a:r>
                    </a:p>
                  </a:txBody>
                  <a:tcPr/>
                </a:tc>
                <a:tc>
                  <a:txBody>
                    <a:bodyPr/>
                    <a:lstStyle/>
                    <a:p>
                      <a:pPr marL="0" algn="l" defTabSz="914400" rtl="0" eaLnBrk="1" latinLnBrk="0" hangingPunct="1">
                        <a:lnSpc>
                          <a:spcPct val="107000"/>
                        </a:lnSpc>
                        <a:spcAft>
                          <a:spcPts val="1200"/>
                        </a:spcAft>
                      </a:pPr>
                      <a:r>
                        <a:rPr lang="en-GB" sz="2000" kern="1200" dirty="0">
                          <a:solidFill>
                            <a:schemeClr val="dk1"/>
                          </a:solidFill>
                          <a:effectLst/>
                          <a:latin typeface="Courier New" panose="02070309020205020404" pitchFamily="49" charset="0"/>
                          <a:cs typeface="Courier New" panose="02070309020205020404" pitchFamily="49" charset="0"/>
                        </a:rPr>
                        <a:t>ls -la</a:t>
                      </a:r>
                    </a:p>
                  </a:txBody>
                  <a:tcPr/>
                </a:tc>
                <a:extLst>
                  <a:ext uri="{0D108BD9-81ED-4DB2-BD59-A6C34878D82A}">
                    <a16:rowId xmlns:a16="http://schemas.microsoft.com/office/drawing/2014/main" val="1596576843"/>
                  </a:ext>
                </a:extLst>
              </a:tr>
              <a:tr h="370840">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GB" sz="2000" dirty="0">
                          <a:latin typeface="Calibri" panose="020F0502020204030204" pitchFamily="34" charset="0"/>
                          <a:ea typeface="Calibri" panose="020F0502020204030204" pitchFamily="34" charset="0"/>
                          <a:cs typeface="Times New Roman" panose="02020603050405020304" pitchFamily="18" charset="0"/>
                        </a:rPr>
                        <a:t>include </a:t>
                      </a:r>
                      <a:r>
                        <a:rPr lang="en-GB" sz="2000" b="1" dirty="0">
                          <a:latin typeface="Calibri" panose="020F0502020204030204" pitchFamily="34" charset="0"/>
                          <a:ea typeface="Calibri" panose="020F0502020204030204" pitchFamily="34" charset="0"/>
                          <a:cs typeface="Times New Roman" panose="02020603050405020304" pitchFamily="18" charset="0"/>
                        </a:rPr>
                        <a:t>sub-directories</a:t>
                      </a:r>
                      <a:r>
                        <a:rPr lang="en-GB" sz="2000" dirty="0">
                          <a:latin typeface="Calibri" panose="020F0502020204030204" pitchFamily="34" charset="0"/>
                          <a:ea typeface="Calibri" panose="020F0502020204030204" pitchFamily="34" charset="0"/>
                          <a:cs typeface="Times New Roman" panose="02020603050405020304" pitchFamily="18" charset="0"/>
                        </a:rPr>
                        <a:t> in the listing</a:t>
                      </a:r>
                      <a:endParaRPr lang="en-GB" sz="2000" dirty="0">
                        <a:solidFill>
                          <a:schemeClr val="tx1"/>
                        </a:solidFill>
                      </a:endParaRPr>
                    </a:p>
                  </a:txBody>
                  <a:tcPr/>
                </a:tc>
                <a:tc>
                  <a:txBody>
                    <a:bodyPr/>
                    <a:lstStyle/>
                    <a:p>
                      <a:pPr marL="0" algn="l" defTabSz="914400" rtl="0" eaLnBrk="1" latinLnBrk="0" hangingPunct="1">
                        <a:lnSpc>
                          <a:spcPct val="107000"/>
                        </a:lnSpc>
                        <a:spcAft>
                          <a:spcPts val="1200"/>
                        </a:spcAft>
                      </a:pPr>
                      <a:r>
                        <a:rPr lang="en-GB" sz="2000" kern="1200" dirty="0">
                          <a:solidFill>
                            <a:schemeClr val="dk1"/>
                          </a:solidFill>
                          <a:effectLst/>
                          <a:latin typeface="Courier New" panose="02070309020205020404" pitchFamily="49" charset="0"/>
                          <a:cs typeface="Courier New" panose="02070309020205020404" pitchFamily="49" charset="0"/>
                        </a:rPr>
                        <a:t>ls -</a:t>
                      </a:r>
                      <a:r>
                        <a:rPr lang="en-GB" sz="2000" kern="1200" dirty="0" err="1">
                          <a:solidFill>
                            <a:schemeClr val="dk1"/>
                          </a:solidFill>
                          <a:effectLst/>
                          <a:latin typeface="Courier New" panose="02070309020205020404" pitchFamily="49" charset="0"/>
                          <a:cs typeface="Courier New" panose="02070309020205020404" pitchFamily="49" charset="0"/>
                        </a:rPr>
                        <a:t>lR</a:t>
                      </a:r>
                      <a:r>
                        <a:rPr lang="en-GB" sz="2000" kern="1200" dirty="0">
                          <a:solidFill>
                            <a:schemeClr val="dk1"/>
                          </a:solidFill>
                          <a:effectLst/>
                          <a:latin typeface="Courier New" panose="02070309020205020404" pitchFamily="49" charset="0"/>
                          <a:cs typeface="Courier New" panose="02070309020205020404" pitchFamily="49" charset="0"/>
                        </a:rPr>
                        <a:t> ~</a:t>
                      </a:r>
                    </a:p>
                  </a:txBody>
                  <a:tcPr/>
                </a:tc>
                <a:extLst>
                  <a:ext uri="{0D108BD9-81ED-4DB2-BD59-A6C34878D82A}">
                    <a16:rowId xmlns:a16="http://schemas.microsoft.com/office/drawing/2014/main" val="3725431685"/>
                  </a:ext>
                </a:extLst>
              </a:tr>
            </a:tbl>
          </a:graphicData>
        </a:graphic>
      </p:graphicFrame>
      <p:sp>
        <p:nvSpPr>
          <p:cNvPr id="8" name="TextBox 7">
            <a:extLst>
              <a:ext uri="{FF2B5EF4-FFF2-40B4-BE49-F238E27FC236}">
                <a16:creationId xmlns:a16="http://schemas.microsoft.com/office/drawing/2014/main" id="{CA112F25-AFEF-428F-99D8-C046938AD10D}"/>
              </a:ext>
            </a:extLst>
          </p:cNvPr>
          <p:cNvSpPr txBox="1"/>
          <p:nvPr/>
        </p:nvSpPr>
        <p:spPr>
          <a:xfrm rot="317736">
            <a:off x="4213437" y="2147930"/>
            <a:ext cx="2022246"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size given in Kb rather than bytes</a:t>
            </a:r>
          </a:p>
        </p:txBody>
      </p:sp>
      <p:sp>
        <p:nvSpPr>
          <p:cNvPr id="9" name="Freeform: Shape 8">
            <a:extLst>
              <a:ext uri="{FF2B5EF4-FFF2-40B4-BE49-F238E27FC236}">
                <a16:creationId xmlns:a16="http://schemas.microsoft.com/office/drawing/2014/main" id="{BFAC0832-774F-487E-B9C0-C6C1F8C3F536}"/>
              </a:ext>
              <a:ext uri="{C183D7F6-B498-43B3-948B-1728B52AA6E4}">
                <adec:decorative xmlns:adec="http://schemas.microsoft.com/office/drawing/2017/decorative" val="1"/>
              </a:ext>
            </a:extLst>
          </p:cNvPr>
          <p:cNvSpPr/>
          <p:nvPr/>
        </p:nvSpPr>
        <p:spPr>
          <a:xfrm rot="2814983" flipH="1">
            <a:off x="4294619" y="2313463"/>
            <a:ext cx="187333" cy="1306997"/>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079F67EE-4018-4BEB-8FDF-42C1EF0B1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29B5402-9EFE-4765-B1A1-68998A003A14}"/>
              </a:ext>
            </a:extLst>
          </p:cNvPr>
          <p:cNvSpPr txBox="1"/>
          <p:nvPr/>
        </p:nvSpPr>
        <p:spPr>
          <a:xfrm rot="309995">
            <a:off x="4970781" y="5302722"/>
            <a:ext cx="2569463" cy="738664"/>
          </a:xfrm>
          <a:prstGeom prst="rect">
            <a:avLst/>
          </a:prstGeom>
          <a:noFill/>
        </p:spPr>
        <p:txBody>
          <a:bodyPr wrap="square" rtlCol="0">
            <a:spAutoFit/>
          </a:bodyPr>
          <a:lstStyle/>
          <a:p>
            <a:r>
              <a:rPr lang="en-GB" sz="1400" dirty="0">
                <a:solidFill>
                  <a:srgbClr val="0070C0"/>
                </a:solidFill>
                <a:latin typeface="Segoe Print" panose="02000600000000000000" pitchFamily="2" charset="0"/>
              </a:rPr>
              <a:t>uppercase R for recursive (not to be confused with -r which is reverse)</a:t>
            </a:r>
          </a:p>
        </p:txBody>
      </p:sp>
      <p:sp>
        <p:nvSpPr>
          <p:cNvPr id="18" name="Freeform: Shape 17">
            <a:extLst>
              <a:ext uri="{FF2B5EF4-FFF2-40B4-BE49-F238E27FC236}">
                <a16:creationId xmlns:a16="http://schemas.microsoft.com/office/drawing/2014/main" id="{1CA4C720-E2E5-457E-975F-979031592239}"/>
              </a:ext>
              <a:ext uri="{C183D7F6-B498-43B3-948B-1728B52AA6E4}">
                <adec:decorative xmlns:adec="http://schemas.microsoft.com/office/drawing/2017/decorative" val="1"/>
              </a:ext>
            </a:extLst>
          </p:cNvPr>
          <p:cNvSpPr/>
          <p:nvPr/>
        </p:nvSpPr>
        <p:spPr>
          <a:xfrm rot="11768438" flipH="1">
            <a:off x="6577089" y="4589085"/>
            <a:ext cx="402133" cy="752099"/>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4061A85A-1529-43B5-BDA5-F26A1AF5C280}"/>
              </a:ext>
            </a:extLst>
          </p:cNvPr>
          <p:cNvSpPr txBox="1"/>
          <p:nvPr/>
        </p:nvSpPr>
        <p:spPr>
          <a:xfrm rot="21193376">
            <a:off x="8254312" y="4926920"/>
            <a:ext cx="2315648"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hidden files are preceded by full stop</a:t>
            </a:r>
          </a:p>
        </p:txBody>
      </p:sp>
      <p:sp>
        <p:nvSpPr>
          <p:cNvPr id="20" name="Freeform: Shape 19">
            <a:extLst>
              <a:ext uri="{FF2B5EF4-FFF2-40B4-BE49-F238E27FC236}">
                <a16:creationId xmlns:a16="http://schemas.microsoft.com/office/drawing/2014/main" id="{24A49898-5A1B-418B-B968-4E91AEF55568}"/>
              </a:ext>
              <a:ext uri="{C183D7F6-B498-43B3-948B-1728B52AA6E4}">
                <adec:decorative xmlns:adec="http://schemas.microsoft.com/office/drawing/2017/decorative" val="1"/>
              </a:ext>
            </a:extLst>
          </p:cNvPr>
          <p:cNvSpPr/>
          <p:nvPr/>
        </p:nvSpPr>
        <p:spPr>
          <a:xfrm rot="6666763" flipH="1">
            <a:off x="7766370" y="3683782"/>
            <a:ext cx="430532" cy="1556695"/>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a:extLst>
              <a:ext uri="{FF2B5EF4-FFF2-40B4-BE49-F238E27FC236}">
                <a16:creationId xmlns:a16="http://schemas.microsoft.com/office/drawing/2014/main" id="{3D9FE461-6A48-4E71-ACBC-CD6D52C6EBA6}"/>
              </a:ext>
            </a:extLst>
          </p:cNvPr>
          <p:cNvSpPr txBox="1"/>
          <p:nvPr/>
        </p:nvSpPr>
        <p:spPr>
          <a:xfrm rot="626811">
            <a:off x="360521" y="1897684"/>
            <a:ext cx="2403171" cy="738664"/>
          </a:xfrm>
          <a:prstGeom prst="rect">
            <a:avLst/>
          </a:prstGeom>
          <a:noFill/>
        </p:spPr>
        <p:txBody>
          <a:bodyPr wrap="square" rtlCol="0">
            <a:spAutoFit/>
          </a:bodyPr>
          <a:lstStyle/>
          <a:p>
            <a:r>
              <a:rPr lang="en-GB" sz="1400" dirty="0">
                <a:solidFill>
                  <a:srgbClr val="0070C0"/>
                </a:solidFill>
                <a:latin typeface="Segoe Print" panose="02000600000000000000" pitchFamily="2" charset="0"/>
              </a:rPr>
              <a:t>some rarely-used system files are hidden to reduce clutter</a:t>
            </a:r>
          </a:p>
        </p:txBody>
      </p:sp>
      <p:sp>
        <p:nvSpPr>
          <p:cNvPr id="22" name="Freeform: Shape 21">
            <a:extLst>
              <a:ext uri="{FF2B5EF4-FFF2-40B4-BE49-F238E27FC236}">
                <a16:creationId xmlns:a16="http://schemas.microsoft.com/office/drawing/2014/main" id="{0F49EF2C-B8A8-4854-8919-6C4756E5EC30}"/>
              </a:ext>
              <a:ext uri="{C183D7F6-B498-43B3-948B-1728B52AA6E4}">
                <adec:decorative xmlns:adec="http://schemas.microsoft.com/office/drawing/2017/decorative" val="1"/>
              </a:ext>
            </a:extLst>
          </p:cNvPr>
          <p:cNvSpPr/>
          <p:nvPr/>
        </p:nvSpPr>
        <p:spPr>
          <a:xfrm rot="20715129" flipH="1">
            <a:off x="447329" y="2487713"/>
            <a:ext cx="468173" cy="1459871"/>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3455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7" grpId="0"/>
      <p:bldP spid="18" grpId="0" animBg="1"/>
      <p:bldP spid="19" grpId="0"/>
      <p:bldP spid="20" grpId="0" animBg="1"/>
      <p:bldP spid="21" grpId="0"/>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ADB9881D-F10E-400E-82DD-6A04258F12B4}"/>
              </a:ext>
            </a:extLst>
          </p:cNvPr>
          <p:cNvSpPr>
            <a:spLocks noGrp="1"/>
          </p:cNvSpPr>
          <p:nvPr>
            <p:ph idx="1"/>
          </p:nvPr>
        </p:nvSpPr>
        <p:spPr/>
        <p:txBody>
          <a:bodyPr>
            <a:normAutofit/>
          </a:bodyPr>
          <a:lstStyle/>
          <a:p>
            <a:pPr>
              <a:lnSpc>
                <a:spcPct val="110000"/>
              </a:lnSpc>
              <a:spcBef>
                <a:spcPts val="0"/>
              </a:spcBef>
            </a:pPr>
            <a:r>
              <a:rPr lang="en-GB" sz="2400" dirty="0">
                <a:latin typeface="Calibri" panose="020F0502020204030204" pitchFamily="34" charset="0"/>
                <a:ea typeface="Calibri" panose="020F0502020204030204" pitchFamily="34" charset="0"/>
                <a:cs typeface="Times New Roman" panose="02020603050405020304" pitchFamily="18" charset="0"/>
              </a:rPr>
              <a:t>wild cards are called </a:t>
            </a:r>
            <a:r>
              <a:rPr lang="en-GB" sz="2400" b="1" dirty="0">
                <a:latin typeface="Calibri" panose="020F0502020204030204" pitchFamily="34" charset="0"/>
                <a:ea typeface="Calibri" panose="020F0502020204030204" pitchFamily="34" charset="0"/>
                <a:cs typeface="Times New Roman" panose="02020603050405020304" pitchFamily="18" charset="0"/>
              </a:rPr>
              <a:t>glob characters </a:t>
            </a:r>
            <a:r>
              <a:rPr lang="en-GB" sz="2400" dirty="0">
                <a:latin typeface="Calibri" panose="020F0502020204030204" pitchFamily="34" charset="0"/>
                <a:ea typeface="Calibri" panose="020F0502020204030204" pitchFamily="34" charset="0"/>
                <a:cs typeface="Times New Roman" panose="02020603050405020304" pitchFamily="18" charset="0"/>
              </a:rPr>
              <a:t>(yes, really)</a:t>
            </a:r>
          </a:p>
          <a:p>
            <a:pPr>
              <a:lnSpc>
                <a:spcPct val="110000"/>
              </a:lnSpc>
              <a:spcBef>
                <a:spcPts val="0"/>
              </a:spcBef>
            </a:pPr>
            <a:r>
              <a:rPr lang="en-GB" sz="2400" dirty="0">
                <a:latin typeface="Calibri" panose="020F0502020204030204" pitchFamily="34" charset="0"/>
                <a:ea typeface="Calibri" panose="020F0502020204030204" pitchFamily="34" charset="0"/>
                <a:cs typeface="Times New Roman" panose="02020603050405020304" pitchFamily="18" charset="0"/>
              </a:rPr>
              <a:t>used to specify patterns to match when using filenames </a:t>
            </a:r>
          </a:p>
          <a:p>
            <a:pPr lvl="1">
              <a:lnSpc>
                <a:spcPct val="110000"/>
              </a:lnSpc>
              <a:spcBef>
                <a:spcPts val="0"/>
              </a:spcBef>
            </a:pPr>
            <a:r>
              <a:rPr lang="en-GB" sz="2000" dirty="0">
                <a:latin typeface="Calibri" panose="020F0502020204030204" pitchFamily="34" charset="0"/>
                <a:ea typeface="Calibri" panose="020F0502020204030204" pitchFamily="34" charset="0"/>
                <a:cs typeface="Times New Roman" panose="02020603050405020304" pitchFamily="18" charset="0"/>
              </a:rPr>
              <a:t>* matches zero or more characters</a:t>
            </a:r>
          </a:p>
          <a:p>
            <a:pPr lvl="1">
              <a:lnSpc>
                <a:spcPct val="110000"/>
              </a:lnSpc>
              <a:spcBef>
                <a:spcPts val="0"/>
              </a:spcBef>
            </a:pPr>
            <a:r>
              <a:rPr lang="en-GB" sz="2000" dirty="0">
                <a:latin typeface="Calibri" panose="020F0502020204030204" pitchFamily="34" charset="0"/>
                <a:ea typeface="Calibri" panose="020F0502020204030204" pitchFamily="34" charset="0"/>
                <a:cs typeface="Times New Roman" panose="02020603050405020304" pitchFamily="18" charset="0"/>
              </a:rPr>
              <a:t>? matches exactly one character</a:t>
            </a:r>
          </a:p>
          <a:p>
            <a:pPr lvl="1">
              <a:lnSpc>
                <a:spcPct val="110000"/>
              </a:lnSpc>
              <a:spcBef>
                <a:spcPts val="0"/>
              </a:spcBef>
            </a:pPr>
            <a:r>
              <a:rPr lang="en-GB" sz="2000" dirty="0">
                <a:latin typeface="Calibri" panose="020F0502020204030204" pitchFamily="34" charset="0"/>
                <a:ea typeface="Calibri" panose="020F0502020204030204" pitchFamily="34" charset="0"/>
                <a:cs typeface="Times New Roman" panose="02020603050405020304" pitchFamily="18" charset="0"/>
              </a:rPr>
              <a:t>[] matches with any of the characters enclosed by brackets</a:t>
            </a:r>
          </a:p>
          <a:p>
            <a:pPr lvl="2">
              <a:lnSpc>
                <a:spcPct val="110000"/>
              </a:lnSpc>
              <a:spcBef>
                <a:spcPts val="0"/>
              </a:spcBef>
            </a:pPr>
            <a:r>
              <a:rPr lang="en-GB" sz="1800" dirty="0">
                <a:latin typeface="Calibri" panose="020F0502020204030204" pitchFamily="34" charset="0"/>
                <a:ea typeface="Calibri" panose="020F0502020204030204" pitchFamily="34" charset="0"/>
                <a:cs typeface="Times New Roman" panose="02020603050405020304" pitchFamily="18" charset="0"/>
              </a:rPr>
              <a:t>can specify ranges as well as individual characters</a:t>
            </a:r>
          </a:p>
          <a:p>
            <a:pPr lvl="2">
              <a:lnSpc>
                <a:spcPct val="110000"/>
              </a:lnSpc>
              <a:spcBef>
                <a:spcPts val="0"/>
              </a:spcBef>
            </a:pPr>
            <a:r>
              <a:rPr lang="en-GB" sz="1800" dirty="0">
                <a:latin typeface="Calibri" panose="020F0502020204030204" pitchFamily="34" charset="0"/>
                <a:ea typeface="Calibri" panose="020F0502020204030204" pitchFamily="34" charset="0"/>
                <a:cs typeface="Times New Roman" panose="02020603050405020304" pitchFamily="18" charset="0"/>
              </a:rPr>
              <a:t>all character comparison is based on ASCII values</a:t>
            </a:r>
          </a:p>
          <a:p>
            <a:pPr lvl="1">
              <a:lnSpc>
                <a:spcPct val="110000"/>
              </a:lnSpc>
              <a:spcBef>
                <a:spcPts val="0"/>
              </a:spcBef>
            </a:pPr>
            <a:r>
              <a:rPr lang="en-GB" sz="2000" dirty="0">
                <a:latin typeface="Calibri" panose="020F0502020204030204" pitchFamily="34" charset="0"/>
                <a:ea typeface="Calibri" panose="020F0502020204030204" pitchFamily="34" charset="0"/>
                <a:cs typeface="Times New Roman" panose="02020603050405020304" pitchFamily="18" charset="0"/>
              </a:rPr>
              <a:t>! is used with square brackets to negate the match</a:t>
            </a:r>
          </a:p>
          <a:p>
            <a:pPr>
              <a:lnSpc>
                <a:spcPct val="110000"/>
              </a:lnSpc>
              <a:spcBef>
                <a:spcPts val="0"/>
              </a:spcBef>
            </a:pPr>
            <a:r>
              <a:rPr lang="en-GB" sz="2400" dirty="0">
                <a:latin typeface="Calibri" panose="020F0502020204030204" pitchFamily="34" charset="0"/>
                <a:ea typeface="Calibri" panose="020F0502020204030204" pitchFamily="34" charset="0"/>
                <a:cs typeface="Times New Roman" panose="02020603050405020304" pitchFamily="18" charset="0"/>
              </a:rPr>
              <a:t>glob characters are interpreted by the shell before they are used</a:t>
            </a:r>
          </a:p>
          <a:p>
            <a:pPr lvl="1">
              <a:lnSpc>
                <a:spcPct val="110000"/>
              </a:lnSpc>
              <a:spcBef>
                <a:spcPts val="0"/>
              </a:spcBef>
            </a:pPr>
            <a:r>
              <a:rPr lang="en-GB" sz="2000" dirty="0">
                <a:latin typeface="Calibri" panose="020F0502020204030204" pitchFamily="34" charset="0"/>
                <a:ea typeface="Calibri" panose="020F0502020204030204" pitchFamily="34" charset="0"/>
                <a:cs typeface="Times New Roman" panose="02020603050405020304" pitchFamily="18" charset="0"/>
              </a:rPr>
              <a:t>pattern will be expanded before it is used to filter matches</a:t>
            </a:r>
          </a:p>
          <a:p>
            <a:pPr lvl="1">
              <a:lnSpc>
                <a:spcPct val="110000"/>
              </a:lnSpc>
              <a:spcBef>
                <a:spcPts val="0"/>
              </a:spcBef>
            </a:pPr>
            <a:r>
              <a:rPr lang="en-GB" sz="2000" b="1" dirty="0">
                <a:latin typeface="Calibri" panose="020F0502020204030204" pitchFamily="34" charset="0"/>
                <a:ea typeface="Calibri" panose="020F0502020204030204" pitchFamily="34" charset="0"/>
                <a:cs typeface="Times New Roman" panose="02020603050405020304" pitchFamily="18" charset="0"/>
              </a:rPr>
              <a:t>must use -d option to prevent </a:t>
            </a:r>
            <a:r>
              <a:rPr lang="en-GB" sz="2000" b="1" dirty="0">
                <a:latin typeface="Courier New" panose="02070309020205020404" pitchFamily="49" charset="0"/>
                <a:ea typeface="Calibri" panose="020F0502020204030204" pitchFamily="34" charset="0"/>
                <a:cs typeface="Courier New" panose="02070309020205020404" pitchFamily="49" charset="0"/>
              </a:rPr>
              <a:t>ls</a:t>
            </a:r>
            <a:r>
              <a:rPr lang="en-GB" sz="2000" b="1" dirty="0">
                <a:latin typeface="Calibri" panose="020F0502020204030204" pitchFamily="34" charset="0"/>
                <a:ea typeface="Calibri" panose="020F0502020204030204" pitchFamily="34" charset="0"/>
                <a:cs typeface="Times New Roman" panose="02020603050405020304" pitchFamily="18" charset="0"/>
              </a:rPr>
              <a:t> behaving inconsistently and searching subdirectories [for full explanation, see Ess 8.2.5]</a:t>
            </a:r>
          </a:p>
        </p:txBody>
      </p:sp>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Globbing</a:t>
            </a:r>
            <a:br>
              <a:rPr lang="en-GB" dirty="0">
                <a:solidFill>
                  <a:schemeClr val="bg1"/>
                </a:solidFill>
              </a:rPr>
            </a:br>
            <a:r>
              <a:rPr lang="en-GB" sz="2800" dirty="0">
                <a:solidFill>
                  <a:schemeClr val="bg1"/>
                </a:solidFill>
              </a:rPr>
              <a:t>(Ess 8.2)</a:t>
            </a:r>
            <a:endParaRPr lang="en-GB" dirty="0">
              <a:solidFill>
                <a:schemeClr val="bg1"/>
              </a:solidFill>
            </a:endParaRPr>
          </a:p>
        </p:txBody>
      </p:sp>
      <p:sp>
        <p:nvSpPr>
          <p:cNvPr id="6" name="Rectangle 5">
            <a:extLst>
              <a:ext uri="{FF2B5EF4-FFF2-40B4-BE49-F238E27FC236}">
                <a16:creationId xmlns:a16="http://schemas.microsoft.com/office/drawing/2014/main" id="{81E90201-27AA-49C8-B953-BA4F4CFEC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22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shot of output from ls using globs">
            <a:extLst>
              <a:ext uri="{FF2B5EF4-FFF2-40B4-BE49-F238E27FC236}">
                <a16:creationId xmlns:a16="http://schemas.microsoft.com/office/drawing/2014/main" id="{9EFDD1A9-A7E8-46F6-A31D-CA43353D8B14}"/>
              </a:ext>
            </a:extLst>
          </p:cNvPr>
          <p:cNvPicPr>
            <a:picLocks noChangeAspect="1"/>
          </p:cNvPicPr>
          <p:nvPr/>
        </p:nvPicPr>
        <p:blipFill>
          <a:blip r:embed="rId2"/>
          <a:stretch>
            <a:fillRect/>
          </a:stretch>
        </p:blipFill>
        <p:spPr>
          <a:xfrm>
            <a:off x="1481137" y="3768670"/>
            <a:ext cx="9229725" cy="1485900"/>
          </a:xfrm>
          <a:prstGeom prst="rect">
            <a:avLst/>
          </a:prstGeom>
        </p:spPr>
      </p:pic>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Globbing</a:t>
            </a:r>
            <a:br>
              <a:rPr lang="en-GB" dirty="0">
                <a:solidFill>
                  <a:schemeClr val="bg1"/>
                </a:solidFill>
              </a:rPr>
            </a:br>
            <a:r>
              <a:rPr lang="en-GB" sz="2800" dirty="0">
                <a:solidFill>
                  <a:schemeClr val="bg1"/>
                </a:solidFill>
              </a:rPr>
              <a:t>(Ess 8.2)</a:t>
            </a:r>
            <a:endParaRPr lang="en-GB" dirty="0">
              <a:solidFill>
                <a:schemeClr val="bg1"/>
              </a:solidFill>
            </a:endParaRPr>
          </a:p>
        </p:txBody>
      </p:sp>
      <p:sp>
        <p:nvSpPr>
          <p:cNvPr id="6" name="Rectangle 5">
            <a:extLst>
              <a:ext uri="{FF2B5EF4-FFF2-40B4-BE49-F238E27FC236}">
                <a16:creationId xmlns:a16="http://schemas.microsoft.com/office/drawing/2014/main" id="{81E90201-27AA-49C8-B953-BA4F4CFEC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20">
            <a:extLst>
              <a:ext uri="{FF2B5EF4-FFF2-40B4-BE49-F238E27FC236}">
                <a16:creationId xmlns:a16="http://schemas.microsoft.com/office/drawing/2014/main" id="{394D47D1-A63F-4B04-BB7E-A403CD17798E}"/>
              </a:ext>
            </a:extLst>
          </p:cNvPr>
          <p:cNvSpPr>
            <a:spLocks noGrp="1"/>
          </p:cNvSpPr>
          <p:nvPr>
            <p:ph idx="1"/>
          </p:nvPr>
        </p:nvSpPr>
        <p:spPr>
          <a:xfrm>
            <a:off x="838200" y="1825625"/>
            <a:ext cx="10515600" cy="4351338"/>
          </a:xfrm>
        </p:spPr>
        <p:txBody>
          <a:bodyPr/>
          <a:lstStyle/>
          <a:p>
            <a:pPr>
              <a:lnSpc>
                <a:spcPct val="110000"/>
              </a:lnSpc>
              <a:spcBef>
                <a:spcPts val="0"/>
              </a:spcBef>
            </a:pPr>
            <a:r>
              <a:rPr lang="en-GB" sz="2400" dirty="0">
                <a:latin typeface="Calibri" panose="020F0502020204030204" pitchFamily="34" charset="0"/>
                <a:ea typeface="Calibri" panose="020F0502020204030204" pitchFamily="34" charset="0"/>
                <a:cs typeface="Times New Roman" panose="02020603050405020304" pitchFamily="18" charset="0"/>
              </a:rPr>
              <a:t>globbing characters are used within the path </a:t>
            </a:r>
          </a:p>
          <a:p>
            <a:pPr>
              <a:lnSpc>
                <a:spcPct val="110000"/>
              </a:lnSpc>
              <a:spcBef>
                <a:spcPts val="0"/>
              </a:spcBef>
            </a:pPr>
            <a:r>
              <a:rPr lang="en-GB" sz="2400" dirty="0">
                <a:latin typeface="Calibri" panose="020F0502020204030204" pitchFamily="34" charset="0"/>
                <a:ea typeface="Calibri" panose="020F0502020204030204" pitchFamily="34" charset="0"/>
                <a:cs typeface="Times New Roman" panose="02020603050405020304" pitchFamily="18" charset="0"/>
              </a:rPr>
              <a:t>shows what to match against</a:t>
            </a:r>
          </a:p>
          <a:p>
            <a:endParaRPr lang="en-GB" dirty="0"/>
          </a:p>
        </p:txBody>
      </p:sp>
      <p:sp>
        <p:nvSpPr>
          <p:cNvPr id="13" name="TextBox 12">
            <a:extLst>
              <a:ext uri="{FF2B5EF4-FFF2-40B4-BE49-F238E27FC236}">
                <a16:creationId xmlns:a16="http://schemas.microsoft.com/office/drawing/2014/main" id="{186EE7F2-DA6F-4289-BEB0-6CD465549554}"/>
              </a:ext>
            </a:extLst>
          </p:cNvPr>
          <p:cNvSpPr txBox="1"/>
          <p:nvPr/>
        </p:nvSpPr>
        <p:spPr>
          <a:xfrm rot="21233073">
            <a:off x="2283239" y="2819998"/>
            <a:ext cx="2169579"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prevent subdirectories being searched</a:t>
            </a:r>
          </a:p>
        </p:txBody>
      </p:sp>
      <p:sp>
        <p:nvSpPr>
          <p:cNvPr id="14" name="Freeform: Shape 13">
            <a:extLst>
              <a:ext uri="{FF2B5EF4-FFF2-40B4-BE49-F238E27FC236}">
                <a16:creationId xmlns:a16="http://schemas.microsoft.com/office/drawing/2014/main" id="{D4F2FE7B-9480-4579-8887-0CE6CE429A2F}"/>
              </a:ext>
              <a:ext uri="{C183D7F6-B498-43B3-948B-1728B52AA6E4}">
                <adec:decorative xmlns:adec="http://schemas.microsoft.com/office/drawing/2017/decorative" val="1"/>
              </a:ext>
            </a:extLst>
          </p:cNvPr>
          <p:cNvSpPr/>
          <p:nvPr/>
        </p:nvSpPr>
        <p:spPr>
          <a:xfrm rot="19216125">
            <a:off x="4032900" y="2894065"/>
            <a:ext cx="195422" cy="1069869"/>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43AF9AE8-0210-40EB-8D3C-0EC98E7DCA3F}"/>
              </a:ext>
            </a:extLst>
          </p:cNvPr>
          <p:cNvSpPr txBox="1"/>
          <p:nvPr/>
        </p:nvSpPr>
        <p:spPr>
          <a:xfrm rot="21308472">
            <a:off x="7392540" y="2331579"/>
            <a:ext cx="3810719" cy="954107"/>
          </a:xfrm>
          <a:prstGeom prst="rect">
            <a:avLst/>
          </a:prstGeom>
          <a:noFill/>
        </p:spPr>
        <p:txBody>
          <a:bodyPr wrap="square" rtlCol="0">
            <a:spAutoFit/>
          </a:bodyPr>
          <a:lstStyle/>
          <a:p>
            <a:r>
              <a:rPr lang="en-GB" sz="1400" dirty="0">
                <a:solidFill>
                  <a:srgbClr val="0070C0"/>
                </a:solidFill>
                <a:latin typeface="Segoe Print" panose="02000600000000000000" pitchFamily="2" charset="0"/>
              </a:rPr>
              <a:t>match any name with:</a:t>
            </a:r>
          </a:p>
          <a:p>
            <a:pPr marL="285750" indent="-285750">
              <a:buFont typeface="Arial" panose="020B0604020202020204" pitchFamily="34" charset="0"/>
              <a:buChar char="•"/>
            </a:pPr>
            <a:r>
              <a:rPr lang="en-GB" sz="1400" dirty="0">
                <a:solidFill>
                  <a:srgbClr val="0070C0"/>
                </a:solidFill>
                <a:latin typeface="Segoe Print" panose="02000600000000000000" pitchFamily="2" charset="0"/>
              </a:rPr>
              <a:t>zero or more characters</a:t>
            </a:r>
          </a:p>
          <a:p>
            <a:pPr marL="285750" indent="-285750">
              <a:buFont typeface="Arial" panose="020B0604020202020204" pitchFamily="34" charset="0"/>
              <a:buChar char="•"/>
            </a:pPr>
            <a:r>
              <a:rPr lang="en-GB" sz="1400" dirty="0">
                <a:solidFill>
                  <a:srgbClr val="0070C0"/>
                </a:solidFill>
                <a:latin typeface="Segoe Print" panose="02000600000000000000" pitchFamily="2" charset="0"/>
              </a:rPr>
              <a:t>followed by p</a:t>
            </a:r>
          </a:p>
          <a:p>
            <a:pPr marL="285750" indent="-285750">
              <a:buFont typeface="Arial" panose="020B0604020202020204" pitchFamily="34" charset="0"/>
              <a:buChar char="•"/>
            </a:pPr>
            <a:r>
              <a:rPr lang="en-GB" sz="1400" dirty="0">
                <a:solidFill>
                  <a:srgbClr val="0070C0"/>
                </a:solidFill>
                <a:latin typeface="Segoe Print" panose="02000600000000000000" pitchFamily="2" charset="0"/>
              </a:rPr>
              <a:t>followed by zero or more characters </a:t>
            </a:r>
          </a:p>
        </p:txBody>
      </p:sp>
      <p:sp>
        <p:nvSpPr>
          <p:cNvPr id="16" name="Freeform: Shape 15">
            <a:extLst>
              <a:ext uri="{FF2B5EF4-FFF2-40B4-BE49-F238E27FC236}">
                <a16:creationId xmlns:a16="http://schemas.microsoft.com/office/drawing/2014/main" id="{AC71C7C0-2613-4C84-A661-8EFF9943F030}"/>
              </a:ext>
              <a:ext uri="{C183D7F6-B498-43B3-948B-1728B52AA6E4}">
                <adec:decorative xmlns:adec="http://schemas.microsoft.com/office/drawing/2017/decorative" val="1"/>
              </a:ext>
            </a:extLst>
          </p:cNvPr>
          <p:cNvSpPr/>
          <p:nvPr/>
        </p:nvSpPr>
        <p:spPr>
          <a:xfrm rot="3073351" flipH="1">
            <a:off x="6506283" y="2617694"/>
            <a:ext cx="391507" cy="1487348"/>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F79A8C4E-EEED-41F2-8FE4-6175F07717BE}"/>
              </a:ext>
            </a:extLst>
          </p:cNvPr>
          <p:cNvSpPr txBox="1"/>
          <p:nvPr/>
        </p:nvSpPr>
        <p:spPr>
          <a:xfrm>
            <a:off x="9241818" y="6444520"/>
            <a:ext cx="2803973" cy="369332"/>
          </a:xfrm>
          <a:prstGeom prst="rect">
            <a:avLst/>
          </a:prstGeom>
          <a:noFill/>
        </p:spPr>
        <p:txBody>
          <a:bodyPr wrap="none" rtlCol="0">
            <a:spAutoFit/>
          </a:bodyPr>
          <a:lstStyle/>
          <a:p>
            <a:pPr algn="r"/>
            <a:r>
              <a:rPr lang="en-GB" dirty="0">
                <a:solidFill>
                  <a:schemeClr val="bg1"/>
                </a:solidFill>
                <a:latin typeface="Courier New" panose="02070309020205020404" pitchFamily="49" charset="0"/>
                <a:cs typeface="Courier New" panose="02070309020205020404" pitchFamily="49" charset="0"/>
              </a:rPr>
              <a:t>ls -d Documents/*p*</a:t>
            </a:r>
          </a:p>
        </p:txBody>
      </p:sp>
    </p:spTree>
    <p:extLst>
      <p:ext uri="{BB962C8B-B14F-4D97-AF65-F5344CB8AC3E}">
        <p14:creationId xmlns:p14="http://schemas.microsoft.com/office/powerpoint/2010/main" val="383162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DEMO: globbing - examples</a:t>
            </a:r>
            <a:br>
              <a:rPr lang="en-GB" dirty="0">
                <a:solidFill>
                  <a:schemeClr val="bg1"/>
                </a:solidFill>
              </a:rPr>
            </a:br>
            <a:r>
              <a:rPr lang="en-GB" sz="2800" dirty="0">
                <a:solidFill>
                  <a:schemeClr val="bg1"/>
                </a:solidFill>
              </a:rPr>
              <a:t>(Ess 8.2)</a:t>
            </a:r>
            <a:endParaRPr lang="en-GB" dirty="0">
              <a:solidFill>
                <a:schemeClr val="bg1"/>
              </a:solidFill>
            </a:endParaRPr>
          </a:p>
        </p:txBody>
      </p:sp>
      <p:graphicFrame>
        <p:nvGraphicFramePr>
          <p:cNvPr id="4" name="Table 4">
            <a:extLst>
              <a:ext uri="{FF2B5EF4-FFF2-40B4-BE49-F238E27FC236}">
                <a16:creationId xmlns:a16="http://schemas.microsoft.com/office/drawing/2014/main" id="{1A204FC1-5826-452B-B168-225B619E5684}"/>
              </a:ext>
            </a:extLst>
          </p:cNvPr>
          <p:cNvGraphicFramePr>
            <a:graphicFrameLocks noGrp="1"/>
          </p:cNvGraphicFramePr>
          <p:nvPr>
            <p:extLst>
              <p:ext uri="{D42A27DB-BD31-4B8C-83A1-F6EECF244321}">
                <p14:modId xmlns:p14="http://schemas.microsoft.com/office/powerpoint/2010/main" val="1004192357"/>
              </p:ext>
            </p:extLst>
          </p:nvPr>
        </p:nvGraphicFramePr>
        <p:xfrm>
          <a:off x="838200" y="2055813"/>
          <a:ext cx="10390632" cy="3896614"/>
        </p:xfrm>
        <a:graphic>
          <a:graphicData uri="http://schemas.openxmlformats.org/drawingml/2006/table">
            <a:tbl>
              <a:tblPr firstRow="1" bandRow="1">
                <a:tableStyleId>{5C22544A-7EE6-4342-B048-85BDC9FD1C3A}</a:tableStyleId>
              </a:tblPr>
              <a:tblGrid>
                <a:gridCol w="5130673">
                  <a:extLst>
                    <a:ext uri="{9D8B030D-6E8A-4147-A177-3AD203B41FA5}">
                      <a16:colId xmlns:a16="http://schemas.microsoft.com/office/drawing/2014/main" val="3446845757"/>
                    </a:ext>
                  </a:extLst>
                </a:gridCol>
                <a:gridCol w="5259959">
                  <a:extLst>
                    <a:ext uri="{9D8B030D-6E8A-4147-A177-3AD203B41FA5}">
                      <a16:colId xmlns:a16="http://schemas.microsoft.com/office/drawing/2014/main" val="616299615"/>
                    </a:ext>
                  </a:extLst>
                </a:gridCol>
              </a:tblGrid>
              <a:tr h="370840">
                <a:tc>
                  <a:txBody>
                    <a:bodyPr/>
                    <a:lstStyle/>
                    <a:p>
                      <a:pPr>
                        <a:lnSpc>
                          <a:spcPct val="107000"/>
                        </a:lnSpc>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what do you want to match?</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nSpc>
                          <a:spcPct val="107000"/>
                        </a:lnSpc>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sample command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val="1851657464"/>
                  </a:ext>
                </a:extLst>
              </a:tr>
              <a:tr h="370840">
                <a:tc>
                  <a:txBody>
                    <a:bodyPr/>
                    <a:lstStyle/>
                    <a:p>
                      <a:r>
                        <a:rPr lang="en-GB" sz="1800" kern="1200" dirty="0">
                          <a:solidFill>
                            <a:schemeClr val="dk1"/>
                          </a:solidFill>
                          <a:effectLst/>
                          <a:latin typeface="+mn-lt"/>
                          <a:ea typeface="+mn-ea"/>
                          <a:cs typeface="+mn-cs"/>
                        </a:rPr>
                        <a:t>filenames in </a:t>
                      </a:r>
                      <a:r>
                        <a:rPr lang="en-GB" sz="1800" kern="1200" dirty="0">
                          <a:solidFill>
                            <a:schemeClr val="dk1"/>
                          </a:solidFill>
                          <a:effectLst/>
                          <a:latin typeface="Courier New" panose="02070309020205020404" pitchFamily="49" charset="0"/>
                          <a:ea typeface="+mn-ea"/>
                          <a:cs typeface="Courier New" panose="02070309020205020404" pitchFamily="49" charset="0"/>
                        </a:rPr>
                        <a:t>Documents</a:t>
                      </a:r>
                      <a:r>
                        <a:rPr lang="en-GB" sz="1800" kern="1200" dirty="0">
                          <a:solidFill>
                            <a:schemeClr val="dk1"/>
                          </a:solidFill>
                          <a:effectLst/>
                          <a:latin typeface="+mn-lt"/>
                          <a:ea typeface="+mn-ea"/>
                          <a:cs typeface="+mn-cs"/>
                        </a:rPr>
                        <a:t> containing </a:t>
                      </a:r>
                      <a:r>
                        <a:rPr lang="en-GB" sz="1800" kern="1200" dirty="0">
                          <a:solidFill>
                            <a:schemeClr val="dk1"/>
                          </a:solidFill>
                          <a:effectLst/>
                          <a:latin typeface="Courier New" panose="02070309020205020404" pitchFamily="49" charset="0"/>
                          <a:ea typeface="+mn-ea"/>
                          <a:cs typeface="Courier New" panose="02070309020205020404" pitchFamily="49" charset="0"/>
                        </a:rPr>
                        <a:t>p</a:t>
                      </a:r>
                      <a:endParaRPr lang="en-GB" sz="1800" kern="1200" dirty="0">
                        <a:solidFill>
                          <a:schemeClr val="dk1"/>
                        </a:solidFill>
                        <a:effectLst/>
                        <a:latin typeface="+mn-lt"/>
                        <a:ea typeface="+mn-ea"/>
                        <a:cs typeface="+mn-cs"/>
                      </a:endParaRPr>
                    </a:p>
                  </a:txBody>
                  <a:tcPr/>
                </a:tc>
                <a:tc>
                  <a:txBody>
                    <a:bodyPr/>
                    <a:lstStyle/>
                    <a:p>
                      <a:pPr>
                        <a:lnSpc>
                          <a:spcPct val="107000"/>
                        </a:lnSpc>
                        <a:spcAft>
                          <a:spcPts val="12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ls -d Documents/*p*</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833994329"/>
                  </a:ext>
                </a:extLst>
              </a:tr>
              <a:tr h="370840">
                <a:tc>
                  <a:txBody>
                    <a:bodyPr/>
                    <a:lstStyle/>
                    <a:p>
                      <a:r>
                        <a:rPr lang="en-GB" sz="1800" kern="1200" dirty="0">
                          <a:solidFill>
                            <a:schemeClr val="dk1"/>
                          </a:solidFill>
                          <a:effectLst/>
                          <a:latin typeface="Courier New" panose="02070309020205020404" pitchFamily="49" charset="0"/>
                          <a:ea typeface="+mn-ea"/>
                          <a:cs typeface="Courier New" panose="02070309020205020404" pitchFamily="49" charset="0"/>
                        </a:rPr>
                        <a:t>conf</a:t>
                      </a:r>
                      <a:r>
                        <a:rPr lang="en-GB" sz="1800" kern="1200" dirty="0">
                          <a:solidFill>
                            <a:schemeClr val="dk1"/>
                          </a:solidFill>
                          <a:effectLst/>
                          <a:latin typeface="+mn-lt"/>
                          <a:ea typeface="+mn-ea"/>
                          <a:cs typeface="+mn-cs"/>
                        </a:rPr>
                        <a:t> files in </a:t>
                      </a:r>
                      <a:r>
                        <a:rPr lang="en-GB" sz="1800" kern="1200" dirty="0">
                          <a:solidFill>
                            <a:schemeClr val="dk1"/>
                          </a:solidFill>
                          <a:effectLst/>
                          <a:latin typeface="Courier New" panose="02070309020205020404" pitchFamily="49" charset="0"/>
                          <a:ea typeface="+mn-ea"/>
                          <a:cs typeface="Courier New" panose="02070309020205020404" pitchFamily="49" charset="0"/>
                        </a:rPr>
                        <a:t>/etc </a:t>
                      </a:r>
                      <a:r>
                        <a:rPr lang="en-GB" sz="1800" kern="1200" dirty="0">
                          <a:solidFill>
                            <a:schemeClr val="dk1"/>
                          </a:solidFill>
                          <a:effectLst/>
                          <a:latin typeface="+mn-lt"/>
                          <a:ea typeface="+mn-ea"/>
                          <a:cs typeface="+mn-cs"/>
                        </a:rPr>
                        <a:t>directory</a:t>
                      </a:r>
                    </a:p>
                  </a:txBody>
                  <a:tcPr/>
                </a:tc>
                <a:tc>
                  <a:txBody>
                    <a:bodyPr/>
                    <a:lstStyle/>
                    <a:p>
                      <a:pPr>
                        <a:lnSpc>
                          <a:spcPct val="107000"/>
                        </a:lnSpc>
                        <a:spcAft>
                          <a:spcPts val="12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ls -d /etc/*.conf</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495965977"/>
                  </a:ext>
                </a:extLst>
              </a:tr>
              <a:tr h="370840">
                <a:tc>
                  <a:txBody>
                    <a:bodyPr/>
                    <a:lstStyle/>
                    <a:p>
                      <a:r>
                        <a:rPr lang="en-GB" sz="1800" kern="1200" dirty="0">
                          <a:solidFill>
                            <a:schemeClr val="dk1"/>
                          </a:solidFill>
                          <a:effectLst/>
                          <a:latin typeface="+mn-lt"/>
                          <a:ea typeface="+mn-ea"/>
                          <a:cs typeface="+mn-cs"/>
                        </a:rPr>
                        <a:t>filenames in </a:t>
                      </a:r>
                      <a:r>
                        <a:rPr lang="en-GB" sz="1800" kern="1200" dirty="0">
                          <a:solidFill>
                            <a:schemeClr val="dk1"/>
                          </a:solidFill>
                          <a:effectLst/>
                          <a:latin typeface="Courier New" panose="02070309020205020404" pitchFamily="49" charset="0"/>
                          <a:ea typeface="+mn-ea"/>
                          <a:cs typeface="Courier New" panose="02070309020205020404" pitchFamily="49" charset="0"/>
                        </a:rPr>
                        <a:t>Documents</a:t>
                      </a:r>
                      <a:r>
                        <a:rPr lang="en-GB" sz="1800" kern="1200" dirty="0">
                          <a:solidFill>
                            <a:schemeClr val="dk1"/>
                          </a:solidFill>
                          <a:effectLst/>
                          <a:latin typeface="+mn-lt"/>
                          <a:ea typeface="+mn-ea"/>
                          <a:cs typeface="+mn-cs"/>
                        </a:rPr>
                        <a:t> with 3 characters</a:t>
                      </a:r>
                    </a:p>
                  </a:txBody>
                  <a:tcPr/>
                </a:tc>
                <a:tc>
                  <a:txBody>
                    <a:bodyPr/>
                    <a:lstStyle/>
                    <a:p>
                      <a:pPr marL="0" algn="l" defTabSz="914400" rtl="0" eaLnBrk="1" latinLnBrk="0" hangingPunct="1">
                        <a:lnSpc>
                          <a:spcPct val="107000"/>
                        </a:lnSpc>
                        <a:spcAft>
                          <a:spcPts val="1200"/>
                        </a:spcAft>
                      </a:pPr>
                      <a:r>
                        <a:rPr lang="en-GB" sz="2000" kern="1200" dirty="0">
                          <a:solidFill>
                            <a:schemeClr val="dk1"/>
                          </a:solidFill>
                          <a:effectLst/>
                          <a:latin typeface="Courier New" panose="02070309020205020404" pitchFamily="49" charset="0"/>
                          <a:cs typeface="Courier New" panose="02070309020205020404" pitchFamily="49" charset="0"/>
                        </a:rPr>
                        <a:t>ls -d Documents/???.*</a:t>
                      </a:r>
                    </a:p>
                  </a:txBody>
                  <a:tcPr/>
                </a:tc>
                <a:extLst>
                  <a:ext uri="{0D108BD9-81ED-4DB2-BD59-A6C34878D82A}">
                    <a16:rowId xmlns:a16="http://schemas.microsoft.com/office/drawing/2014/main" val="3087823024"/>
                  </a:ext>
                </a:extLst>
              </a:tr>
              <a:tr h="370840">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GB" sz="1800" kern="1200" dirty="0">
                          <a:solidFill>
                            <a:schemeClr val="dk1"/>
                          </a:solidFill>
                          <a:effectLst/>
                          <a:latin typeface="+mn-lt"/>
                          <a:ea typeface="+mn-ea"/>
                          <a:cs typeface="+mn-cs"/>
                        </a:rPr>
                        <a:t>filenames in </a:t>
                      </a:r>
                      <a:r>
                        <a:rPr lang="en-GB" sz="1800" kern="1200" dirty="0">
                          <a:solidFill>
                            <a:schemeClr val="dk1"/>
                          </a:solidFill>
                          <a:effectLst/>
                          <a:latin typeface="Courier New" panose="02070309020205020404" pitchFamily="49" charset="0"/>
                          <a:ea typeface="+mn-ea"/>
                          <a:cs typeface="Courier New" panose="02070309020205020404" pitchFamily="49" charset="0"/>
                        </a:rPr>
                        <a:t>Documents</a:t>
                      </a:r>
                      <a:r>
                        <a:rPr lang="en-GB" sz="1800" kern="1200" dirty="0">
                          <a:solidFill>
                            <a:schemeClr val="dk1"/>
                          </a:solidFill>
                          <a:effectLst/>
                          <a:latin typeface="+mn-lt"/>
                          <a:ea typeface="+mn-ea"/>
                          <a:cs typeface="+mn-cs"/>
                        </a:rPr>
                        <a:t> with at least 3 characters</a:t>
                      </a:r>
                    </a:p>
                  </a:txBody>
                  <a:tcP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GB" sz="2000" kern="1200" dirty="0">
                          <a:solidFill>
                            <a:schemeClr val="dk1"/>
                          </a:solidFill>
                          <a:effectLst/>
                          <a:latin typeface="Courier New" panose="02070309020205020404" pitchFamily="49" charset="0"/>
                          <a:cs typeface="Courier New" panose="02070309020205020404" pitchFamily="49" charset="0"/>
                        </a:rPr>
                        <a:t>ls -d Documents/???*.*</a:t>
                      </a:r>
                    </a:p>
                  </a:txBody>
                  <a:tcPr/>
                </a:tc>
                <a:extLst>
                  <a:ext uri="{0D108BD9-81ED-4DB2-BD59-A6C34878D82A}">
                    <a16:rowId xmlns:a16="http://schemas.microsoft.com/office/drawing/2014/main" val="3139633566"/>
                  </a:ext>
                </a:extLst>
              </a:tr>
              <a:tr h="370840">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GB" sz="1800" kern="1200" dirty="0">
                          <a:solidFill>
                            <a:schemeClr val="dk1"/>
                          </a:solidFill>
                          <a:effectLst/>
                          <a:latin typeface="+mn-lt"/>
                          <a:ea typeface="+mn-ea"/>
                          <a:cs typeface="+mn-cs"/>
                        </a:rPr>
                        <a:t>filenames in </a:t>
                      </a:r>
                      <a:r>
                        <a:rPr lang="en-GB" sz="1800" kern="1200" dirty="0">
                          <a:solidFill>
                            <a:schemeClr val="dk1"/>
                          </a:solidFill>
                          <a:effectLst/>
                          <a:latin typeface="Courier New" panose="02070309020205020404" pitchFamily="49" charset="0"/>
                          <a:ea typeface="+mn-ea"/>
                          <a:cs typeface="Courier New" panose="02070309020205020404" pitchFamily="49" charset="0"/>
                        </a:rPr>
                        <a:t>Documents</a:t>
                      </a:r>
                      <a:r>
                        <a:rPr lang="en-GB" sz="1800" kern="1200" dirty="0">
                          <a:solidFill>
                            <a:schemeClr val="dk1"/>
                          </a:solidFill>
                          <a:effectLst/>
                          <a:latin typeface="+mn-lt"/>
                          <a:ea typeface="+mn-ea"/>
                          <a:cs typeface="+mn-cs"/>
                        </a:rPr>
                        <a:t> starting with </a:t>
                      </a:r>
                      <a:r>
                        <a:rPr lang="en-GB" sz="1800" kern="1200" dirty="0">
                          <a:solidFill>
                            <a:schemeClr val="dk1"/>
                          </a:solidFill>
                          <a:effectLst/>
                          <a:latin typeface="Courier New" panose="02070309020205020404" pitchFamily="49" charset="0"/>
                          <a:ea typeface="+mn-ea"/>
                          <a:cs typeface="Courier New" panose="02070309020205020404" pitchFamily="49" charset="0"/>
                        </a:rPr>
                        <a:t>a</a:t>
                      </a:r>
                      <a:r>
                        <a:rPr lang="en-GB" sz="1800" kern="1200" dirty="0">
                          <a:solidFill>
                            <a:schemeClr val="dk1"/>
                          </a:solidFill>
                          <a:effectLst/>
                          <a:latin typeface="+mn-lt"/>
                          <a:ea typeface="+mn-ea"/>
                          <a:cs typeface="+mn-cs"/>
                        </a:rPr>
                        <a:t>, </a:t>
                      </a:r>
                      <a:r>
                        <a:rPr lang="en-GB" sz="1800" kern="1200" dirty="0">
                          <a:solidFill>
                            <a:schemeClr val="dk1"/>
                          </a:solidFill>
                          <a:effectLst/>
                          <a:latin typeface="Courier New" panose="02070309020205020404" pitchFamily="49" charset="0"/>
                          <a:ea typeface="+mn-ea"/>
                          <a:cs typeface="Courier New" panose="02070309020205020404" pitchFamily="49" charset="0"/>
                        </a:rPr>
                        <a:t>b</a:t>
                      </a:r>
                      <a:r>
                        <a:rPr lang="en-GB" sz="1800" kern="1200" dirty="0">
                          <a:solidFill>
                            <a:schemeClr val="dk1"/>
                          </a:solidFill>
                          <a:effectLst/>
                          <a:latin typeface="+mn-lt"/>
                          <a:ea typeface="+mn-ea"/>
                          <a:cs typeface="+mn-cs"/>
                        </a:rPr>
                        <a:t>, </a:t>
                      </a:r>
                      <a:r>
                        <a:rPr lang="en-GB" sz="1800" kern="1200" dirty="0">
                          <a:solidFill>
                            <a:schemeClr val="dk1"/>
                          </a:solidFill>
                          <a:effectLst/>
                          <a:latin typeface="Courier New" panose="02070309020205020404" pitchFamily="49" charset="0"/>
                          <a:ea typeface="+mn-ea"/>
                          <a:cs typeface="Courier New" panose="02070309020205020404" pitchFamily="49" charset="0"/>
                        </a:rPr>
                        <a:t>c</a:t>
                      </a:r>
                      <a:r>
                        <a:rPr lang="en-GB" sz="1800" kern="1200" dirty="0">
                          <a:solidFill>
                            <a:schemeClr val="dk1"/>
                          </a:solidFill>
                          <a:effectLst/>
                          <a:latin typeface="+mn-lt"/>
                          <a:ea typeface="+mn-ea"/>
                          <a:cs typeface="+mn-cs"/>
                        </a:rPr>
                        <a:t> or </a:t>
                      </a:r>
                      <a:r>
                        <a:rPr lang="en-GB" sz="1800" kern="1200" dirty="0">
                          <a:solidFill>
                            <a:schemeClr val="dk1"/>
                          </a:solidFill>
                          <a:effectLst/>
                          <a:latin typeface="Courier New" panose="02070309020205020404" pitchFamily="49" charset="0"/>
                          <a:ea typeface="+mn-ea"/>
                          <a:cs typeface="Courier New" panose="02070309020205020404" pitchFamily="49" charset="0"/>
                        </a:rPr>
                        <a:t>d</a:t>
                      </a:r>
                    </a:p>
                  </a:txBody>
                  <a:tcPr/>
                </a:tc>
                <a:tc>
                  <a:txBody>
                    <a:bodyPr/>
                    <a:lstStyle/>
                    <a:p>
                      <a:pPr marL="0" algn="l" defTabSz="914400" rtl="0" eaLnBrk="1" latinLnBrk="0" hangingPunct="1">
                        <a:lnSpc>
                          <a:spcPct val="107000"/>
                        </a:lnSpc>
                        <a:spcAft>
                          <a:spcPts val="1200"/>
                        </a:spcAft>
                      </a:pPr>
                      <a:r>
                        <a:rPr lang="en-GB" sz="2000" kern="1200" dirty="0">
                          <a:solidFill>
                            <a:schemeClr val="dk1"/>
                          </a:solidFill>
                          <a:effectLst/>
                          <a:latin typeface="Courier New" panose="02070309020205020404" pitchFamily="49" charset="0"/>
                          <a:cs typeface="Courier New" panose="02070309020205020404" pitchFamily="49" charset="0"/>
                        </a:rPr>
                        <a:t>ls -d Documents/[</a:t>
                      </a:r>
                      <a:r>
                        <a:rPr lang="en-GB" sz="2000" kern="1200" dirty="0" err="1">
                          <a:solidFill>
                            <a:schemeClr val="dk1"/>
                          </a:solidFill>
                          <a:effectLst/>
                          <a:latin typeface="Courier New" panose="02070309020205020404" pitchFamily="49" charset="0"/>
                          <a:cs typeface="Courier New" panose="02070309020205020404" pitchFamily="49" charset="0"/>
                        </a:rPr>
                        <a:t>abcd</a:t>
                      </a:r>
                      <a:r>
                        <a:rPr lang="en-GB" sz="2000" kern="1200" dirty="0">
                          <a:solidFill>
                            <a:schemeClr val="dk1"/>
                          </a:solidFill>
                          <a:effectLst/>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144671179"/>
                  </a:ext>
                </a:extLst>
              </a:tr>
              <a:tr h="370840">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GB" sz="1800" kern="1200" dirty="0">
                          <a:solidFill>
                            <a:schemeClr val="dk1"/>
                          </a:solidFill>
                          <a:effectLst/>
                          <a:latin typeface="+mn-lt"/>
                          <a:ea typeface="+mn-ea"/>
                          <a:cs typeface="+mn-cs"/>
                        </a:rPr>
                        <a:t>filenames in </a:t>
                      </a:r>
                      <a:r>
                        <a:rPr lang="en-GB" sz="1800" kern="1200" dirty="0">
                          <a:solidFill>
                            <a:schemeClr val="dk1"/>
                          </a:solidFill>
                          <a:effectLst/>
                          <a:latin typeface="Courier New" panose="02070309020205020404" pitchFamily="49" charset="0"/>
                          <a:ea typeface="+mn-ea"/>
                          <a:cs typeface="Courier New" panose="02070309020205020404" pitchFamily="49" charset="0"/>
                        </a:rPr>
                        <a:t>Documents</a:t>
                      </a:r>
                      <a:r>
                        <a:rPr lang="en-GB" sz="1800" kern="1200" dirty="0">
                          <a:solidFill>
                            <a:schemeClr val="dk1"/>
                          </a:solidFill>
                          <a:effectLst/>
                          <a:latin typeface="+mn-lt"/>
                          <a:ea typeface="+mn-ea"/>
                          <a:cs typeface="+mn-cs"/>
                        </a:rPr>
                        <a:t> starting with </a:t>
                      </a:r>
                      <a:r>
                        <a:rPr lang="en-GB" sz="1800" kern="1200" dirty="0">
                          <a:solidFill>
                            <a:schemeClr val="dk1"/>
                          </a:solidFill>
                          <a:effectLst/>
                          <a:latin typeface="Courier New" panose="02070309020205020404" pitchFamily="49" charset="0"/>
                          <a:ea typeface="+mn-ea"/>
                          <a:cs typeface="Courier New" panose="02070309020205020404" pitchFamily="49" charset="0"/>
                        </a:rPr>
                        <a:t>h</a:t>
                      </a:r>
                      <a:r>
                        <a:rPr lang="en-GB" sz="1800" kern="1200" dirty="0">
                          <a:solidFill>
                            <a:schemeClr val="dk1"/>
                          </a:solidFill>
                          <a:effectLst/>
                          <a:latin typeface="+mn-lt"/>
                          <a:ea typeface="+mn-ea"/>
                          <a:cs typeface="+mn-cs"/>
                        </a:rPr>
                        <a:t> to </a:t>
                      </a:r>
                      <a:r>
                        <a:rPr lang="en-GB" sz="1800" kern="1200" dirty="0">
                          <a:solidFill>
                            <a:schemeClr val="dk1"/>
                          </a:solidFill>
                          <a:effectLst/>
                          <a:latin typeface="Courier New" panose="02070309020205020404" pitchFamily="49" charset="0"/>
                          <a:ea typeface="+mn-ea"/>
                          <a:cs typeface="Courier New" panose="02070309020205020404" pitchFamily="49" charset="0"/>
                        </a:rPr>
                        <a:t>o</a:t>
                      </a:r>
                    </a:p>
                  </a:txBody>
                  <a:tcPr/>
                </a:tc>
                <a:tc>
                  <a:txBody>
                    <a:bodyPr/>
                    <a:lstStyle/>
                    <a:p>
                      <a:pPr marL="0" algn="l" defTabSz="914400" rtl="0" eaLnBrk="1" latinLnBrk="0" hangingPunct="1">
                        <a:lnSpc>
                          <a:spcPct val="107000"/>
                        </a:lnSpc>
                        <a:spcAft>
                          <a:spcPts val="1200"/>
                        </a:spcAft>
                      </a:pPr>
                      <a:r>
                        <a:rPr lang="en-GB" sz="2000" kern="1200" dirty="0">
                          <a:solidFill>
                            <a:schemeClr val="dk1"/>
                          </a:solidFill>
                          <a:effectLst/>
                          <a:latin typeface="Courier New" panose="02070309020205020404" pitchFamily="49" charset="0"/>
                          <a:cs typeface="Courier New" panose="02070309020205020404" pitchFamily="49" charset="0"/>
                        </a:rPr>
                        <a:t>ls -d Documents/[h-o]*</a:t>
                      </a:r>
                    </a:p>
                  </a:txBody>
                  <a:tcPr/>
                </a:tc>
                <a:extLst>
                  <a:ext uri="{0D108BD9-81ED-4DB2-BD59-A6C34878D82A}">
                    <a16:rowId xmlns:a16="http://schemas.microsoft.com/office/drawing/2014/main" val="1923472633"/>
                  </a:ext>
                </a:extLst>
              </a:tr>
              <a:tr h="370840">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GB" sz="1800" kern="1200" dirty="0">
                          <a:solidFill>
                            <a:schemeClr val="dk1"/>
                          </a:solidFill>
                          <a:effectLst/>
                          <a:latin typeface="+mn-lt"/>
                          <a:ea typeface="+mn-ea"/>
                          <a:cs typeface="+mn-cs"/>
                        </a:rPr>
                        <a:t>filenames in </a:t>
                      </a:r>
                      <a:r>
                        <a:rPr lang="en-GB" sz="1800" kern="1200" dirty="0">
                          <a:solidFill>
                            <a:schemeClr val="dk1"/>
                          </a:solidFill>
                          <a:effectLst/>
                          <a:latin typeface="Courier New" panose="02070309020205020404" pitchFamily="49" charset="0"/>
                          <a:ea typeface="+mn-ea"/>
                          <a:cs typeface="Courier New" panose="02070309020205020404" pitchFamily="49" charset="0"/>
                        </a:rPr>
                        <a:t>/etc</a:t>
                      </a:r>
                      <a:r>
                        <a:rPr lang="en-GB" sz="1800" kern="1200" dirty="0">
                          <a:solidFill>
                            <a:schemeClr val="dk1"/>
                          </a:solidFill>
                          <a:effectLst/>
                          <a:latin typeface="+mn-lt"/>
                          <a:ea typeface="+mn-ea"/>
                          <a:cs typeface="+mn-cs"/>
                        </a:rPr>
                        <a:t> with at least 1 number in name</a:t>
                      </a:r>
                    </a:p>
                  </a:txBody>
                  <a:tcPr/>
                </a:tc>
                <a:tc>
                  <a:txBody>
                    <a:bodyPr/>
                    <a:lstStyle/>
                    <a:p>
                      <a:pPr marL="0" algn="l" defTabSz="914400" rtl="0" eaLnBrk="1" latinLnBrk="0" hangingPunct="1">
                        <a:lnSpc>
                          <a:spcPct val="107000"/>
                        </a:lnSpc>
                        <a:spcAft>
                          <a:spcPts val="1200"/>
                        </a:spcAft>
                      </a:pPr>
                      <a:r>
                        <a:rPr lang="en-GB" sz="2000" kern="1200" dirty="0">
                          <a:solidFill>
                            <a:schemeClr val="dk1"/>
                          </a:solidFill>
                          <a:effectLst/>
                          <a:latin typeface="Courier New" panose="02070309020205020404" pitchFamily="49" charset="0"/>
                          <a:cs typeface="Courier New" panose="02070309020205020404" pitchFamily="49" charset="0"/>
                        </a:rPr>
                        <a:t>ls -d /etc/*[0-9]*</a:t>
                      </a:r>
                    </a:p>
                  </a:txBody>
                  <a:tcPr/>
                </a:tc>
                <a:extLst>
                  <a:ext uri="{0D108BD9-81ED-4DB2-BD59-A6C34878D82A}">
                    <a16:rowId xmlns:a16="http://schemas.microsoft.com/office/drawing/2014/main" val="1626887433"/>
                  </a:ext>
                </a:extLst>
              </a:tr>
              <a:tr h="370840">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GB" sz="1800" kern="1200" dirty="0">
                          <a:solidFill>
                            <a:schemeClr val="dk1"/>
                          </a:solidFill>
                          <a:effectLst/>
                          <a:latin typeface="+mn-lt"/>
                          <a:ea typeface="+mn-ea"/>
                          <a:cs typeface="+mn-cs"/>
                        </a:rPr>
                        <a:t>filenames in </a:t>
                      </a:r>
                      <a:r>
                        <a:rPr lang="en-GB" sz="1800" kern="1200" dirty="0">
                          <a:solidFill>
                            <a:schemeClr val="dk1"/>
                          </a:solidFill>
                          <a:effectLst/>
                          <a:latin typeface="Courier New" panose="02070309020205020404" pitchFamily="49" charset="0"/>
                          <a:ea typeface="+mn-ea"/>
                          <a:cs typeface="Courier New" panose="02070309020205020404" pitchFamily="49" charset="0"/>
                        </a:rPr>
                        <a:t>/etc </a:t>
                      </a:r>
                      <a:r>
                        <a:rPr lang="en-GB" sz="1800" kern="1200" dirty="0">
                          <a:solidFill>
                            <a:schemeClr val="dk1"/>
                          </a:solidFill>
                          <a:effectLst/>
                          <a:latin typeface="+mn-lt"/>
                          <a:ea typeface="+mn-ea"/>
                          <a:cs typeface="+mn-cs"/>
                        </a:rPr>
                        <a:t>which do not end with a number before the file extension</a:t>
                      </a:r>
                    </a:p>
                  </a:txBody>
                  <a:tcPr/>
                </a:tc>
                <a:tc>
                  <a:txBody>
                    <a:bodyPr/>
                    <a:lstStyle/>
                    <a:p>
                      <a:pPr marL="0" algn="l" defTabSz="914400" rtl="0" eaLnBrk="1" latinLnBrk="0" hangingPunct="1">
                        <a:lnSpc>
                          <a:spcPct val="107000"/>
                        </a:lnSpc>
                        <a:spcAft>
                          <a:spcPts val="1200"/>
                        </a:spcAft>
                      </a:pPr>
                      <a:r>
                        <a:rPr lang="en-GB" sz="2000" kern="1200" dirty="0">
                          <a:solidFill>
                            <a:schemeClr val="dk1"/>
                          </a:solidFill>
                          <a:effectLst/>
                          <a:latin typeface="Courier New" panose="02070309020205020404" pitchFamily="49" charset="0"/>
                          <a:cs typeface="Courier New" panose="02070309020205020404" pitchFamily="49" charset="0"/>
                        </a:rPr>
                        <a:t>ls -d /etc/*[!0-9].*</a:t>
                      </a:r>
                    </a:p>
                  </a:txBody>
                  <a:tcPr/>
                </a:tc>
                <a:extLst>
                  <a:ext uri="{0D108BD9-81ED-4DB2-BD59-A6C34878D82A}">
                    <a16:rowId xmlns:a16="http://schemas.microsoft.com/office/drawing/2014/main" val="3956859067"/>
                  </a:ext>
                </a:extLst>
              </a:tr>
            </a:tbl>
          </a:graphicData>
        </a:graphic>
      </p:graphicFrame>
      <p:sp>
        <p:nvSpPr>
          <p:cNvPr id="12" name="Rectangle 11">
            <a:extLst>
              <a:ext uri="{FF2B5EF4-FFF2-40B4-BE49-F238E27FC236}">
                <a16:creationId xmlns:a16="http://schemas.microsoft.com/office/drawing/2014/main" id="{079F67EE-4018-4BEB-8FDF-42C1EF0B1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95124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6D234C0-C696-47A3-96EA-28E46F5EC50C}"/>
              </a:ext>
            </a:extLst>
          </p:cNvPr>
          <p:cNvSpPr>
            <a:spLocks noGrp="1"/>
          </p:cNvSpPr>
          <p:nvPr>
            <p:ph idx="1"/>
          </p:nvPr>
        </p:nvSpPr>
        <p:spPr>
          <a:xfrm>
            <a:off x="838200" y="1825625"/>
            <a:ext cx="10515600" cy="2746375"/>
          </a:xfrm>
        </p:spPr>
        <p:txBody>
          <a:bodyPr>
            <a:normAutofit/>
          </a:bodyPr>
          <a:lstStyle/>
          <a:p>
            <a:pPr>
              <a:lnSpc>
                <a:spcPct val="100000"/>
              </a:lnSpc>
              <a:spcBef>
                <a:spcPts val="600"/>
              </a:spcBef>
            </a:pPr>
            <a:r>
              <a:rPr lang="en-GB" sz="2400" dirty="0">
                <a:effectLst/>
                <a:latin typeface="Courier New" panose="02070309020205020404" pitchFamily="49" charset="0"/>
                <a:ea typeface="Calibri" panose="020F0502020204030204" pitchFamily="34" charset="0"/>
                <a:cs typeface="Courier New" panose="02070309020205020404" pitchFamily="49" charset="0"/>
              </a:rPr>
              <a:t>echo</a:t>
            </a:r>
            <a:r>
              <a:rPr lang="en-GB" sz="2400" dirty="0">
                <a:effectLst/>
                <a:latin typeface="Calibri" panose="020F0502020204030204" pitchFamily="34" charset="0"/>
                <a:ea typeface="Calibri" panose="020F0502020204030204" pitchFamily="34" charset="0"/>
                <a:cs typeface="Times New Roman" panose="02020603050405020304" pitchFamily="18" charset="0"/>
              </a:rPr>
              <a:t> is used to output content</a:t>
            </a:r>
          </a:p>
          <a:p>
            <a:pPr>
              <a:lnSpc>
                <a:spcPct val="100000"/>
              </a:lnSpc>
              <a:spcBef>
                <a:spcPts val="600"/>
              </a:spcBef>
            </a:pPr>
            <a:r>
              <a:rPr lang="en-GB" sz="2400" dirty="0">
                <a:effectLst/>
                <a:latin typeface="Calibri" panose="020F0502020204030204" pitchFamily="34" charset="0"/>
                <a:ea typeface="Calibri" panose="020F0502020204030204" pitchFamily="34" charset="0"/>
                <a:cs typeface="Times New Roman" panose="02020603050405020304" pitchFamily="18" charset="0"/>
              </a:rPr>
              <a:t>default is to output to screen</a:t>
            </a:r>
          </a:p>
          <a:p>
            <a:pPr lvl="1">
              <a:lnSpc>
                <a:spcPct val="100000"/>
              </a:lnSpc>
              <a:spcBef>
                <a:spcPts val="600"/>
              </a:spcBef>
            </a:pPr>
            <a:r>
              <a:rPr lang="en-GB" sz="2000" dirty="0">
                <a:effectLst/>
                <a:latin typeface="Calibri" panose="020F0502020204030204" pitchFamily="34" charset="0"/>
                <a:ea typeface="Calibri" panose="020F0502020204030204" pitchFamily="34" charset="0"/>
                <a:cs typeface="Times New Roman" panose="02020603050405020304" pitchFamily="18" charset="0"/>
              </a:rPr>
              <a:t>text literals in quotes </a:t>
            </a:r>
          </a:p>
          <a:p>
            <a:pPr lvl="1">
              <a:lnSpc>
                <a:spcPct val="100000"/>
              </a:lnSpc>
              <a:spcBef>
                <a:spcPts val="600"/>
              </a:spcBef>
            </a:pPr>
            <a:r>
              <a:rPr lang="en-GB" sz="2000" b="1" dirty="0">
                <a:latin typeface="Calibri" panose="020F0502020204030204" pitchFamily="34" charset="0"/>
                <a:ea typeface="Calibri" panose="020F0502020204030204" pitchFamily="34" charset="0"/>
                <a:cs typeface="Times New Roman" panose="02020603050405020304" pitchFamily="18" charset="0"/>
              </a:rPr>
              <a:t>file and directory names</a:t>
            </a:r>
          </a:p>
          <a:p>
            <a:pPr lvl="1">
              <a:lnSpc>
                <a:spcPct val="100000"/>
              </a:lnSpc>
              <a:spcBef>
                <a:spcPts val="600"/>
              </a:spcBef>
            </a:pPr>
            <a:r>
              <a:rPr lang="en-GB" sz="2000" dirty="0">
                <a:effectLst/>
                <a:latin typeface="Calibri" panose="020F0502020204030204" pitchFamily="34" charset="0"/>
                <a:ea typeface="Calibri" panose="020F0502020204030204" pitchFamily="34" charset="0"/>
                <a:cs typeface="Times New Roman" panose="02020603050405020304" pitchFamily="18" charset="0"/>
              </a:rPr>
              <a:t>variables</a:t>
            </a:r>
          </a:p>
        </p:txBody>
      </p:sp>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DEMO: echo for file names and directories</a:t>
            </a:r>
            <a:br>
              <a:rPr lang="en-GB" dirty="0">
                <a:solidFill>
                  <a:schemeClr val="bg1"/>
                </a:solidFill>
              </a:rPr>
            </a:b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 </a:t>
            </a:r>
            <a:endParaRPr lang="en-GB" dirty="0">
              <a:solidFill>
                <a:schemeClr val="bg1"/>
              </a:solidFill>
            </a:endParaRPr>
          </a:p>
        </p:txBody>
      </p:sp>
      <p:sp>
        <p:nvSpPr>
          <p:cNvPr id="6" name="TextBox 5">
            <a:extLst>
              <a:ext uri="{FF2B5EF4-FFF2-40B4-BE49-F238E27FC236}">
                <a16:creationId xmlns:a16="http://schemas.microsoft.com/office/drawing/2014/main" id="{6395C4DB-427E-408E-84EE-572A1E043214}"/>
              </a:ext>
            </a:extLst>
          </p:cNvPr>
          <p:cNvSpPr txBox="1"/>
          <p:nvPr/>
        </p:nvSpPr>
        <p:spPr>
          <a:xfrm rot="478792">
            <a:off x="6686594" y="3733780"/>
            <a:ext cx="2069929"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output everything</a:t>
            </a:r>
            <a:r>
              <a:rPr kumimoji="0" lang="en-GB" sz="1400" b="0" i="0" u="none" strike="noStrike" kern="1200" cap="none" spc="0" normalizeH="0" noProof="0" dirty="0">
                <a:ln>
                  <a:noFill/>
                </a:ln>
                <a:solidFill>
                  <a:srgbClr val="0070C0"/>
                </a:solidFill>
                <a:effectLst/>
                <a:uLnTx/>
                <a:uFillTx/>
                <a:latin typeface="Segoe Print" panose="02000600000000000000" pitchFamily="2" charset="0"/>
                <a:ea typeface="+mn-ea"/>
                <a:cs typeface="+mn-cs"/>
              </a:rPr>
              <a:t> that matches </a:t>
            </a: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the given pattern</a:t>
            </a:r>
          </a:p>
        </p:txBody>
      </p:sp>
      <p:sp>
        <p:nvSpPr>
          <p:cNvPr id="18" name="Freeform: Shape 17">
            <a:extLst>
              <a:ext uri="{FF2B5EF4-FFF2-40B4-BE49-F238E27FC236}">
                <a16:creationId xmlns:a16="http://schemas.microsoft.com/office/drawing/2014/main" id="{80315B97-AAD3-4896-8E09-5CDE364C3029}"/>
              </a:ext>
              <a:ext uri="{C183D7F6-B498-43B3-948B-1728B52AA6E4}">
                <adec:decorative xmlns:adec="http://schemas.microsoft.com/office/drawing/2017/decorative" val="1"/>
              </a:ext>
            </a:extLst>
          </p:cNvPr>
          <p:cNvSpPr/>
          <p:nvPr/>
        </p:nvSpPr>
        <p:spPr>
          <a:xfrm rot="3137457" flipH="1">
            <a:off x="5797994" y="3595470"/>
            <a:ext cx="304613" cy="124544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8100F23B-4DF4-4D92-BACB-32EE4D6ED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AE9AAA0-76BB-46A1-9A8E-BD2FB5870167}"/>
              </a:ext>
            </a:extLst>
          </p:cNvPr>
          <p:cNvSpPr txBox="1"/>
          <p:nvPr/>
        </p:nvSpPr>
        <p:spPr>
          <a:xfrm>
            <a:off x="9379677" y="6444520"/>
            <a:ext cx="2666114"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echo Documents/*p*</a:t>
            </a:r>
          </a:p>
        </p:txBody>
      </p:sp>
      <p:sp>
        <p:nvSpPr>
          <p:cNvPr id="15" name="TextBox 14">
            <a:extLst>
              <a:ext uri="{FF2B5EF4-FFF2-40B4-BE49-F238E27FC236}">
                <a16:creationId xmlns:a16="http://schemas.microsoft.com/office/drawing/2014/main" id="{200FBEC8-4DF5-4B58-9369-89B9D4E13B52}"/>
              </a:ext>
            </a:extLst>
          </p:cNvPr>
          <p:cNvSpPr txBox="1"/>
          <p:nvPr/>
        </p:nvSpPr>
        <p:spPr>
          <a:xfrm rot="21230637">
            <a:off x="4834098" y="3027549"/>
            <a:ext cx="206992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more on this later</a:t>
            </a:r>
            <a:r>
              <a:rPr kumimoji="0" lang="en-GB" sz="1400" b="0" i="0" u="none" strike="noStrike" kern="1200" cap="none" spc="0" normalizeH="0" noProof="0" dirty="0">
                <a:ln>
                  <a:noFill/>
                </a:ln>
                <a:solidFill>
                  <a:srgbClr val="0070C0"/>
                </a:solidFill>
                <a:effectLst/>
                <a:uLnTx/>
                <a:uFillTx/>
                <a:latin typeface="Segoe Print" panose="02000600000000000000" pitchFamily="2" charset="0"/>
                <a:ea typeface="+mn-ea"/>
                <a:cs typeface="+mn-cs"/>
              </a:rPr>
              <a:t> in the module...</a:t>
            </a:r>
            <a:endPar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endParaRPr>
          </a:p>
        </p:txBody>
      </p:sp>
      <p:sp>
        <p:nvSpPr>
          <p:cNvPr id="13" name="Freeform: Shape 12">
            <a:extLst>
              <a:ext uri="{FF2B5EF4-FFF2-40B4-BE49-F238E27FC236}">
                <a16:creationId xmlns:a16="http://schemas.microsoft.com/office/drawing/2014/main" id="{8EE4A598-60DE-4FE2-825B-4797D0F8C9A8}"/>
              </a:ext>
              <a:ext uri="{C183D7F6-B498-43B3-948B-1728B52AA6E4}">
                <adec:decorative xmlns:adec="http://schemas.microsoft.com/office/drawing/2017/decorative" val="1"/>
              </a:ext>
            </a:extLst>
          </p:cNvPr>
          <p:cNvSpPr/>
          <p:nvPr/>
        </p:nvSpPr>
        <p:spPr>
          <a:xfrm rot="5400000">
            <a:off x="3654695" y="2609889"/>
            <a:ext cx="300958" cy="1991055"/>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descr="Screenshot of output from echo&#10;">
            <a:extLst>
              <a:ext uri="{FF2B5EF4-FFF2-40B4-BE49-F238E27FC236}">
                <a16:creationId xmlns:a16="http://schemas.microsoft.com/office/drawing/2014/main" id="{9850658C-B6B6-4582-B63A-ECE667B854A8}"/>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1442654" y="4548809"/>
            <a:ext cx="9201150" cy="1425797"/>
          </a:xfrm>
          <a:prstGeom prst="rect">
            <a:avLst/>
          </a:prstGeom>
        </p:spPr>
      </p:pic>
    </p:spTree>
    <p:extLst>
      <p:ext uri="{BB962C8B-B14F-4D97-AF65-F5344CB8AC3E}">
        <p14:creationId xmlns:p14="http://schemas.microsoft.com/office/powerpoint/2010/main" val="336533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15" grpId="0"/>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63580D-168B-478F-87CF-9D41FC64EDFF}"/>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Changing directories</a:t>
            </a:r>
          </a:p>
        </p:txBody>
      </p:sp>
      <p:pic>
        <p:nvPicPr>
          <p:cNvPr id="18" name="Graphic 17" descr="Transfer with solid fill">
            <a:extLst>
              <a:ext uri="{FF2B5EF4-FFF2-40B4-BE49-F238E27FC236}">
                <a16:creationId xmlns:a16="http://schemas.microsoft.com/office/drawing/2014/main" id="{7490DE73-C13F-4D3A-8219-F65466949EA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16200000">
            <a:off x="5506089" y="4805363"/>
            <a:ext cx="1179824" cy="1179824"/>
          </a:xfrm>
          <a:prstGeom prst="rect">
            <a:avLst/>
          </a:prstGeom>
        </p:spPr>
      </p:pic>
    </p:spTree>
    <p:extLst>
      <p:ext uri="{BB962C8B-B14F-4D97-AF65-F5344CB8AC3E}">
        <p14:creationId xmlns:p14="http://schemas.microsoft.com/office/powerpoint/2010/main" val="389580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30898B8-700F-46B7-9B59-2881FA427310}"/>
              </a:ext>
            </a:extLst>
          </p:cNvPr>
          <p:cNvSpPr txBox="1"/>
          <p:nvPr/>
        </p:nvSpPr>
        <p:spPr>
          <a:xfrm>
            <a:off x="7402663" y="85942"/>
            <a:ext cx="3618187" cy="1101039"/>
          </a:xfrm>
          <a:prstGeom prst="rect">
            <a:avLst/>
          </a:prstGeom>
          <a:noFill/>
          <a:ln>
            <a:noFill/>
          </a:ln>
        </p:spPr>
        <p:txBody>
          <a:bodyPr wrap="square" rtlCol="0" anchor="t" anchorCtr="0">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srgbClr val="0070C0"/>
                </a:solidFill>
                <a:latin typeface="Segoe Print" panose="02000600000000000000" pitchFamily="2" charset="0"/>
              </a:rPr>
              <a:t>performs a power-on self-test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srgbClr val="0070C0"/>
                </a:solidFill>
                <a:latin typeface="Segoe Print" panose="02000600000000000000" pitchFamily="2" charset="0"/>
              </a:rPr>
              <a:t>checks hardware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srgbClr val="0070C0"/>
                </a:solidFill>
                <a:latin typeface="Segoe Print" panose="02000600000000000000" pitchFamily="2" charset="0"/>
              </a:rPr>
              <a:t>independent of OS being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srgbClr val="0070C0"/>
                </a:solidFill>
                <a:latin typeface="Segoe Print" panose="02000600000000000000" pitchFamily="2" charset="0"/>
              </a:rPr>
              <a:t>searches for MBR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AFDA51CC-AC42-45B5-92FE-41692ED98FA7}"/>
              </a:ext>
            </a:extLst>
          </p:cNvPr>
          <p:cNvSpPr txBox="1"/>
          <p:nvPr/>
        </p:nvSpPr>
        <p:spPr>
          <a:xfrm>
            <a:off x="7402662" y="1480597"/>
            <a:ext cx="4556460" cy="1101039"/>
          </a:xfrm>
          <a:prstGeom prst="rect">
            <a:avLst/>
          </a:prstGeom>
          <a:noFill/>
          <a:ln>
            <a:noFill/>
          </a:ln>
        </p:spPr>
        <p:txBody>
          <a:bodyPr wrap="square" rtlCol="0" anchor="t" anchorCtr="0">
            <a:noAutofit/>
          </a:bodyPr>
          <a:lstStyle/>
          <a:p>
            <a:pPr marL="285750" indent="-285750">
              <a:buFont typeface="Arial" panose="020B0604020202020204" pitchFamily="34" charset="0"/>
              <a:buChar char="•"/>
            </a:pPr>
            <a:r>
              <a:rPr lang="en-GB" sz="1400" dirty="0">
                <a:solidFill>
                  <a:srgbClr val="0070C0"/>
                </a:solidFill>
                <a:latin typeface="Segoe Print" panose="02000600000000000000" pitchFamily="2" charset="0"/>
              </a:rPr>
              <a:t>locates bootloader</a:t>
            </a:r>
          </a:p>
          <a:p>
            <a:pPr marL="285750" indent="-285750">
              <a:buFont typeface="Arial" panose="020B0604020202020204" pitchFamily="34" charset="0"/>
              <a:buChar char="•"/>
            </a:pPr>
            <a:r>
              <a:rPr lang="en-GB" sz="1400" dirty="0">
                <a:solidFill>
                  <a:srgbClr val="0070C0"/>
                </a:solidFill>
                <a:latin typeface="Segoe Print" panose="02000600000000000000" pitchFamily="2" charset="0"/>
              </a:rPr>
              <a:t>tiny file (512 bytes)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DE95E7E5-4DAE-4BBB-8481-83015F1A7BD6}"/>
              </a:ext>
            </a:extLst>
          </p:cNvPr>
          <p:cNvSpPr txBox="1"/>
          <p:nvPr/>
        </p:nvSpPr>
        <p:spPr>
          <a:xfrm>
            <a:off x="7402661" y="2875251"/>
            <a:ext cx="4556461" cy="1101039"/>
          </a:xfrm>
          <a:prstGeom prst="rect">
            <a:avLst/>
          </a:prstGeom>
          <a:noFill/>
          <a:ln>
            <a:noFill/>
          </a:ln>
        </p:spPr>
        <p:txBody>
          <a:bodyPr wrap="square" rtlCol="0" anchor="t" anchorCtr="0">
            <a:noAutofit/>
          </a:bodyPr>
          <a:lstStyle/>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GB" sz="1400" dirty="0">
                <a:solidFill>
                  <a:srgbClr val="0070C0"/>
                </a:solidFill>
                <a:latin typeface="Segoe Print" panose="02000600000000000000" pitchFamily="2" charset="0"/>
              </a:rPr>
              <a:t>used to load the kernel</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GB" sz="1400" dirty="0">
                <a:solidFill>
                  <a:srgbClr val="0070C0"/>
                </a:solidFill>
                <a:latin typeface="Segoe Print" panose="02000600000000000000" pitchFamily="2" charset="0"/>
              </a:rPr>
              <a:t>OS independent</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GB" sz="1400" dirty="0">
                <a:solidFill>
                  <a:srgbClr val="0070C0"/>
                </a:solidFill>
                <a:latin typeface="Segoe Print" panose="02000600000000000000" pitchFamily="2" charset="0"/>
              </a:rPr>
              <a:t>replaces LILO which was just for Linux</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GB" sz="1400" dirty="0">
                <a:solidFill>
                  <a:srgbClr val="0070C0"/>
                </a:solidFill>
                <a:latin typeface="Segoe Print" panose="02000600000000000000" pitchFamily="2" charset="0"/>
              </a:rPr>
              <a:t>used in dual boot to select 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90F12CF6-50C7-4AFD-B568-8762E80480C0}"/>
              </a:ext>
            </a:extLst>
          </p:cNvPr>
          <p:cNvSpPr txBox="1"/>
          <p:nvPr/>
        </p:nvSpPr>
        <p:spPr>
          <a:xfrm>
            <a:off x="7402661" y="4269905"/>
            <a:ext cx="4556461" cy="1101039"/>
          </a:xfrm>
          <a:prstGeom prst="rect">
            <a:avLst/>
          </a:prstGeom>
          <a:noFill/>
          <a:ln>
            <a:noFill/>
          </a:ln>
        </p:spPr>
        <p:txBody>
          <a:bodyPr wrap="square" rtlCol="0" anchor="t" anchorCtr="0">
            <a:noAutofit/>
          </a:bodyPr>
          <a:lstStyle/>
          <a:p>
            <a:pPr marL="285750" indent="-285750">
              <a:buFont typeface="Arial" panose="020B0604020202020204" pitchFamily="34" charset="0"/>
              <a:buChar char="•"/>
            </a:pPr>
            <a:r>
              <a:rPr lang="en-GB" sz="1400" dirty="0">
                <a:solidFill>
                  <a:srgbClr val="0070C0"/>
                </a:solidFill>
                <a:latin typeface="Segoe Print" panose="02000600000000000000" pitchFamily="2" charset="0"/>
              </a:rPr>
              <a:t>may be compressed</a:t>
            </a:r>
          </a:p>
          <a:p>
            <a:pPr marL="285750" indent="-285750">
              <a:buFont typeface="Arial" panose="020B0604020202020204" pitchFamily="34" charset="0"/>
              <a:buChar char="•"/>
            </a:pPr>
            <a:r>
              <a:rPr lang="en-GB" sz="1400" dirty="0">
                <a:solidFill>
                  <a:srgbClr val="0070C0"/>
                </a:solidFill>
                <a:latin typeface="Segoe Print" panose="02000600000000000000" pitchFamily="2" charset="0"/>
              </a:rPr>
              <a:t>/boot/vmlinuz or /boot/vmlinux</a:t>
            </a:r>
          </a:p>
          <a:p>
            <a:pPr marL="285750" indent="-285750">
              <a:buFont typeface="Arial" panose="020B0604020202020204" pitchFamily="34" charset="0"/>
              <a:buChar char="•"/>
            </a:pPr>
            <a:r>
              <a:rPr lang="en-GB" sz="1400" dirty="0">
                <a:solidFill>
                  <a:srgbClr val="0070C0"/>
                </a:solidFill>
                <a:latin typeface="Segoe Print" panose="02000600000000000000" pitchFamily="2" charset="0"/>
              </a:rPr>
              <a:t>last character indicates if it is compressed</a:t>
            </a:r>
          </a:p>
        </p:txBody>
      </p:sp>
      <p:sp>
        <p:nvSpPr>
          <p:cNvPr id="17" name="TextBox 16">
            <a:extLst>
              <a:ext uri="{FF2B5EF4-FFF2-40B4-BE49-F238E27FC236}">
                <a16:creationId xmlns:a16="http://schemas.microsoft.com/office/drawing/2014/main" id="{7821D527-B665-446C-98A5-9F557F2F88F4}"/>
              </a:ext>
            </a:extLst>
          </p:cNvPr>
          <p:cNvSpPr txBox="1"/>
          <p:nvPr/>
        </p:nvSpPr>
        <p:spPr>
          <a:xfrm>
            <a:off x="7402661" y="5670591"/>
            <a:ext cx="4683061" cy="1101039"/>
          </a:xfrm>
          <a:prstGeom prst="rect">
            <a:avLst/>
          </a:prstGeom>
          <a:noFill/>
          <a:ln>
            <a:noFill/>
          </a:ln>
        </p:spPr>
        <p:txBody>
          <a:bodyPr wrap="square" rtlCol="0" anchor="t" anchorCtr="0">
            <a:noAutofit/>
          </a:bodyPr>
          <a:lstStyle/>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GB" sz="1400" dirty="0">
                <a:solidFill>
                  <a:srgbClr val="0070C0"/>
                </a:solidFill>
                <a:latin typeface="Segoe Print" panose="02000600000000000000" pitchFamily="2" charset="0"/>
              </a:rPr>
              <a:t>daemon that handles all other Linux processes</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en-GB" sz="1400" dirty="0">
                <a:solidFill>
                  <a:srgbClr val="0070C0"/>
                </a:solidFill>
                <a:latin typeface="Segoe Print" panose="02000600000000000000" pitchFamily="2" charset="0"/>
              </a:rPr>
              <a:t>runs in the background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 name="Group 1" descr="Boot process for Linux">
            <a:extLst>
              <a:ext uri="{FF2B5EF4-FFF2-40B4-BE49-F238E27FC236}">
                <a16:creationId xmlns:a16="http://schemas.microsoft.com/office/drawing/2014/main" id="{1257BCDA-B176-6324-CCAB-07BB8B9759BA}"/>
              </a:ext>
            </a:extLst>
          </p:cNvPr>
          <p:cNvGrpSpPr/>
          <p:nvPr/>
        </p:nvGrpSpPr>
        <p:grpSpPr>
          <a:xfrm>
            <a:off x="3958392" y="85942"/>
            <a:ext cx="3131220" cy="6452642"/>
            <a:chOff x="3958392" y="85942"/>
            <a:chExt cx="3131220" cy="6452642"/>
          </a:xfrm>
        </p:grpSpPr>
        <p:sp>
          <p:nvSpPr>
            <p:cNvPr id="4" name="TextBox 3">
              <a:extLst>
                <a:ext uri="{FF2B5EF4-FFF2-40B4-BE49-F238E27FC236}">
                  <a16:creationId xmlns:a16="http://schemas.microsoft.com/office/drawing/2014/main" id="{91D6BF32-A29D-42FF-9D79-5B01818D8F27}"/>
                </a:ext>
              </a:extLst>
            </p:cNvPr>
            <p:cNvSpPr txBox="1"/>
            <p:nvPr/>
          </p:nvSpPr>
          <p:spPr>
            <a:xfrm>
              <a:off x="3958393" y="85942"/>
              <a:ext cx="3131219" cy="874024"/>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BIOS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(Basic Input / Output System)</a:t>
              </a:r>
            </a:p>
          </p:txBody>
        </p:sp>
        <p:sp>
          <p:nvSpPr>
            <p:cNvPr id="9" name="TextBox 8">
              <a:extLst>
                <a:ext uri="{FF2B5EF4-FFF2-40B4-BE49-F238E27FC236}">
                  <a16:creationId xmlns:a16="http://schemas.microsoft.com/office/drawing/2014/main" id="{F65EE01C-65E4-45F0-B287-D4F3E3B10762}"/>
                </a:ext>
              </a:extLst>
            </p:cNvPr>
            <p:cNvSpPr txBox="1"/>
            <p:nvPr/>
          </p:nvSpPr>
          <p:spPr>
            <a:xfrm>
              <a:off x="3958392" y="5664560"/>
              <a:ext cx="3131219" cy="874024"/>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SystemD</a:t>
              </a:r>
            </a:p>
          </p:txBody>
        </p:sp>
        <p:sp>
          <p:nvSpPr>
            <p:cNvPr id="10" name="TextBox 9">
              <a:extLst>
                <a:ext uri="{FF2B5EF4-FFF2-40B4-BE49-F238E27FC236}">
                  <a16:creationId xmlns:a16="http://schemas.microsoft.com/office/drawing/2014/main" id="{10F1B723-E102-436C-9DAD-63019FE976AC}"/>
                </a:ext>
              </a:extLst>
            </p:cNvPr>
            <p:cNvSpPr txBox="1"/>
            <p:nvPr/>
          </p:nvSpPr>
          <p:spPr>
            <a:xfrm>
              <a:off x="3958393" y="1480597"/>
              <a:ext cx="3131219" cy="874024"/>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MBR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(Master Boot Record)</a:t>
              </a:r>
            </a:p>
          </p:txBody>
        </p:sp>
        <p:sp>
          <p:nvSpPr>
            <p:cNvPr id="11" name="TextBox 10">
              <a:extLst>
                <a:ext uri="{FF2B5EF4-FFF2-40B4-BE49-F238E27FC236}">
                  <a16:creationId xmlns:a16="http://schemas.microsoft.com/office/drawing/2014/main" id="{3A07864A-5B9F-4692-9EF7-F94CB997746F}"/>
                </a:ext>
              </a:extLst>
            </p:cNvPr>
            <p:cNvSpPr txBox="1"/>
            <p:nvPr/>
          </p:nvSpPr>
          <p:spPr>
            <a:xfrm>
              <a:off x="3958393" y="2875251"/>
              <a:ext cx="3131219" cy="874024"/>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GRUB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(Grand Unified Bootloader)</a:t>
              </a:r>
            </a:p>
          </p:txBody>
        </p:sp>
        <p:sp>
          <p:nvSpPr>
            <p:cNvPr id="12" name="TextBox 11">
              <a:extLst>
                <a:ext uri="{FF2B5EF4-FFF2-40B4-BE49-F238E27FC236}">
                  <a16:creationId xmlns:a16="http://schemas.microsoft.com/office/drawing/2014/main" id="{BDC29B36-8E87-4D4D-ADD2-82422E86AEDB}"/>
                </a:ext>
              </a:extLst>
            </p:cNvPr>
            <p:cNvSpPr txBox="1"/>
            <p:nvPr/>
          </p:nvSpPr>
          <p:spPr>
            <a:xfrm>
              <a:off x="3958393" y="4269905"/>
              <a:ext cx="3131219" cy="874024"/>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kernel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a:t>
              </a:r>
            </a:p>
          </p:txBody>
        </p:sp>
        <p:cxnSp>
          <p:nvCxnSpPr>
            <p:cNvPr id="19" name="Straight Arrow Connector 18">
              <a:extLst>
                <a:ext uri="{FF2B5EF4-FFF2-40B4-BE49-F238E27FC236}">
                  <a16:creationId xmlns:a16="http://schemas.microsoft.com/office/drawing/2014/main" id="{6C0D4D5E-648A-43F3-A68C-BD46E5E35FB4}"/>
                </a:ext>
              </a:extLst>
            </p:cNvPr>
            <p:cNvCxnSpPr>
              <a:stCxn id="4" idx="2"/>
              <a:endCxn id="10" idx="0"/>
            </p:cNvCxnSpPr>
            <p:nvPr/>
          </p:nvCxnSpPr>
          <p:spPr>
            <a:xfrm>
              <a:off x="5524003" y="959966"/>
              <a:ext cx="0" cy="520631"/>
            </a:xfrm>
            <a:prstGeom prst="straightConnector1">
              <a:avLst/>
            </a:prstGeom>
            <a:ln w="381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717BA5-0004-46B3-835B-207EC0969365}"/>
                </a:ext>
              </a:extLst>
            </p:cNvPr>
            <p:cNvCxnSpPr/>
            <p:nvPr/>
          </p:nvCxnSpPr>
          <p:spPr>
            <a:xfrm>
              <a:off x="5541397" y="2354620"/>
              <a:ext cx="0" cy="520631"/>
            </a:xfrm>
            <a:prstGeom prst="straightConnector1">
              <a:avLst/>
            </a:prstGeom>
            <a:ln w="381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1160C7-2B00-4035-9B16-3B986A92B10E}"/>
                </a:ext>
              </a:extLst>
            </p:cNvPr>
            <p:cNvCxnSpPr>
              <a:cxnSpLocks/>
              <a:stCxn id="11" idx="2"/>
              <a:endCxn id="12" idx="0"/>
            </p:cNvCxnSpPr>
            <p:nvPr/>
          </p:nvCxnSpPr>
          <p:spPr>
            <a:xfrm>
              <a:off x="5524003" y="3749275"/>
              <a:ext cx="0" cy="520630"/>
            </a:xfrm>
            <a:prstGeom prst="straightConnector1">
              <a:avLst/>
            </a:prstGeom>
            <a:ln w="381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7BE8A65-68CD-48BD-A0E2-B05D50DB156F}"/>
                </a:ext>
              </a:extLst>
            </p:cNvPr>
            <p:cNvCxnSpPr>
              <a:cxnSpLocks/>
              <a:stCxn id="12" idx="2"/>
              <a:endCxn id="9" idx="0"/>
            </p:cNvCxnSpPr>
            <p:nvPr/>
          </p:nvCxnSpPr>
          <p:spPr>
            <a:xfrm flipH="1">
              <a:off x="5524002" y="5143929"/>
              <a:ext cx="1" cy="520631"/>
            </a:xfrm>
            <a:prstGeom prst="straightConnector1">
              <a:avLst/>
            </a:prstGeom>
            <a:ln w="381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6D2A0D2D-426F-44DA-A0B0-930E61E88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0"/>
            <a:ext cx="3800370" cy="6857572"/>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571C2DD9-A9D8-4BCC-BE41-17B111AC26BA}"/>
              </a:ext>
            </a:extLst>
          </p:cNvPr>
          <p:cNvSpPr>
            <a:spLocks noGrp="1"/>
          </p:cNvSpPr>
          <p:nvPr>
            <p:ph type="title"/>
          </p:nvPr>
        </p:nvSpPr>
        <p:spPr>
          <a:xfrm>
            <a:off x="513619" y="208105"/>
            <a:ext cx="2931153" cy="4465770"/>
          </a:xfrm>
        </p:spPr>
        <p:txBody>
          <a:bodyPr anchor="t" anchorCtr="0">
            <a:normAutofit/>
          </a:bodyPr>
          <a:lstStyle/>
          <a:p>
            <a:r>
              <a:rPr lang="en-GB" sz="4000" dirty="0">
                <a:solidFill>
                  <a:schemeClr val="bg1"/>
                </a:solidFill>
              </a:rPr>
              <a:t>Boot process </a:t>
            </a:r>
            <a:br>
              <a:rPr lang="en-GB" sz="4000" dirty="0">
                <a:solidFill>
                  <a:schemeClr val="bg1"/>
                </a:solidFill>
              </a:rPr>
            </a:br>
            <a:br>
              <a:rPr lang="en-GB" sz="4000" dirty="0">
                <a:solidFill>
                  <a:schemeClr val="bg1"/>
                </a:solidFill>
              </a:rPr>
            </a:br>
            <a:r>
              <a:rPr lang="en-GB" sz="4000" dirty="0">
                <a:solidFill>
                  <a:schemeClr val="bg1"/>
                </a:solidFill>
              </a:rPr>
              <a:t>(or what happens when you press the ON button)</a:t>
            </a:r>
          </a:p>
        </p:txBody>
      </p:sp>
      <p:sp>
        <p:nvSpPr>
          <p:cNvPr id="23" name="TextBox 22">
            <a:extLst>
              <a:ext uri="{FF2B5EF4-FFF2-40B4-BE49-F238E27FC236}">
                <a16:creationId xmlns:a16="http://schemas.microsoft.com/office/drawing/2014/main" id="{5E6194E1-E3DE-4743-8374-0F9AD3995C0F}"/>
              </a:ext>
            </a:extLst>
          </p:cNvPr>
          <p:cNvSpPr txBox="1"/>
          <p:nvPr/>
        </p:nvSpPr>
        <p:spPr>
          <a:xfrm>
            <a:off x="8364234" y="6531799"/>
            <a:ext cx="3827766" cy="307777"/>
          </a:xfrm>
          <a:prstGeom prst="rect">
            <a:avLst/>
          </a:prstGeom>
          <a:solidFill>
            <a:srgbClr val="002060"/>
          </a:solidFill>
        </p:spPr>
        <p:txBody>
          <a:bodyPr wrap="square" rtlCol="0">
            <a:spAutoFit/>
          </a:bodyPr>
          <a:lstStyle/>
          <a:p>
            <a:r>
              <a:rPr lang="en-GB" sz="1400" u="sng" dirty="0">
                <a:solidFill>
                  <a:schemeClr val="bg1"/>
                </a:solidFill>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https://www.youtube.com/watch?v=sOIOY6Ks0xA</a:t>
            </a:r>
            <a:r>
              <a:rPr lang="en-GB" sz="1400" dirty="0">
                <a:solidFill>
                  <a:schemeClr val="bg1"/>
                </a:solidFill>
              </a:rPr>
              <a:t> </a:t>
            </a:r>
          </a:p>
        </p:txBody>
      </p:sp>
    </p:spTree>
    <p:extLst>
      <p:ext uri="{BB962C8B-B14F-4D97-AF65-F5344CB8AC3E}">
        <p14:creationId xmlns:p14="http://schemas.microsoft.com/office/powerpoint/2010/main" val="282617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B02AEADF-9B10-40BF-9FFD-34123D7BCB8C}"/>
              </a:ext>
              <a:ext uri="{C183D7F6-B498-43B3-948B-1728B52AA6E4}">
                <adec:decorative xmlns:adec="http://schemas.microsoft.com/office/drawing/2017/decorative" val="1"/>
              </a:ext>
            </a:extLst>
          </p:cNvPr>
          <p:cNvGrpSpPr/>
          <p:nvPr/>
        </p:nvGrpSpPr>
        <p:grpSpPr>
          <a:xfrm>
            <a:off x="842903" y="171297"/>
            <a:ext cx="10506194" cy="6096488"/>
            <a:chOff x="209431" y="124998"/>
            <a:chExt cx="10506194" cy="6096488"/>
          </a:xfrm>
        </p:grpSpPr>
        <p:sp>
          <p:nvSpPr>
            <p:cNvPr id="4" name="TextBox 3">
              <a:extLst>
                <a:ext uri="{FF2B5EF4-FFF2-40B4-BE49-F238E27FC236}">
                  <a16:creationId xmlns:a16="http://schemas.microsoft.com/office/drawing/2014/main" id="{A7CDF648-91CA-49E2-B8D1-C7C465A8C8F0}"/>
                </a:ext>
              </a:extLst>
            </p:cNvPr>
            <p:cNvSpPr txBox="1"/>
            <p:nvPr/>
          </p:nvSpPr>
          <p:spPr>
            <a:xfrm>
              <a:off x="1647713"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Documents</a:t>
              </a:r>
            </a:p>
          </p:txBody>
        </p:sp>
        <p:sp>
          <p:nvSpPr>
            <p:cNvPr id="5" name="TextBox 4">
              <a:extLst>
                <a:ext uri="{FF2B5EF4-FFF2-40B4-BE49-F238E27FC236}">
                  <a16:creationId xmlns:a16="http://schemas.microsoft.com/office/drawing/2014/main" id="{2BF0AEDB-7722-4D30-BB82-AD2345E88BCC}"/>
                </a:ext>
              </a:extLst>
            </p:cNvPr>
            <p:cNvSpPr txBox="1"/>
            <p:nvPr/>
          </p:nvSpPr>
          <p:spPr>
            <a:xfrm>
              <a:off x="2965218"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Downloads</a:t>
              </a:r>
            </a:p>
          </p:txBody>
        </p:sp>
        <p:sp>
          <p:nvSpPr>
            <p:cNvPr id="6" name="TextBox 5">
              <a:extLst>
                <a:ext uri="{FF2B5EF4-FFF2-40B4-BE49-F238E27FC236}">
                  <a16:creationId xmlns:a16="http://schemas.microsoft.com/office/drawing/2014/main" id="{16361330-A4C2-470D-8BA6-312F2BAFD689}"/>
                </a:ext>
              </a:extLst>
            </p:cNvPr>
            <p:cNvSpPr txBox="1"/>
            <p:nvPr/>
          </p:nvSpPr>
          <p:spPr>
            <a:xfrm>
              <a:off x="4282725"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Music</a:t>
              </a:r>
            </a:p>
          </p:txBody>
        </p:sp>
        <p:sp>
          <p:nvSpPr>
            <p:cNvPr id="7" name="TextBox 6">
              <a:extLst>
                <a:ext uri="{FF2B5EF4-FFF2-40B4-BE49-F238E27FC236}">
                  <a16:creationId xmlns:a16="http://schemas.microsoft.com/office/drawing/2014/main" id="{3A2FCC81-CE51-4190-B4A3-509519796930}"/>
                </a:ext>
              </a:extLst>
            </p:cNvPr>
            <p:cNvSpPr txBox="1"/>
            <p:nvPr/>
          </p:nvSpPr>
          <p:spPr>
            <a:xfrm>
              <a:off x="5600231"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Pictures</a:t>
              </a:r>
            </a:p>
          </p:txBody>
        </p:sp>
        <p:sp>
          <p:nvSpPr>
            <p:cNvPr id="8" name="TextBox 7">
              <a:extLst>
                <a:ext uri="{FF2B5EF4-FFF2-40B4-BE49-F238E27FC236}">
                  <a16:creationId xmlns:a16="http://schemas.microsoft.com/office/drawing/2014/main" id="{86FD622A-48CF-41CB-8B6F-3DD48826888C}"/>
                </a:ext>
              </a:extLst>
            </p:cNvPr>
            <p:cNvSpPr txBox="1"/>
            <p:nvPr/>
          </p:nvSpPr>
          <p:spPr>
            <a:xfrm>
              <a:off x="6917737"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Public</a:t>
              </a:r>
            </a:p>
          </p:txBody>
        </p:sp>
        <p:sp>
          <p:nvSpPr>
            <p:cNvPr id="9" name="TextBox 8">
              <a:extLst>
                <a:ext uri="{FF2B5EF4-FFF2-40B4-BE49-F238E27FC236}">
                  <a16:creationId xmlns:a16="http://schemas.microsoft.com/office/drawing/2014/main" id="{7CDA785E-4DAE-4895-B02D-F727015495EA}"/>
                </a:ext>
              </a:extLst>
            </p:cNvPr>
            <p:cNvSpPr txBox="1"/>
            <p:nvPr/>
          </p:nvSpPr>
          <p:spPr>
            <a:xfrm>
              <a:off x="8235243"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Templates</a:t>
              </a:r>
            </a:p>
          </p:txBody>
        </p:sp>
        <p:sp>
          <p:nvSpPr>
            <p:cNvPr id="10" name="TextBox 9">
              <a:extLst>
                <a:ext uri="{FF2B5EF4-FFF2-40B4-BE49-F238E27FC236}">
                  <a16:creationId xmlns:a16="http://schemas.microsoft.com/office/drawing/2014/main" id="{7BA97BE6-4DAD-44BC-8F69-CC91F35498F6}"/>
                </a:ext>
              </a:extLst>
            </p:cNvPr>
            <p:cNvSpPr txBox="1"/>
            <p:nvPr/>
          </p:nvSpPr>
          <p:spPr>
            <a:xfrm>
              <a:off x="9552753"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Videos</a:t>
              </a:r>
            </a:p>
          </p:txBody>
        </p:sp>
        <p:sp>
          <p:nvSpPr>
            <p:cNvPr id="11" name="TextBox 10">
              <a:extLst>
                <a:ext uri="{FF2B5EF4-FFF2-40B4-BE49-F238E27FC236}">
                  <a16:creationId xmlns:a16="http://schemas.microsoft.com/office/drawing/2014/main" id="{BF198CFE-8B4B-4777-8E03-C9543360477E}"/>
                </a:ext>
              </a:extLst>
            </p:cNvPr>
            <p:cNvSpPr txBox="1"/>
            <p:nvPr/>
          </p:nvSpPr>
          <p:spPr>
            <a:xfrm>
              <a:off x="330206" y="349933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Desktop</a:t>
              </a:r>
            </a:p>
          </p:txBody>
        </p:sp>
        <p:sp>
          <p:nvSpPr>
            <p:cNvPr id="12" name="TextBox 11">
              <a:extLst>
                <a:ext uri="{FF2B5EF4-FFF2-40B4-BE49-F238E27FC236}">
                  <a16:creationId xmlns:a16="http://schemas.microsoft.com/office/drawing/2014/main" id="{3C047632-D590-4AAE-8301-062C8B2E3F6C}"/>
                </a:ext>
              </a:extLst>
            </p:cNvPr>
            <p:cNvSpPr txBox="1"/>
            <p:nvPr/>
          </p:nvSpPr>
          <p:spPr>
            <a:xfrm>
              <a:off x="5601359" y="2374558"/>
              <a:ext cx="1162872" cy="472587"/>
            </a:xfrm>
            <a:prstGeom prst="rect">
              <a:avLst/>
            </a:prstGeom>
            <a:solidFill>
              <a:schemeClr val="accent5">
                <a:lumMod val="75000"/>
              </a:schemeClr>
            </a:solidFill>
            <a:ln>
              <a:solidFill>
                <a:schemeClr val="tx1">
                  <a:lumMod val="65000"/>
                  <a:lumOff val="35000"/>
                </a:schemeClr>
              </a:solidFill>
            </a:ln>
          </p:spPr>
          <p:txBody>
            <a:bodyPr wrap="square" rtlCol="0" anchor="ctr" anchorCtr="0">
              <a:noAutofit/>
            </a:bodyPr>
            <a:lstStyle>
              <a:defPPr>
                <a:defRPr lang="en-US"/>
              </a:defPPr>
              <a:lvl1pPr algn="ctr">
                <a:defRPr sz="16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rPr>
                <a:t>sysadmin</a:t>
              </a:r>
            </a:p>
          </p:txBody>
        </p:sp>
        <p:sp>
          <p:nvSpPr>
            <p:cNvPr id="15" name="TextBox 14">
              <a:extLst>
                <a:ext uri="{FF2B5EF4-FFF2-40B4-BE49-F238E27FC236}">
                  <a16:creationId xmlns:a16="http://schemas.microsoft.com/office/drawing/2014/main" id="{843EF5D4-2B68-4C1A-898E-46219B2EE2C5}"/>
                </a:ext>
              </a:extLst>
            </p:cNvPr>
            <p:cNvSpPr txBox="1"/>
            <p:nvPr/>
          </p:nvSpPr>
          <p:spPr>
            <a:xfrm>
              <a:off x="5601358" y="12499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4" name="TextBox 13">
              <a:extLst>
                <a:ext uri="{FF2B5EF4-FFF2-40B4-BE49-F238E27FC236}">
                  <a16:creationId xmlns:a16="http://schemas.microsoft.com/office/drawing/2014/main" id="{0E053D6C-8EC9-46A7-925D-85D7B8C69CDB}"/>
                </a:ext>
              </a:extLst>
            </p:cNvPr>
            <p:cNvSpPr txBox="1"/>
            <p:nvPr/>
          </p:nvSpPr>
          <p:spPr>
            <a:xfrm>
              <a:off x="5601360"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defPPr>
                <a:defRPr lang="en-US"/>
              </a:defPPr>
              <a:lvl1pPr algn="ct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home</a:t>
              </a:r>
            </a:p>
          </p:txBody>
        </p:sp>
        <p:sp>
          <p:nvSpPr>
            <p:cNvPr id="20" name="TextBox 19">
              <a:extLst>
                <a:ext uri="{FF2B5EF4-FFF2-40B4-BE49-F238E27FC236}">
                  <a16:creationId xmlns:a16="http://schemas.microsoft.com/office/drawing/2014/main" id="{DAB7D260-C3EF-48E8-910F-B4B83D00B444}"/>
                </a:ext>
              </a:extLst>
            </p:cNvPr>
            <p:cNvSpPr txBox="1"/>
            <p:nvPr/>
          </p:nvSpPr>
          <p:spPr>
            <a:xfrm>
              <a:off x="4253377"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etc</a:t>
              </a:r>
            </a:p>
          </p:txBody>
        </p:sp>
        <p:sp>
          <p:nvSpPr>
            <p:cNvPr id="22" name="TextBox 21">
              <a:extLst>
                <a:ext uri="{FF2B5EF4-FFF2-40B4-BE49-F238E27FC236}">
                  <a16:creationId xmlns:a16="http://schemas.microsoft.com/office/drawing/2014/main" id="{C82E8249-33D2-40A1-94FD-EF703310BADD}"/>
                </a:ext>
              </a:extLst>
            </p:cNvPr>
            <p:cNvSpPr txBox="1"/>
            <p:nvPr/>
          </p:nvSpPr>
          <p:spPr>
            <a:xfrm>
              <a:off x="2905396"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dev</a:t>
              </a:r>
            </a:p>
          </p:txBody>
        </p:sp>
        <p:sp>
          <p:nvSpPr>
            <p:cNvPr id="24" name="TextBox 23">
              <a:extLst>
                <a:ext uri="{FF2B5EF4-FFF2-40B4-BE49-F238E27FC236}">
                  <a16:creationId xmlns:a16="http://schemas.microsoft.com/office/drawing/2014/main" id="{A8589839-DACB-4F25-9BFD-5824F05FAC71}"/>
                </a:ext>
              </a:extLst>
            </p:cNvPr>
            <p:cNvSpPr txBox="1"/>
            <p:nvPr/>
          </p:nvSpPr>
          <p:spPr>
            <a:xfrm>
              <a:off x="8847249"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var</a:t>
              </a:r>
            </a:p>
          </p:txBody>
        </p:sp>
        <p:sp>
          <p:nvSpPr>
            <p:cNvPr id="25" name="TextBox 24">
              <a:extLst>
                <a:ext uri="{FF2B5EF4-FFF2-40B4-BE49-F238E27FC236}">
                  <a16:creationId xmlns:a16="http://schemas.microsoft.com/office/drawing/2014/main" id="{CFA805D7-ED17-4CEE-876D-BBCA6E342CBF}"/>
                </a:ext>
              </a:extLst>
            </p:cNvPr>
            <p:cNvSpPr txBox="1"/>
            <p:nvPr/>
          </p:nvSpPr>
          <p:spPr>
            <a:xfrm>
              <a:off x="6949342" y="1249778"/>
              <a:ext cx="364813" cy="472587"/>
            </a:xfrm>
            <a:prstGeom prst="rect">
              <a:avLst/>
            </a:prstGeom>
            <a:noFill/>
            <a:ln>
              <a:no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26" name="TextBox 25">
              <a:extLst>
                <a:ext uri="{FF2B5EF4-FFF2-40B4-BE49-F238E27FC236}">
                  <a16:creationId xmlns:a16="http://schemas.microsoft.com/office/drawing/2014/main" id="{8AF1937D-6CD4-4F95-B576-0A82BB7388FC}"/>
                </a:ext>
              </a:extLst>
            </p:cNvPr>
            <p:cNvSpPr txBox="1"/>
            <p:nvPr/>
          </p:nvSpPr>
          <p:spPr>
            <a:xfrm>
              <a:off x="7499265"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usr</a:t>
              </a:r>
            </a:p>
          </p:txBody>
        </p:sp>
        <p:sp>
          <p:nvSpPr>
            <p:cNvPr id="27" name="TextBox 26">
              <a:extLst>
                <a:ext uri="{FF2B5EF4-FFF2-40B4-BE49-F238E27FC236}">
                  <a16:creationId xmlns:a16="http://schemas.microsoft.com/office/drawing/2014/main" id="{98370BBC-1832-4B4E-AC44-7934D8B9C0AE}"/>
                </a:ext>
              </a:extLst>
            </p:cNvPr>
            <p:cNvSpPr txBox="1"/>
            <p:nvPr/>
          </p:nvSpPr>
          <p:spPr>
            <a:xfrm>
              <a:off x="1557413"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boot</a:t>
              </a:r>
            </a:p>
          </p:txBody>
        </p:sp>
        <p:sp>
          <p:nvSpPr>
            <p:cNvPr id="29" name="TextBox 28">
              <a:extLst>
                <a:ext uri="{FF2B5EF4-FFF2-40B4-BE49-F238E27FC236}">
                  <a16:creationId xmlns:a16="http://schemas.microsoft.com/office/drawing/2014/main" id="{C26CA5F5-032A-4990-BE17-CDD2ED2E6468}"/>
                </a:ext>
              </a:extLst>
            </p:cNvPr>
            <p:cNvSpPr txBox="1"/>
            <p:nvPr/>
          </p:nvSpPr>
          <p:spPr>
            <a:xfrm>
              <a:off x="209431" y="124977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bin</a:t>
              </a:r>
            </a:p>
          </p:txBody>
        </p:sp>
        <p:cxnSp>
          <p:nvCxnSpPr>
            <p:cNvPr id="32" name="Connector: Elbow 31">
              <a:extLst>
                <a:ext uri="{FF2B5EF4-FFF2-40B4-BE49-F238E27FC236}">
                  <a16:creationId xmlns:a16="http://schemas.microsoft.com/office/drawing/2014/main" id="{C40BD134-DD83-4083-BCDA-235D0B8A1DB1}"/>
                </a:ext>
              </a:extLst>
            </p:cNvPr>
            <p:cNvCxnSpPr>
              <a:cxnSpLocks/>
              <a:stCxn id="15" idx="2"/>
              <a:endCxn id="14" idx="0"/>
            </p:cNvCxnSpPr>
            <p:nvPr/>
          </p:nvCxnSpPr>
          <p:spPr>
            <a:xfrm rot="16200000" flipH="1">
              <a:off x="5856700" y="923680"/>
              <a:ext cx="652193" cy="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24306C2-7FBA-46DD-836D-FFB339A62A3B}"/>
                </a:ext>
              </a:extLst>
            </p:cNvPr>
            <p:cNvCxnSpPr>
              <a:cxnSpLocks/>
              <a:stCxn id="14" idx="2"/>
              <a:endCxn id="12" idx="0"/>
            </p:cNvCxnSpPr>
            <p:nvPr/>
          </p:nvCxnSpPr>
          <p:spPr>
            <a:xfrm rot="5400000">
              <a:off x="5856701" y="2048461"/>
              <a:ext cx="652193"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6DA1F23-C47F-45F2-8DB6-F013D4EFF327}"/>
                </a:ext>
              </a:extLst>
            </p:cNvPr>
            <p:cNvCxnSpPr>
              <a:stCxn id="15" idx="2"/>
              <a:endCxn id="24" idx="0"/>
            </p:cNvCxnSpPr>
            <p:nvPr/>
          </p:nvCxnSpPr>
          <p:spPr>
            <a:xfrm rot="16200000" flipH="1">
              <a:off x="7479644" y="-699264"/>
              <a:ext cx="652193" cy="324589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1C0510BC-EAD6-4945-9CA4-D31F81D50B12}"/>
                </a:ext>
              </a:extLst>
            </p:cNvPr>
            <p:cNvCxnSpPr>
              <a:stCxn id="15" idx="2"/>
              <a:endCxn id="26" idx="0"/>
            </p:cNvCxnSpPr>
            <p:nvPr/>
          </p:nvCxnSpPr>
          <p:spPr>
            <a:xfrm rot="16200000" flipH="1">
              <a:off x="6805651" y="-25273"/>
              <a:ext cx="652193" cy="189790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0AF0B0D-5724-4B3B-8AD9-46C93173BAF6}"/>
                </a:ext>
              </a:extLst>
            </p:cNvPr>
            <p:cNvCxnSpPr>
              <a:stCxn id="15" idx="2"/>
              <a:endCxn id="20" idx="0"/>
            </p:cNvCxnSpPr>
            <p:nvPr/>
          </p:nvCxnSpPr>
          <p:spPr>
            <a:xfrm rot="5400000">
              <a:off x="5182709" y="249691"/>
              <a:ext cx="652193" cy="13479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DCC88BCB-3354-4A6E-A22F-36AE2619D266}"/>
                </a:ext>
              </a:extLst>
            </p:cNvPr>
            <p:cNvCxnSpPr>
              <a:stCxn id="15" idx="2"/>
              <a:endCxn id="22" idx="0"/>
            </p:cNvCxnSpPr>
            <p:nvPr/>
          </p:nvCxnSpPr>
          <p:spPr>
            <a:xfrm rot="5400000">
              <a:off x="4508718" y="-424300"/>
              <a:ext cx="652193" cy="26959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6480694-901D-4795-8771-2766B0537FBE}"/>
                </a:ext>
              </a:extLst>
            </p:cNvPr>
            <p:cNvCxnSpPr>
              <a:stCxn id="15" idx="2"/>
              <a:endCxn id="27" idx="0"/>
            </p:cNvCxnSpPr>
            <p:nvPr/>
          </p:nvCxnSpPr>
          <p:spPr>
            <a:xfrm rot="5400000">
              <a:off x="3834727" y="-1098291"/>
              <a:ext cx="652193" cy="40439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40950E6F-4315-494A-A120-3091F2CCCB63}"/>
                </a:ext>
              </a:extLst>
            </p:cNvPr>
            <p:cNvCxnSpPr>
              <a:stCxn id="15" idx="2"/>
              <a:endCxn id="29" idx="0"/>
            </p:cNvCxnSpPr>
            <p:nvPr/>
          </p:nvCxnSpPr>
          <p:spPr>
            <a:xfrm rot="5400000">
              <a:off x="3160736" y="-1772282"/>
              <a:ext cx="652193" cy="53919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5D2BDCB-56C3-4F67-86C5-E64295EBA3A8}"/>
                </a:ext>
              </a:extLst>
            </p:cNvPr>
            <p:cNvCxnSpPr>
              <a:stCxn id="12" idx="2"/>
              <a:endCxn id="11" idx="0"/>
            </p:cNvCxnSpPr>
            <p:nvPr/>
          </p:nvCxnSpPr>
          <p:spPr>
            <a:xfrm rot="5400000">
              <a:off x="3221124" y="537666"/>
              <a:ext cx="652193" cy="527115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2820E122-B88D-4BF4-9C81-6530FE5F1798}"/>
                </a:ext>
              </a:extLst>
            </p:cNvPr>
            <p:cNvCxnSpPr>
              <a:cxnSpLocks/>
              <a:stCxn id="12" idx="2"/>
              <a:endCxn id="4" idx="0"/>
            </p:cNvCxnSpPr>
            <p:nvPr/>
          </p:nvCxnSpPr>
          <p:spPr>
            <a:xfrm rot="5400000">
              <a:off x="3879876" y="1196419"/>
              <a:ext cx="652193" cy="395364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C22C59FB-E422-460A-B9F1-CFF286330ACC}"/>
                </a:ext>
              </a:extLst>
            </p:cNvPr>
            <p:cNvCxnSpPr>
              <a:cxnSpLocks/>
              <a:stCxn id="12" idx="2"/>
              <a:endCxn id="5" idx="0"/>
            </p:cNvCxnSpPr>
            <p:nvPr/>
          </p:nvCxnSpPr>
          <p:spPr>
            <a:xfrm rot="5400000">
              <a:off x="4538629" y="1855172"/>
              <a:ext cx="652193" cy="26361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3E0483D4-A977-48A2-93D0-6333ACA59C56}"/>
                </a:ext>
              </a:extLst>
            </p:cNvPr>
            <p:cNvCxnSpPr>
              <a:stCxn id="12" idx="2"/>
              <a:endCxn id="6" idx="0"/>
            </p:cNvCxnSpPr>
            <p:nvPr/>
          </p:nvCxnSpPr>
          <p:spPr>
            <a:xfrm rot="5400000">
              <a:off x="5197382" y="2513925"/>
              <a:ext cx="652193" cy="13186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441A05DD-4E39-44D9-9B2A-D24C726594CB}"/>
                </a:ext>
              </a:extLst>
            </p:cNvPr>
            <p:cNvCxnSpPr>
              <a:stCxn id="12" idx="2"/>
              <a:endCxn id="10" idx="0"/>
            </p:cNvCxnSpPr>
            <p:nvPr/>
          </p:nvCxnSpPr>
          <p:spPr>
            <a:xfrm rot="16200000" flipH="1">
              <a:off x="7832395" y="1197545"/>
              <a:ext cx="652193" cy="39513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FBBD93D9-E499-4B48-8B6B-D1E0C87CA61B}"/>
                </a:ext>
              </a:extLst>
            </p:cNvPr>
            <p:cNvCxnSpPr>
              <a:stCxn id="12" idx="2"/>
              <a:endCxn id="9" idx="0"/>
            </p:cNvCxnSpPr>
            <p:nvPr/>
          </p:nvCxnSpPr>
          <p:spPr>
            <a:xfrm rot="16200000" flipH="1">
              <a:off x="7173641" y="1856299"/>
              <a:ext cx="652193" cy="26338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28EE2629-C147-4247-B0A2-5A28EE616A49}"/>
                </a:ext>
              </a:extLst>
            </p:cNvPr>
            <p:cNvCxnSpPr>
              <a:stCxn id="12" idx="2"/>
              <a:endCxn id="8" idx="0"/>
            </p:cNvCxnSpPr>
            <p:nvPr/>
          </p:nvCxnSpPr>
          <p:spPr>
            <a:xfrm rot="16200000" flipH="1">
              <a:off x="6514888" y="2515053"/>
              <a:ext cx="652193" cy="131637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2287A5A6-C025-402E-8263-479128EE58E2}"/>
                </a:ext>
              </a:extLst>
            </p:cNvPr>
            <p:cNvCxnSpPr>
              <a:cxnSpLocks/>
              <a:stCxn id="12" idx="2"/>
              <a:endCxn id="7" idx="0"/>
            </p:cNvCxnSpPr>
            <p:nvPr/>
          </p:nvCxnSpPr>
          <p:spPr>
            <a:xfrm rot="5400000">
              <a:off x="5856136" y="3172678"/>
              <a:ext cx="652193" cy="112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B0FE38B4-758F-4824-9967-F6E350131D0A}"/>
                </a:ext>
              </a:extLst>
            </p:cNvPr>
            <p:cNvSpPr txBox="1"/>
            <p:nvPr/>
          </p:nvSpPr>
          <p:spPr>
            <a:xfrm>
              <a:off x="790867" y="462411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School </a:t>
              </a:r>
            </a:p>
          </p:txBody>
        </p:sp>
        <p:sp>
          <p:nvSpPr>
            <p:cNvPr id="98" name="TextBox 97">
              <a:extLst>
                <a:ext uri="{FF2B5EF4-FFF2-40B4-BE49-F238E27FC236}">
                  <a16:creationId xmlns:a16="http://schemas.microsoft.com/office/drawing/2014/main" id="{E39FF099-272F-4280-8CEB-D1CE417782DD}"/>
                </a:ext>
              </a:extLst>
            </p:cNvPr>
            <p:cNvSpPr txBox="1"/>
            <p:nvPr/>
          </p:nvSpPr>
          <p:spPr>
            <a:xfrm>
              <a:off x="2229148" y="462411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Work</a:t>
              </a:r>
            </a:p>
          </p:txBody>
        </p:sp>
        <p:sp>
          <p:nvSpPr>
            <p:cNvPr id="99" name="TextBox 98">
              <a:extLst>
                <a:ext uri="{FF2B5EF4-FFF2-40B4-BE49-F238E27FC236}">
                  <a16:creationId xmlns:a16="http://schemas.microsoft.com/office/drawing/2014/main" id="{D1C0029B-C848-46C2-BF7B-810BEFC1DA44}"/>
                </a:ext>
              </a:extLst>
            </p:cNvPr>
            <p:cNvSpPr txBox="1"/>
            <p:nvPr/>
          </p:nvSpPr>
          <p:spPr>
            <a:xfrm>
              <a:off x="330206" y="5748899"/>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Art</a:t>
              </a:r>
            </a:p>
          </p:txBody>
        </p:sp>
        <p:sp>
          <p:nvSpPr>
            <p:cNvPr id="100" name="TextBox 99">
              <a:extLst>
                <a:ext uri="{FF2B5EF4-FFF2-40B4-BE49-F238E27FC236}">
                  <a16:creationId xmlns:a16="http://schemas.microsoft.com/office/drawing/2014/main" id="{A0B97AEE-5C7C-424D-9285-5514DD5DF3FF}"/>
                </a:ext>
              </a:extLst>
            </p:cNvPr>
            <p:cNvSpPr txBox="1"/>
            <p:nvPr/>
          </p:nvSpPr>
          <p:spPr>
            <a:xfrm>
              <a:off x="1647713" y="574889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Engineering</a:t>
              </a:r>
            </a:p>
          </p:txBody>
        </p:sp>
        <p:sp>
          <p:nvSpPr>
            <p:cNvPr id="101" name="TextBox 100">
              <a:extLst>
                <a:ext uri="{FF2B5EF4-FFF2-40B4-BE49-F238E27FC236}">
                  <a16:creationId xmlns:a16="http://schemas.microsoft.com/office/drawing/2014/main" id="{3B9F59FD-B52B-41C7-AB34-5F3F3EB53E63}"/>
                </a:ext>
              </a:extLst>
            </p:cNvPr>
            <p:cNvSpPr txBox="1"/>
            <p:nvPr/>
          </p:nvSpPr>
          <p:spPr>
            <a:xfrm>
              <a:off x="2965218" y="574889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Math</a:t>
              </a:r>
            </a:p>
          </p:txBody>
        </p:sp>
      </p:grpSp>
      <p:cxnSp>
        <p:nvCxnSpPr>
          <p:cNvPr id="104" name="Connector: Elbow 103">
            <a:extLst>
              <a:ext uri="{FF2B5EF4-FFF2-40B4-BE49-F238E27FC236}">
                <a16:creationId xmlns:a16="http://schemas.microsoft.com/office/drawing/2014/main" id="{35B5657D-DC95-4E15-B6C3-AF3B6A97A30B}"/>
              </a:ext>
              <a:ext uri="{C183D7F6-B498-43B3-948B-1728B52AA6E4}">
                <adec:decorative xmlns:adec="http://schemas.microsoft.com/office/drawing/2017/decorative" val="1"/>
              </a:ext>
            </a:extLst>
          </p:cNvPr>
          <p:cNvCxnSpPr>
            <a:stCxn id="97" idx="0"/>
            <a:endCxn id="4" idx="2"/>
          </p:cNvCxnSpPr>
          <p:nvPr/>
        </p:nvCxnSpPr>
        <p:spPr>
          <a:xfrm rot="5400000" flipH="1" flipV="1">
            <a:off x="2108102" y="3915899"/>
            <a:ext cx="652193" cy="856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5AA0869C-D5CD-4892-AA8D-D00E3859817E}"/>
              </a:ext>
              <a:ext uri="{C183D7F6-B498-43B3-948B-1728B52AA6E4}">
                <adec:decorative xmlns:adec="http://schemas.microsoft.com/office/drawing/2017/decorative" val="1"/>
              </a:ext>
            </a:extLst>
          </p:cNvPr>
          <p:cNvCxnSpPr>
            <a:stCxn id="98" idx="0"/>
            <a:endCxn id="4" idx="2"/>
          </p:cNvCxnSpPr>
          <p:nvPr/>
        </p:nvCxnSpPr>
        <p:spPr>
          <a:xfrm rot="16200000" flipV="1">
            <a:off x="2827243" y="4053604"/>
            <a:ext cx="652193" cy="5814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5E168FFD-5D5D-42A1-8E95-C3CD4D4BC97D}"/>
              </a:ext>
              <a:ext uri="{C183D7F6-B498-43B3-948B-1728B52AA6E4}">
                <adec:decorative xmlns:adec="http://schemas.microsoft.com/office/drawing/2017/decorative" val="1"/>
              </a:ext>
            </a:extLst>
          </p:cNvPr>
          <p:cNvCxnSpPr>
            <a:stCxn id="99" idx="0"/>
            <a:endCxn id="97" idx="2"/>
          </p:cNvCxnSpPr>
          <p:nvPr/>
        </p:nvCxnSpPr>
        <p:spPr>
          <a:xfrm rot="5400000" flipH="1" flipV="1">
            <a:off x="1449348" y="5238772"/>
            <a:ext cx="652193" cy="4606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98DBCCCA-F0D6-4061-B4B9-09578FCD18E3}"/>
              </a:ext>
              <a:ext uri="{C183D7F6-B498-43B3-948B-1728B52AA6E4}">
                <adec:decorative xmlns:adec="http://schemas.microsoft.com/office/drawing/2017/decorative" val="1"/>
              </a:ext>
            </a:extLst>
          </p:cNvPr>
          <p:cNvCxnSpPr>
            <a:stCxn id="100" idx="0"/>
            <a:endCxn id="97" idx="2"/>
          </p:cNvCxnSpPr>
          <p:nvPr/>
        </p:nvCxnSpPr>
        <p:spPr>
          <a:xfrm rot="16200000" flipV="1">
            <a:off x="2108102" y="5040678"/>
            <a:ext cx="652192" cy="856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A36C2B75-2CE1-44C7-A972-7C6349EB8EE0}"/>
              </a:ext>
              <a:ext uri="{C183D7F6-B498-43B3-948B-1728B52AA6E4}">
                <adec:decorative xmlns:adec="http://schemas.microsoft.com/office/drawing/2017/decorative" val="1"/>
              </a:ext>
            </a:extLst>
          </p:cNvPr>
          <p:cNvCxnSpPr>
            <a:stCxn id="101" idx="0"/>
            <a:endCxn id="97" idx="2"/>
          </p:cNvCxnSpPr>
          <p:nvPr/>
        </p:nvCxnSpPr>
        <p:spPr>
          <a:xfrm rot="16200000" flipV="1">
            <a:off x="2766855" y="4381925"/>
            <a:ext cx="652192" cy="217435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67AE6395-0AC1-40D5-B88D-C5E562E1B89B}"/>
              </a:ext>
            </a:extLst>
          </p:cNvPr>
          <p:cNvSpPr txBox="1"/>
          <p:nvPr/>
        </p:nvSpPr>
        <p:spPr>
          <a:xfrm>
            <a:off x="4677966" y="2452003"/>
            <a:ext cx="985614" cy="472588"/>
          </a:xfrm>
          <a:prstGeom prst="rect">
            <a:avLst/>
          </a:prstGeom>
          <a:noFill/>
          <a:ln>
            <a:no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can also use  ~</a:t>
            </a:r>
          </a:p>
        </p:txBody>
      </p:sp>
      <p:sp>
        <p:nvSpPr>
          <p:cNvPr id="116" name="TextBox 115">
            <a:extLst>
              <a:ext uri="{FF2B5EF4-FFF2-40B4-BE49-F238E27FC236}">
                <a16:creationId xmlns:a16="http://schemas.microsoft.com/office/drawing/2014/main" id="{16152A52-FC40-497D-82E0-84850DD54B19}"/>
              </a:ext>
            </a:extLst>
          </p:cNvPr>
          <p:cNvSpPr txBox="1"/>
          <p:nvPr/>
        </p:nvSpPr>
        <p:spPr>
          <a:xfrm>
            <a:off x="7396575" y="171294"/>
            <a:ext cx="2425716" cy="472588"/>
          </a:xfrm>
          <a:prstGeom prst="rect">
            <a:avLst/>
          </a:prstGeom>
          <a:noFill/>
          <a:ln>
            <a:no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top level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known as root</a:t>
            </a:r>
          </a:p>
        </p:txBody>
      </p:sp>
      <p:sp>
        <p:nvSpPr>
          <p:cNvPr id="53" name="Rectangle 52">
            <a:extLst>
              <a:ext uri="{FF2B5EF4-FFF2-40B4-BE49-F238E27FC236}">
                <a16:creationId xmlns:a16="http://schemas.microsoft.com/office/drawing/2014/main" id="{A82F92EC-B908-4A10-8432-A1D8A1213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itle 53" descr="File structure for emulator in Linux essentials course (recap)&#10;">
            <a:extLst>
              <a:ext uri="{FF2B5EF4-FFF2-40B4-BE49-F238E27FC236}">
                <a16:creationId xmlns:a16="http://schemas.microsoft.com/office/drawing/2014/main" id="{C682601D-B6BD-4DFD-A3D1-F773FFB57110}"/>
              </a:ext>
            </a:extLst>
          </p:cNvPr>
          <p:cNvSpPr txBox="1">
            <a:spLocks noGrp="1"/>
          </p:cNvSpPr>
          <p:nvPr>
            <p:ph type="title" idx="4294967295"/>
          </p:nvPr>
        </p:nvSpPr>
        <p:spPr>
          <a:xfrm>
            <a:off x="4515845" y="6361183"/>
            <a:ext cx="7529946" cy="461665"/>
          </a:xfrm>
          <a:prstGeom prst="rect">
            <a:avLst/>
          </a:prstGeom>
          <a:noFill/>
          <a:ln>
            <a:noFill/>
            <a:prstDash/>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prstClr val="white"/>
                </a:solidFill>
                <a:effectLst/>
                <a:uLnTx/>
                <a:uFillTx/>
                <a:latin typeface="Calibri Light" panose="020F0302020204030204"/>
                <a:ea typeface="+mn-ea"/>
                <a:cs typeface="+mn-cs"/>
              </a:rPr>
              <a:t>File structure for emulator in Linux essentials course (recap)</a:t>
            </a:r>
            <a:endParaRPr kumimoji="0" lang="en-GB" sz="2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1" name="TextBox 50">
            <a:extLst>
              <a:ext uri="{FF2B5EF4-FFF2-40B4-BE49-F238E27FC236}">
                <a16:creationId xmlns:a16="http://schemas.microsoft.com/office/drawing/2014/main" id="{01DFD775-E299-4305-885E-D84B5DB54E7D}"/>
              </a:ext>
            </a:extLst>
          </p:cNvPr>
          <p:cNvSpPr txBox="1"/>
          <p:nvPr/>
        </p:nvSpPr>
        <p:spPr>
          <a:xfrm rot="21341737">
            <a:off x="2560783" y="2449690"/>
            <a:ext cx="10643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hardware devices</a:t>
            </a:r>
          </a:p>
        </p:txBody>
      </p:sp>
      <p:sp>
        <p:nvSpPr>
          <p:cNvPr id="52" name="Freeform: Shape 51">
            <a:extLst>
              <a:ext uri="{FF2B5EF4-FFF2-40B4-BE49-F238E27FC236}">
                <a16:creationId xmlns:a16="http://schemas.microsoft.com/office/drawing/2014/main" id="{15BA2C77-57D2-4339-9B08-39C3340D401E}"/>
              </a:ext>
              <a:ext uri="{C183D7F6-B498-43B3-948B-1728B52AA6E4}">
                <adec:decorative xmlns:adec="http://schemas.microsoft.com/office/drawing/2017/decorative" val="1"/>
              </a:ext>
            </a:extLst>
          </p:cNvPr>
          <p:cNvSpPr/>
          <p:nvPr/>
        </p:nvSpPr>
        <p:spPr>
          <a:xfrm rot="12090823" flipH="1">
            <a:off x="1204095" y="1828033"/>
            <a:ext cx="102229" cy="63364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 name="TextBox 54">
            <a:extLst>
              <a:ext uri="{FF2B5EF4-FFF2-40B4-BE49-F238E27FC236}">
                <a16:creationId xmlns:a16="http://schemas.microsoft.com/office/drawing/2014/main" id="{AFA94C4A-573F-43D3-BBFD-1F601D958A14}"/>
              </a:ext>
            </a:extLst>
          </p:cNvPr>
          <p:cNvSpPr txBox="1"/>
          <p:nvPr/>
        </p:nvSpPr>
        <p:spPr>
          <a:xfrm rot="299561">
            <a:off x="532046" y="2462784"/>
            <a:ext cx="145371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70C0"/>
                </a:solidFill>
                <a:effectLst/>
                <a:uLnTx/>
                <a:uFillTx/>
                <a:latin typeface="Segoe Print" panose="02000600000000000000" pitchFamily="2" charset="0"/>
                <a:ea typeface="+mn-ea"/>
                <a:cs typeface="+mn-cs"/>
              </a:rPr>
              <a:t>essential binary files</a:t>
            </a:r>
          </a:p>
        </p:txBody>
      </p:sp>
      <p:sp>
        <p:nvSpPr>
          <p:cNvPr id="56" name="Freeform: Shape 55">
            <a:extLst>
              <a:ext uri="{FF2B5EF4-FFF2-40B4-BE49-F238E27FC236}">
                <a16:creationId xmlns:a16="http://schemas.microsoft.com/office/drawing/2014/main" id="{C45B0833-C11C-407D-84D3-B659D53AB482}"/>
              </a:ext>
              <a:ext uri="{C183D7F6-B498-43B3-948B-1728B52AA6E4}">
                <adec:decorative xmlns:adec="http://schemas.microsoft.com/office/drawing/2017/decorative" val="1"/>
              </a:ext>
            </a:extLst>
          </p:cNvPr>
          <p:cNvSpPr/>
          <p:nvPr/>
        </p:nvSpPr>
        <p:spPr>
          <a:xfrm rot="11448833" flipH="1">
            <a:off x="3669534" y="1819596"/>
            <a:ext cx="230378" cy="77699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1F183910-BCCB-4807-ACD2-B9050F7E6573}"/>
              </a:ext>
            </a:extLst>
          </p:cNvPr>
          <p:cNvSpPr txBox="1"/>
          <p:nvPr/>
        </p:nvSpPr>
        <p:spPr>
          <a:xfrm>
            <a:off x="8609433" y="2455908"/>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bin</a:t>
            </a:r>
          </a:p>
        </p:txBody>
      </p:sp>
      <p:sp>
        <p:nvSpPr>
          <p:cNvPr id="58" name="TextBox 57">
            <a:extLst>
              <a:ext uri="{FF2B5EF4-FFF2-40B4-BE49-F238E27FC236}">
                <a16:creationId xmlns:a16="http://schemas.microsoft.com/office/drawing/2014/main" id="{31F50756-5F93-4DC4-B900-C92D9CE9916D}"/>
              </a:ext>
            </a:extLst>
          </p:cNvPr>
          <p:cNvSpPr txBox="1"/>
          <p:nvPr/>
        </p:nvSpPr>
        <p:spPr>
          <a:xfrm>
            <a:off x="10402599" y="2452003"/>
            <a:ext cx="1162872" cy="472587"/>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src</a:t>
            </a:r>
          </a:p>
        </p:txBody>
      </p:sp>
      <p:cxnSp>
        <p:nvCxnSpPr>
          <p:cNvPr id="3" name="Connector: Elbow 2">
            <a:extLst>
              <a:ext uri="{FF2B5EF4-FFF2-40B4-BE49-F238E27FC236}">
                <a16:creationId xmlns:a16="http://schemas.microsoft.com/office/drawing/2014/main" id="{454F787D-269A-4300-A1DC-A387A236E785}"/>
              </a:ext>
              <a:ext uri="{C183D7F6-B498-43B3-948B-1728B52AA6E4}">
                <adec:decorative xmlns:adec="http://schemas.microsoft.com/office/drawing/2017/decorative" val="1"/>
              </a:ext>
            </a:extLst>
          </p:cNvPr>
          <p:cNvCxnSpPr>
            <a:stCxn id="26" idx="2"/>
            <a:endCxn id="57" idx="0"/>
          </p:cNvCxnSpPr>
          <p:nvPr/>
        </p:nvCxnSpPr>
        <p:spPr>
          <a:xfrm rot="16200000" flipH="1">
            <a:off x="8608899" y="1873938"/>
            <a:ext cx="687244" cy="47669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383C269-E658-4594-A61E-AB697A5EE998}"/>
              </a:ext>
              <a:ext uri="{C183D7F6-B498-43B3-948B-1728B52AA6E4}">
                <adec:decorative xmlns:adec="http://schemas.microsoft.com/office/drawing/2017/decorative" val="1"/>
              </a:ext>
            </a:extLst>
          </p:cNvPr>
          <p:cNvCxnSpPr>
            <a:stCxn id="26" idx="2"/>
            <a:endCxn id="58" idx="0"/>
          </p:cNvCxnSpPr>
          <p:nvPr/>
        </p:nvCxnSpPr>
        <p:spPr>
          <a:xfrm rot="16200000" flipH="1">
            <a:off x="9507435" y="975402"/>
            <a:ext cx="683339" cy="226986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FA78E4C-E817-4503-8173-11C4F0D49C44}"/>
              </a:ext>
            </a:extLst>
          </p:cNvPr>
          <p:cNvSpPr txBox="1"/>
          <p:nvPr/>
        </p:nvSpPr>
        <p:spPr>
          <a:xfrm>
            <a:off x="9836920" y="2416952"/>
            <a:ext cx="364813" cy="472587"/>
          </a:xfrm>
          <a:prstGeom prst="rect">
            <a:avLst/>
          </a:prstGeom>
          <a:noFill/>
          <a:ln>
            <a:no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60" name="Freeform: Shape 59">
            <a:extLst>
              <a:ext uri="{FF2B5EF4-FFF2-40B4-BE49-F238E27FC236}">
                <a16:creationId xmlns:a16="http://schemas.microsoft.com/office/drawing/2014/main" id="{A679AFA2-F62F-41CF-837E-C327F7DF604D}"/>
              </a:ext>
              <a:ext uri="{C183D7F6-B498-43B3-948B-1728B52AA6E4}">
                <adec:decorative xmlns:adec="http://schemas.microsoft.com/office/drawing/2017/decorative" val="1"/>
              </a:ext>
            </a:extLst>
          </p:cNvPr>
          <p:cNvSpPr/>
          <p:nvPr/>
        </p:nvSpPr>
        <p:spPr>
          <a:xfrm rot="15532736" flipH="1">
            <a:off x="5775293" y="2373724"/>
            <a:ext cx="145486" cy="745433"/>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1905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530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51" grpId="0"/>
      <p:bldP spid="52" grpId="0" animBg="1"/>
      <p:bldP spid="55" grpId="0"/>
      <p:bldP spid="56" grpId="0" animBg="1"/>
      <p:bldP spid="6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ADB9881D-F10E-400E-82DD-6A04258F12B4}"/>
              </a:ext>
            </a:extLst>
          </p:cNvPr>
          <p:cNvSpPr>
            <a:spLocks noGrp="1"/>
          </p:cNvSpPr>
          <p:nvPr>
            <p:ph idx="1"/>
          </p:nvPr>
        </p:nvSpPr>
        <p:spPr/>
        <p:txBody>
          <a:bodyPr/>
          <a:lstStyle/>
          <a:p>
            <a:pPr>
              <a:lnSpc>
                <a:spcPct val="110000"/>
              </a:lnSpc>
              <a:spcBef>
                <a:spcPts val="0"/>
              </a:spcBef>
            </a:pPr>
            <a:r>
              <a:rPr lang="en-GB" sz="2400" dirty="0">
                <a:latin typeface="Courier New" panose="02070309020205020404" pitchFamily="49" charset="0"/>
                <a:ea typeface="Calibri" panose="020F0502020204030204" pitchFamily="34" charset="0"/>
                <a:cs typeface="Courier New" panose="02070309020205020404" pitchFamily="49" charset="0"/>
              </a:rPr>
              <a:t>cd</a:t>
            </a:r>
            <a:r>
              <a:rPr lang="en-GB" sz="2400" dirty="0">
                <a:ea typeface="Calibri" panose="020F0502020204030204" pitchFamily="34" charset="0"/>
                <a:cs typeface="Courier New" panose="02070309020205020404" pitchFamily="49" charset="0"/>
              </a:rPr>
              <a:t> used to </a:t>
            </a:r>
            <a:r>
              <a:rPr lang="en-GB" sz="2400" b="1" dirty="0">
                <a:ea typeface="Calibri" panose="020F0502020204030204" pitchFamily="34" charset="0"/>
                <a:cs typeface="Courier New" panose="02070309020205020404" pitchFamily="49" charset="0"/>
              </a:rPr>
              <a:t>change directory</a:t>
            </a:r>
            <a:r>
              <a:rPr lang="en-GB" sz="2400" dirty="0">
                <a:ea typeface="Calibri" panose="020F0502020204030204" pitchFamily="34" charset="0"/>
                <a:cs typeface="Courier New" panose="02070309020205020404" pitchFamily="49" charset="0"/>
              </a:rPr>
              <a:t> to directory given by specified path</a:t>
            </a:r>
          </a:p>
          <a:p>
            <a:pPr lvl="1">
              <a:lnSpc>
                <a:spcPct val="110000"/>
              </a:lnSpc>
              <a:spcBef>
                <a:spcPts val="0"/>
              </a:spcBef>
            </a:pPr>
            <a:endParaRPr lang="en-GB" sz="2000" b="1" dirty="0">
              <a:ea typeface="Calibri" panose="020F0502020204030204" pitchFamily="34" charset="0"/>
              <a:cs typeface="Courier New" panose="02070309020205020404" pitchFamily="49" charset="0"/>
            </a:endParaRPr>
          </a:p>
          <a:p>
            <a:pPr lvl="1">
              <a:lnSpc>
                <a:spcPct val="110000"/>
              </a:lnSpc>
              <a:spcBef>
                <a:spcPts val="0"/>
              </a:spcBef>
            </a:pPr>
            <a:endParaRPr lang="en-GB" sz="2000" b="1" dirty="0">
              <a:ea typeface="Calibri" panose="020F0502020204030204" pitchFamily="34" charset="0"/>
              <a:cs typeface="Courier New" panose="02070309020205020404" pitchFamily="49" charset="0"/>
            </a:endParaRPr>
          </a:p>
          <a:p>
            <a:pPr lvl="1">
              <a:lnSpc>
                <a:spcPct val="110000"/>
              </a:lnSpc>
              <a:spcBef>
                <a:spcPts val="0"/>
              </a:spcBef>
            </a:pPr>
            <a:endParaRPr lang="en-GB" sz="2000" b="1" dirty="0">
              <a:ea typeface="Calibri" panose="020F0502020204030204" pitchFamily="34" charset="0"/>
              <a:cs typeface="Courier New" panose="02070309020205020404" pitchFamily="49" charset="0"/>
            </a:endParaRPr>
          </a:p>
          <a:p>
            <a:pPr>
              <a:lnSpc>
                <a:spcPct val="110000"/>
              </a:lnSpc>
              <a:spcBef>
                <a:spcPts val="0"/>
              </a:spcBef>
            </a:pPr>
            <a:endParaRPr lang="en-GB" sz="2400" dirty="0">
              <a:ea typeface="Calibri" panose="020F0502020204030204" pitchFamily="34" charset="0"/>
              <a:cs typeface="Courier New" panose="02070309020205020404" pitchFamily="49" charset="0"/>
            </a:endParaRPr>
          </a:p>
          <a:p>
            <a:pPr>
              <a:lnSpc>
                <a:spcPct val="110000"/>
              </a:lnSpc>
              <a:spcBef>
                <a:spcPts val="0"/>
              </a:spcBef>
            </a:pPr>
            <a:endParaRPr lang="en-GB" sz="2400" dirty="0">
              <a:ea typeface="Calibri" panose="020F0502020204030204" pitchFamily="34" charset="0"/>
              <a:cs typeface="Courier New" panose="02070309020205020404" pitchFamily="49" charset="0"/>
            </a:endParaRPr>
          </a:p>
          <a:p>
            <a:pPr>
              <a:lnSpc>
                <a:spcPct val="110000"/>
              </a:lnSpc>
              <a:spcBef>
                <a:spcPts val="0"/>
              </a:spcBef>
            </a:pPr>
            <a:r>
              <a:rPr lang="en-GB" sz="2400" dirty="0">
                <a:ea typeface="Calibri" panose="020F0502020204030204" pitchFamily="34" charset="0"/>
                <a:cs typeface="Courier New" panose="02070309020205020404" pitchFamily="49" charset="0"/>
              </a:rPr>
              <a:t>no output indicates that the move is successful</a:t>
            </a:r>
          </a:p>
          <a:p>
            <a:pPr lvl="1">
              <a:lnSpc>
                <a:spcPct val="110000"/>
              </a:lnSpc>
              <a:spcBef>
                <a:spcPts val="0"/>
              </a:spcBef>
            </a:pPr>
            <a:r>
              <a:rPr lang="en-GB" sz="2000" dirty="0">
                <a:ea typeface="Calibri" panose="020F0502020204030204" pitchFamily="34" charset="0"/>
                <a:cs typeface="Courier New" panose="02070309020205020404" pitchFamily="49" charset="0"/>
              </a:rPr>
              <a:t>check the prompt to see the current directory</a:t>
            </a:r>
          </a:p>
          <a:p>
            <a:endParaRPr lang="en-GB" dirty="0"/>
          </a:p>
        </p:txBody>
      </p:sp>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lang="en-GB" dirty="0">
                <a:solidFill>
                  <a:schemeClr val="bg1"/>
                </a:solidFill>
              </a:rPr>
              <a:t>DEMO: changing directories </a:t>
            </a:r>
            <a:br>
              <a:rPr lang="en-GB" dirty="0">
                <a:solidFill>
                  <a:schemeClr val="bg1"/>
                </a:solidFill>
              </a:rPr>
            </a:br>
            <a:r>
              <a:rPr lang="en-GB" sz="2800" dirty="0">
                <a:solidFill>
                  <a:schemeClr val="bg1"/>
                </a:solidFill>
              </a:rPr>
              <a:t>(Unhatched 4, Ess 7.2.3, 7.3)</a:t>
            </a:r>
            <a:endParaRPr lang="en-GB" dirty="0">
              <a:solidFill>
                <a:schemeClr val="bg1"/>
              </a:solidFill>
            </a:endParaRPr>
          </a:p>
        </p:txBody>
      </p:sp>
      <p:sp>
        <p:nvSpPr>
          <p:cNvPr id="16" name="Freeform: Shape 15">
            <a:extLst>
              <a:ext uri="{FF2B5EF4-FFF2-40B4-BE49-F238E27FC236}">
                <a16:creationId xmlns:a16="http://schemas.microsoft.com/office/drawing/2014/main" id="{7B96E836-A9CC-44A7-A983-C3EA0655CEA2}"/>
              </a:ext>
              <a:ext uri="{C183D7F6-B498-43B3-948B-1728B52AA6E4}">
                <adec:decorative xmlns:adec="http://schemas.microsoft.com/office/drawing/2017/decorative" val="1"/>
              </a:ext>
            </a:extLst>
          </p:cNvPr>
          <p:cNvSpPr/>
          <p:nvPr/>
        </p:nvSpPr>
        <p:spPr>
          <a:xfrm rot="7683402">
            <a:off x="5089031" y="5176145"/>
            <a:ext cx="437418" cy="1244787"/>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B8C7CBF1-18AC-4CF5-A092-C57DAAB36448}"/>
              </a:ext>
            </a:extLst>
          </p:cNvPr>
          <p:cNvSpPr txBox="1"/>
          <p:nvPr/>
        </p:nvSpPr>
        <p:spPr>
          <a:xfrm>
            <a:off x="5932635" y="5765186"/>
            <a:ext cx="3002807"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prompt shows name of current directory (Documents)  </a:t>
            </a:r>
          </a:p>
        </p:txBody>
      </p:sp>
      <p:sp>
        <p:nvSpPr>
          <p:cNvPr id="12" name="Freeform: Shape 11">
            <a:extLst>
              <a:ext uri="{FF2B5EF4-FFF2-40B4-BE49-F238E27FC236}">
                <a16:creationId xmlns:a16="http://schemas.microsoft.com/office/drawing/2014/main" id="{0A8169AF-422F-4292-B9E1-C08D75F2F4F0}"/>
              </a:ext>
              <a:ext uri="{C183D7F6-B498-43B3-948B-1728B52AA6E4}">
                <adec:decorative xmlns:adec="http://schemas.microsoft.com/office/drawing/2017/decorative" val="1"/>
              </a:ext>
            </a:extLst>
          </p:cNvPr>
          <p:cNvSpPr/>
          <p:nvPr/>
        </p:nvSpPr>
        <p:spPr>
          <a:xfrm rot="17217899" flipH="1">
            <a:off x="1037063" y="2809251"/>
            <a:ext cx="246067" cy="869614"/>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1C7543B4-4649-4A2D-9ADD-B92358DBBBCF}"/>
              </a:ext>
            </a:extLst>
          </p:cNvPr>
          <p:cNvSpPr txBox="1"/>
          <p:nvPr/>
        </p:nvSpPr>
        <p:spPr>
          <a:xfrm rot="21096923">
            <a:off x="314046" y="2320103"/>
            <a:ext cx="2080610"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error if directory does not exist</a:t>
            </a:r>
          </a:p>
        </p:txBody>
      </p:sp>
      <p:sp>
        <p:nvSpPr>
          <p:cNvPr id="15" name="TextBox 14">
            <a:extLst>
              <a:ext uri="{FF2B5EF4-FFF2-40B4-BE49-F238E27FC236}">
                <a16:creationId xmlns:a16="http://schemas.microsoft.com/office/drawing/2014/main" id="{B7F83012-82C8-4ABD-911D-55897698CA17}"/>
              </a:ext>
            </a:extLst>
          </p:cNvPr>
          <p:cNvSpPr txBox="1"/>
          <p:nvPr/>
        </p:nvSpPr>
        <p:spPr>
          <a:xfrm>
            <a:off x="7130136" y="2427183"/>
            <a:ext cx="1609189" cy="523220"/>
          </a:xfrm>
          <a:prstGeom prst="rect">
            <a:avLst/>
          </a:prstGeom>
          <a:noFill/>
        </p:spPr>
        <p:txBody>
          <a:bodyPr wrap="square" rtlCol="0">
            <a:spAutoFit/>
          </a:bodyPr>
          <a:lstStyle/>
          <a:p>
            <a:r>
              <a:rPr lang="en-GB" sz="1400" b="1" dirty="0">
                <a:solidFill>
                  <a:srgbClr val="0070C0"/>
                </a:solidFill>
                <a:latin typeface="Segoe Print" panose="02000600000000000000" pitchFamily="2" charset="0"/>
              </a:rPr>
              <a:t>everything</a:t>
            </a:r>
            <a:r>
              <a:rPr lang="en-GB" sz="1400" dirty="0">
                <a:solidFill>
                  <a:srgbClr val="0070C0"/>
                </a:solidFill>
                <a:latin typeface="Segoe Print" panose="02000600000000000000" pitchFamily="2" charset="0"/>
              </a:rPr>
              <a:t> is case-sensitive</a:t>
            </a:r>
          </a:p>
        </p:txBody>
      </p:sp>
      <p:pic>
        <p:nvPicPr>
          <p:cNvPr id="4" name="Picture 3" descr="Screenshot of output from cd">
            <a:extLst>
              <a:ext uri="{FF2B5EF4-FFF2-40B4-BE49-F238E27FC236}">
                <a16:creationId xmlns:a16="http://schemas.microsoft.com/office/drawing/2014/main" id="{BD17E785-D416-47E0-A28C-76BA3215BDF6}"/>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1484539" y="4921182"/>
            <a:ext cx="9382125" cy="627913"/>
          </a:xfrm>
          <a:prstGeom prst="rect">
            <a:avLst/>
          </a:prstGeom>
        </p:spPr>
      </p:pic>
      <p:pic>
        <p:nvPicPr>
          <p:cNvPr id="7" name="Picture 6" descr="Screenshot of output from cd - error if incorrect case">
            <a:extLst>
              <a:ext uri="{FF2B5EF4-FFF2-40B4-BE49-F238E27FC236}">
                <a16:creationId xmlns:a16="http://schemas.microsoft.com/office/drawing/2014/main" id="{365D01FA-0A9A-4B8A-8B15-6B486EB0CAA1}"/>
              </a:ext>
            </a:extLst>
          </p:cNvPr>
          <p:cNvPicPr>
            <a:picLocks noChangeAspect="1"/>
          </p:cNvPicPr>
          <p:nvPr/>
        </p:nvPicPr>
        <p:blipFill>
          <a:blip r:embed="rId3"/>
          <a:stretch>
            <a:fillRect/>
          </a:stretch>
        </p:blipFill>
        <p:spPr>
          <a:xfrm>
            <a:off x="1513114" y="2967037"/>
            <a:ext cx="9353550" cy="923925"/>
          </a:xfrm>
          <a:prstGeom prst="rect">
            <a:avLst/>
          </a:prstGeom>
        </p:spPr>
      </p:pic>
      <p:sp>
        <p:nvSpPr>
          <p:cNvPr id="14" name="Freeform: Shape 13">
            <a:extLst>
              <a:ext uri="{FF2B5EF4-FFF2-40B4-BE49-F238E27FC236}">
                <a16:creationId xmlns:a16="http://schemas.microsoft.com/office/drawing/2014/main" id="{D69E6644-2DD5-4A7A-B3D0-14064EC4FBCA}"/>
              </a:ext>
              <a:ext uri="{C183D7F6-B498-43B3-948B-1728B52AA6E4}">
                <adec:decorative xmlns:adec="http://schemas.microsoft.com/office/drawing/2017/decorative" val="1"/>
              </a:ext>
            </a:extLst>
          </p:cNvPr>
          <p:cNvSpPr/>
          <p:nvPr/>
        </p:nvSpPr>
        <p:spPr>
          <a:xfrm rot="4178637" flipH="1">
            <a:off x="6167704" y="1984730"/>
            <a:ext cx="243803" cy="1702581"/>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114F268B-3AF3-418A-9564-7D6AE9A19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69C9B71-F2AB-4139-85D8-0E3EDE25C7DE}"/>
              </a:ext>
            </a:extLst>
          </p:cNvPr>
          <p:cNvSpPr txBox="1"/>
          <p:nvPr/>
        </p:nvSpPr>
        <p:spPr>
          <a:xfrm>
            <a:off x="8276811" y="6444520"/>
            <a:ext cx="3768980" cy="369332"/>
          </a:xfrm>
          <a:prstGeom prst="rect">
            <a:avLst/>
          </a:prstGeom>
          <a:noFill/>
        </p:spPr>
        <p:txBody>
          <a:bodyPr wrap="none" rtlCol="0">
            <a:spAutoFit/>
          </a:bodyPr>
          <a:lstStyle/>
          <a:p>
            <a:pPr algn="r"/>
            <a:r>
              <a:rPr lang="en-GB" dirty="0">
                <a:solidFill>
                  <a:schemeClr val="bg1"/>
                </a:solidFill>
                <a:latin typeface="Courier New" panose="02070309020205020404" pitchFamily="49" charset="0"/>
                <a:cs typeface="Courier New" panose="02070309020205020404" pitchFamily="49" charset="0"/>
              </a:rPr>
              <a:t>cd documents; cd Documents</a:t>
            </a:r>
          </a:p>
        </p:txBody>
      </p:sp>
    </p:spTree>
    <p:extLst>
      <p:ext uri="{BB962C8B-B14F-4D97-AF65-F5344CB8AC3E}">
        <p14:creationId xmlns:p14="http://schemas.microsoft.com/office/powerpoint/2010/main" val="237708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2" grpId="0" animBg="1"/>
      <p:bldP spid="13" grpId="0"/>
      <p:bldP spid="15" grpId="0"/>
      <p:bldP spid="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960142-C0C7-455A-8B78-9E9A14B1E3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5BDAAE2-162F-482B-91A7-DD2601C29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p:txBody>
          <a:bodyPr/>
          <a:lstStyle/>
          <a:p>
            <a:r>
              <a:rPr kumimoji="0" lang="en-GB" sz="4400" b="0" i="0" u="none" strike="noStrike" kern="1200" cap="none" spc="0" normalizeH="0" baseline="0" noProof="0" dirty="0">
                <a:ln>
                  <a:noFill/>
                </a:ln>
                <a:solidFill>
                  <a:prstClr val="white"/>
                </a:solidFill>
                <a:effectLst/>
                <a:uLnTx/>
                <a:uFillTx/>
                <a:latin typeface="Calibri Light" panose="020F0302020204030204"/>
                <a:ea typeface="+mj-ea"/>
                <a:cs typeface="+mj-cs"/>
              </a:rPr>
              <a:t>DEMO: changing directories examples</a:t>
            </a:r>
            <a:br>
              <a:rPr kumimoji="0" lang="en-GB" sz="4400" b="0" i="0" u="none" strike="noStrike" kern="1200" cap="none" spc="0" normalizeH="0" baseline="0" noProof="0" dirty="0">
                <a:ln>
                  <a:noFill/>
                </a:ln>
                <a:solidFill>
                  <a:prstClr val="white"/>
                </a:solidFill>
                <a:effectLst/>
                <a:uLnTx/>
                <a:uFillTx/>
                <a:latin typeface="Calibri Light" panose="020F0302020204030204"/>
                <a:ea typeface="+mj-ea"/>
                <a:cs typeface="+mj-cs"/>
              </a:rPr>
            </a:b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(Unhatched 4, Ess 7.2.3, 7.3)</a:t>
            </a:r>
            <a:endParaRPr lang="en-GB" dirty="0">
              <a:solidFill>
                <a:schemeClr val="bg1"/>
              </a:solidFill>
            </a:endParaRPr>
          </a:p>
        </p:txBody>
      </p:sp>
      <p:graphicFrame>
        <p:nvGraphicFramePr>
          <p:cNvPr id="4" name="Table 4">
            <a:extLst>
              <a:ext uri="{FF2B5EF4-FFF2-40B4-BE49-F238E27FC236}">
                <a16:creationId xmlns:a16="http://schemas.microsoft.com/office/drawing/2014/main" id="{1A204FC1-5826-452B-B168-225B619E5684}"/>
              </a:ext>
            </a:extLst>
          </p:cNvPr>
          <p:cNvGraphicFramePr>
            <a:graphicFrameLocks noGrp="1"/>
          </p:cNvGraphicFramePr>
          <p:nvPr>
            <p:extLst>
              <p:ext uri="{D42A27DB-BD31-4B8C-83A1-F6EECF244321}">
                <p14:modId xmlns:p14="http://schemas.microsoft.com/office/powerpoint/2010/main" val="4062408309"/>
              </p:ext>
            </p:extLst>
          </p:nvPr>
        </p:nvGraphicFramePr>
        <p:xfrm>
          <a:off x="838200" y="2434921"/>
          <a:ext cx="10515600" cy="3545332"/>
        </p:xfrm>
        <a:graphic>
          <a:graphicData uri="http://schemas.openxmlformats.org/drawingml/2006/table">
            <a:tbl>
              <a:tblPr firstRow="1" bandRow="1">
                <a:tableStyleId>{5C22544A-7EE6-4342-B048-85BDC9FD1C3A}</a:tableStyleId>
              </a:tblPr>
              <a:tblGrid>
                <a:gridCol w="4676387">
                  <a:extLst>
                    <a:ext uri="{9D8B030D-6E8A-4147-A177-3AD203B41FA5}">
                      <a16:colId xmlns:a16="http://schemas.microsoft.com/office/drawing/2014/main" val="3446845757"/>
                    </a:ext>
                  </a:extLst>
                </a:gridCol>
                <a:gridCol w="5839213">
                  <a:extLst>
                    <a:ext uri="{9D8B030D-6E8A-4147-A177-3AD203B41FA5}">
                      <a16:colId xmlns:a16="http://schemas.microsoft.com/office/drawing/2014/main" val="616299615"/>
                    </a:ext>
                  </a:extLst>
                </a:gridCol>
              </a:tblGrid>
              <a:tr h="370840">
                <a:tc>
                  <a:txBody>
                    <a:bodyPr/>
                    <a:lstStyle/>
                    <a:p>
                      <a:pPr>
                        <a:lnSpc>
                          <a:spcPct val="107000"/>
                        </a:lnSpc>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which directory do you want to move to?</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tc>
                  <a:txBody>
                    <a:bodyPr/>
                    <a:lstStyle/>
                    <a:p>
                      <a:pPr>
                        <a:lnSpc>
                          <a:spcPct val="107000"/>
                        </a:lnSpc>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sample command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2060"/>
                    </a:solidFill>
                  </a:tcPr>
                </a:tc>
                <a:extLst>
                  <a:ext uri="{0D108BD9-81ED-4DB2-BD59-A6C34878D82A}">
                    <a16:rowId xmlns:a16="http://schemas.microsoft.com/office/drawing/2014/main" val="1851657464"/>
                  </a:ext>
                </a:extLst>
              </a:tr>
              <a:tr h="370840">
                <a:tc>
                  <a:txBody>
                    <a:bodyPr/>
                    <a:lstStyle/>
                    <a:p>
                      <a:r>
                        <a:rPr lang="en-GB" sz="1800" kern="1200" dirty="0">
                          <a:solidFill>
                            <a:schemeClr val="dk1"/>
                          </a:solidFill>
                          <a:effectLst/>
                          <a:latin typeface="+mn-lt"/>
                          <a:ea typeface="+mn-ea"/>
                          <a:cs typeface="+mn-cs"/>
                        </a:rPr>
                        <a:t>nested directory </a:t>
                      </a:r>
                      <a:r>
                        <a:rPr lang="en-GB" sz="1800" b="1" kern="1200" dirty="0">
                          <a:solidFill>
                            <a:schemeClr val="dk1"/>
                          </a:solidFill>
                          <a:effectLst/>
                          <a:latin typeface="+mn-lt"/>
                          <a:ea typeface="+mn-ea"/>
                          <a:cs typeface="+mn-cs"/>
                        </a:rPr>
                        <a:t>relative</a:t>
                      </a:r>
                      <a:r>
                        <a:rPr lang="en-GB" sz="1800" kern="1200" dirty="0">
                          <a:solidFill>
                            <a:schemeClr val="dk1"/>
                          </a:solidFill>
                          <a:effectLst/>
                          <a:latin typeface="+mn-lt"/>
                          <a:ea typeface="+mn-ea"/>
                          <a:cs typeface="+mn-cs"/>
                        </a:rPr>
                        <a:t> to current directory</a:t>
                      </a:r>
                    </a:p>
                  </a:txBody>
                  <a:tcPr/>
                </a:tc>
                <a:tc>
                  <a:txBody>
                    <a:bodyPr/>
                    <a:lstStyle/>
                    <a:p>
                      <a:pPr>
                        <a:lnSpc>
                          <a:spcPct val="107000"/>
                        </a:lnSpc>
                        <a:spcAft>
                          <a:spcPts val="12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cd School/Art</a:t>
                      </a:r>
                    </a:p>
                  </a:txBody>
                  <a:tcPr/>
                </a:tc>
                <a:extLst>
                  <a:ext uri="{0D108BD9-81ED-4DB2-BD59-A6C34878D82A}">
                    <a16:rowId xmlns:a16="http://schemas.microsoft.com/office/drawing/2014/main" val="305709072"/>
                  </a:ext>
                </a:extLst>
              </a:tr>
              <a:tr h="370840">
                <a:tc>
                  <a:txBody>
                    <a:bodyPr/>
                    <a:lstStyle/>
                    <a:p>
                      <a:r>
                        <a:rPr lang="en-GB" sz="1800" kern="1200" dirty="0">
                          <a:solidFill>
                            <a:schemeClr val="dk1"/>
                          </a:solidFill>
                          <a:effectLst/>
                          <a:latin typeface="+mn-lt"/>
                          <a:ea typeface="+mn-ea"/>
                          <a:cs typeface="+mn-cs"/>
                        </a:rPr>
                        <a:t>nested directory with </a:t>
                      </a:r>
                      <a:r>
                        <a:rPr lang="en-GB" sz="1800" b="1" kern="1200" dirty="0">
                          <a:solidFill>
                            <a:schemeClr val="dk1"/>
                          </a:solidFill>
                          <a:effectLst/>
                          <a:latin typeface="+mn-lt"/>
                          <a:ea typeface="+mn-ea"/>
                          <a:cs typeface="+mn-cs"/>
                        </a:rPr>
                        <a:t>absolute</a:t>
                      </a:r>
                      <a:r>
                        <a:rPr lang="en-GB" sz="1800" kern="1200" dirty="0">
                          <a:solidFill>
                            <a:schemeClr val="dk1"/>
                          </a:solidFill>
                          <a:effectLst/>
                          <a:latin typeface="+mn-lt"/>
                          <a:ea typeface="+mn-ea"/>
                          <a:cs typeface="+mn-cs"/>
                        </a:rPr>
                        <a:t> path from </a:t>
                      </a:r>
                      <a:r>
                        <a:rPr lang="en-GB" sz="1800" b="1" kern="1200" dirty="0">
                          <a:solidFill>
                            <a:schemeClr val="dk1"/>
                          </a:solidFill>
                          <a:effectLst/>
                          <a:latin typeface="+mn-lt"/>
                          <a:ea typeface="+mn-ea"/>
                          <a:cs typeface="+mn-cs"/>
                        </a:rPr>
                        <a:t>root</a:t>
                      </a:r>
                    </a:p>
                  </a:txBody>
                  <a:tcPr/>
                </a:tc>
                <a:tc>
                  <a:txBody>
                    <a:bodyPr/>
                    <a:lstStyle/>
                    <a:p>
                      <a:pPr>
                        <a:lnSpc>
                          <a:spcPct val="107000"/>
                        </a:lnSpc>
                        <a:spcAft>
                          <a:spcPts val="12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cd /home/sysadmin/Documents/School</a:t>
                      </a:r>
                    </a:p>
                  </a:txBody>
                  <a:tcPr/>
                </a:tc>
                <a:extLst>
                  <a:ext uri="{0D108BD9-81ED-4DB2-BD59-A6C34878D82A}">
                    <a16:rowId xmlns:a16="http://schemas.microsoft.com/office/drawing/2014/main" val="4208466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nested directory with </a:t>
                      </a:r>
                      <a:r>
                        <a:rPr lang="en-GB" sz="1800" b="1" kern="1200" dirty="0">
                          <a:solidFill>
                            <a:schemeClr val="dk1"/>
                          </a:solidFill>
                          <a:effectLst/>
                          <a:latin typeface="+mn-lt"/>
                          <a:ea typeface="+mn-ea"/>
                          <a:cs typeface="+mn-cs"/>
                        </a:rPr>
                        <a:t>absolute</a:t>
                      </a:r>
                      <a:r>
                        <a:rPr lang="en-GB" sz="1800" kern="1200" dirty="0">
                          <a:solidFill>
                            <a:schemeClr val="dk1"/>
                          </a:solidFill>
                          <a:effectLst/>
                          <a:latin typeface="+mn-lt"/>
                          <a:ea typeface="+mn-ea"/>
                          <a:cs typeface="+mn-cs"/>
                        </a:rPr>
                        <a:t> path from </a:t>
                      </a:r>
                      <a:r>
                        <a:rPr lang="en-GB" sz="1800" b="1" kern="1200" dirty="0">
                          <a:solidFill>
                            <a:schemeClr val="dk1"/>
                          </a:solidFill>
                          <a:effectLst/>
                          <a:latin typeface="+mn-lt"/>
                          <a:ea typeface="+mn-ea"/>
                          <a:cs typeface="+mn-cs"/>
                        </a:rPr>
                        <a:t>home</a:t>
                      </a:r>
                    </a:p>
                  </a:txBody>
                  <a:tcPr/>
                </a:tc>
                <a:tc>
                  <a:txBody>
                    <a:bodyPr/>
                    <a:lstStyle/>
                    <a:p>
                      <a:pPr>
                        <a:lnSpc>
                          <a:spcPct val="107000"/>
                        </a:lnSpc>
                        <a:spcAft>
                          <a:spcPts val="12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cd ~/Documents/School/Math</a:t>
                      </a:r>
                    </a:p>
                  </a:txBody>
                  <a:tcPr/>
                </a:tc>
                <a:extLst>
                  <a:ext uri="{0D108BD9-81ED-4DB2-BD59-A6C34878D82A}">
                    <a16:rowId xmlns:a16="http://schemas.microsoft.com/office/drawing/2014/main" val="2782568023"/>
                  </a:ext>
                </a:extLst>
              </a:tr>
              <a:tr h="370840">
                <a:tc>
                  <a:txBody>
                    <a:bodyPr/>
                    <a:lstStyle/>
                    <a:p>
                      <a:r>
                        <a:rPr lang="en-GB" sz="1800" kern="1200" dirty="0">
                          <a:solidFill>
                            <a:schemeClr val="dk1"/>
                          </a:solidFill>
                          <a:effectLst/>
                          <a:latin typeface="+mn-lt"/>
                          <a:ea typeface="+mn-ea"/>
                          <a:cs typeface="+mn-cs"/>
                        </a:rPr>
                        <a:t>root directory</a:t>
                      </a:r>
                    </a:p>
                  </a:txBody>
                  <a:tcPr/>
                </a:tc>
                <a:tc>
                  <a:txBody>
                    <a:bodyPr/>
                    <a:lstStyle/>
                    <a:p>
                      <a:pPr>
                        <a:lnSpc>
                          <a:spcPct val="107000"/>
                        </a:lnSpc>
                        <a:spcAft>
                          <a:spcPts val="1200"/>
                        </a:spcAft>
                      </a:pPr>
                      <a:r>
                        <a:rPr lang="en-GB" sz="2000" dirty="0">
                          <a:effectLst/>
                          <a:latin typeface="Courier New" panose="02070309020205020404" pitchFamily="49" charset="0"/>
                          <a:ea typeface="Calibri" panose="020F0502020204030204" pitchFamily="34" charset="0"/>
                          <a:cs typeface="Courier New" panose="02070309020205020404" pitchFamily="49" charset="0"/>
                        </a:rPr>
                        <a:t>cd /</a:t>
                      </a:r>
                    </a:p>
                  </a:txBody>
                  <a:tcPr/>
                </a:tc>
                <a:extLst>
                  <a:ext uri="{0D108BD9-81ED-4DB2-BD59-A6C34878D82A}">
                    <a16:rowId xmlns:a16="http://schemas.microsoft.com/office/drawing/2014/main" val="38339943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home directory</a:t>
                      </a:r>
                    </a:p>
                    <a:p>
                      <a:endParaRPr lang="en-GB" sz="1800" kern="1200" dirty="0">
                        <a:solidFill>
                          <a:schemeClr val="dk1"/>
                        </a:solidFill>
                        <a:effectLst/>
                        <a:latin typeface="+mn-lt"/>
                        <a:ea typeface="+mn-ea"/>
                        <a:cs typeface="+mn-cs"/>
                      </a:endParaRPr>
                    </a:p>
                  </a:txBody>
                  <a:tcPr/>
                </a:tc>
                <a:tc>
                  <a:txBody>
                    <a:bodyPr/>
                    <a:lstStyle/>
                    <a:p>
                      <a:r>
                        <a:rPr lang="en-GB" sz="2000" kern="1200" dirty="0">
                          <a:solidFill>
                            <a:schemeClr val="dk1"/>
                          </a:solidFill>
                          <a:effectLst/>
                          <a:latin typeface="Courier New" panose="02070309020205020404" pitchFamily="49" charset="0"/>
                          <a:ea typeface="+mn-ea"/>
                          <a:cs typeface="Courier New" panose="02070309020205020404" pitchFamily="49" charset="0"/>
                        </a:rPr>
                        <a:t>cd ~</a:t>
                      </a:r>
                    </a:p>
                    <a:p>
                      <a:r>
                        <a:rPr lang="en-GB" sz="2000" kern="1200" dirty="0">
                          <a:solidFill>
                            <a:schemeClr val="dk1"/>
                          </a:solidFill>
                          <a:effectLst/>
                          <a:latin typeface="Courier New" panose="02070309020205020404" pitchFamily="49" charset="0"/>
                          <a:ea typeface="+mn-ea"/>
                          <a:cs typeface="Courier New" panose="02070309020205020404" pitchFamily="49" charset="0"/>
                        </a:rPr>
                        <a:t>cd </a:t>
                      </a:r>
                      <a:endParaRPr lang="en-GB" sz="2000" dirty="0">
                        <a:effectLst/>
                        <a:latin typeface="Courier New" panose="02070309020205020404" pitchFamily="49" charset="0"/>
                        <a:ea typeface="Calibri" panose="020F0502020204030204" pitchFamily="34" charset="0"/>
                        <a:cs typeface="Courier New" panose="02070309020205020404" pitchFamily="49" charset="0"/>
                      </a:endParaRPr>
                    </a:p>
                  </a:txBody>
                  <a:tcPr/>
                </a:tc>
                <a:extLst>
                  <a:ext uri="{0D108BD9-81ED-4DB2-BD59-A6C34878D82A}">
                    <a16:rowId xmlns:a16="http://schemas.microsoft.com/office/drawing/2014/main" val="2495965977"/>
                  </a:ext>
                </a:extLst>
              </a:tr>
              <a:tr h="370840">
                <a:tc>
                  <a:txBody>
                    <a:bodyPr/>
                    <a:lstStyle/>
                    <a:p>
                      <a:r>
                        <a:rPr lang="en-GB" sz="1800" kern="1200" dirty="0">
                          <a:solidFill>
                            <a:schemeClr val="dk1"/>
                          </a:solidFill>
                          <a:effectLst/>
                          <a:latin typeface="+mn-lt"/>
                          <a:ea typeface="+mn-ea"/>
                          <a:cs typeface="+mn-cs"/>
                        </a:rPr>
                        <a:t>up one level from current directory</a:t>
                      </a:r>
                    </a:p>
                  </a:txBody>
                  <a:tcPr/>
                </a:tc>
                <a:tc>
                  <a:txBody>
                    <a:bodyPr/>
                    <a:lstStyle/>
                    <a:p>
                      <a:pPr marL="0" algn="l" defTabSz="914400" rtl="0" eaLnBrk="1" latinLnBrk="0" hangingPunct="1">
                        <a:lnSpc>
                          <a:spcPct val="107000"/>
                        </a:lnSpc>
                        <a:spcAft>
                          <a:spcPts val="1200"/>
                        </a:spcAft>
                      </a:pPr>
                      <a:r>
                        <a:rPr lang="en-GB" sz="2000" kern="1200" dirty="0">
                          <a:solidFill>
                            <a:schemeClr val="dk1"/>
                          </a:solidFill>
                          <a:effectLst/>
                          <a:latin typeface="Courier New" panose="02070309020205020404" pitchFamily="49" charset="0"/>
                          <a:ea typeface="+mn-ea"/>
                          <a:cs typeface="Courier New" panose="02070309020205020404" pitchFamily="49" charset="0"/>
                        </a:rPr>
                        <a:t>cd ..</a:t>
                      </a:r>
                      <a:endParaRPr lang="en-GB" sz="2000" kern="1200" dirty="0">
                        <a:solidFill>
                          <a:schemeClr val="dk1"/>
                        </a:solidFill>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087823024"/>
                  </a:ext>
                </a:extLst>
              </a:tr>
              <a:tr h="370840">
                <a:tc>
                  <a:txBody>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GB" sz="1800" kern="1200" dirty="0">
                          <a:solidFill>
                            <a:schemeClr val="dk1"/>
                          </a:solidFill>
                          <a:effectLst/>
                          <a:latin typeface="+mn-lt"/>
                          <a:ea typeface="+mn-ea"/>
                          <a:cs typeface="+mn-cs"/>
                        </a:rPr>
                        <a:t>up two levels from current directory</a:t>
                      </a:r>
                    </a:p>
                  </a:txBody>
                  <a:tcP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GB" sz="2000" kern="1200" dirty="0">
                          <a:solidFill>
                            <a:schemeClr val="dk1"/>
                          </a:solidFill>
                          <a:effectLst/>
                          <a:latin typeface="Courier New" panose="02070309020205020404" pitchFamily="49" charset="0"/>
                          <a:ea typeface="+mn-ea"/>
                          <a:cs typeface="Courier New" panose="02070309020205020404" pitchFamily="49" charset="0"/>
                        </a:rPr>
                        <a:t>cd ../..</a:t>
                      </a:r>
                      <a:endParaRPr lang="en-GB" sz="2000" kern="1200" dirty="0">
                        <a:solidFill>
                          <a:schemeClr val="dk1"/>
                        </a:solidFill>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39633566"/>
                  </a:ext>
                </a:extLst>
              </a:tr>
            </a:tbl>
          </a:graphicData>
        </a:graphic>
      </p:graphicFrame>
      <p:sp>
        <p:nvSpPr>
          <p:cNvPr id="12" name="Rectangle 11">
            <a:extLst>
              <a:ext uri="{FF2B5EF4-FFF2-40B4-BE49-F238E27FC236}">
                <a16:creationId xmlns:a16="http://schemas.microsoft.com/office/drawing/2014/main" id="{079F67EE-4018-4BEB-8FDF-42C1EF0B1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6229A48-1F25-42CE-82A2-5C95B58DF723}"/>
              </a:ext>
            </a:extLst>
          </p:cNvPr>
          <p:cNvSpPr txBox="1"/>
          <p:nvPr/>
        </p:nvSpPr>
        <p:spPr>
          <a:xfrm>
            <a:off x="6935954" y="1701428"/>
            <a:ext cx="3347873"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path doesn't start with / or ~ so is </a:t>
            </a:r>
            <a:r>
              <a:rPr lang="en-GB" sz="1400" b="1" dirty="0">
                <a:solidFill>
                  <a:srgbClr val="0070C0"/>
                </a:solidFill>
                <a:latin typeface="Segoe Print" panose="02000600000000000000" pitchFamily="2" charset="0"/>
              </a:rPr>
              <a:t>relative</a:t>
            </a:r>
            <a:r>
              <a:rPr lang="en-GB" sz="1400" dirty="0">
                <a:solidFill>
                  <a:srgbClr val="0070C0"/>
                </a:solidFill>
                <a:latin typeface="Segoe Print" panose="02000600000000000000" pitchFamily="2" charset="0"/>
              </a:rPr>
              <a:t> to current directory</a:t>
            </a:r>
            <a:endParaRPr lang="en-GB" sz="1400" b="1" dirty="0">
              <a:solidFill>
                <a:srgbClr val="0070C0"/>
              </a:solidFill>
              <a:latin typeface="Segoe Print" panose="02000600000000000000" pitchFamily="2" charset="0"/>
            </a:endParaRPr>
          </a:p>
        </p:txBody>
      </p:sp>
      <p:sp>
        <p:nvSpPr>
          <p:cNvPr id="8" name="Freeform: Shape 7">
            <a:extLst>
              <a:ext uri="{FF2B5EF4-FFF2-40B4-BE49-F238E27FC236}">
                <a16:creationId xmlns:a16="http://schemas.microsoft.com/office/drawing/2014/main" id="{52BF3937-2F33-4D0E-959D-D399E9F04102}"/>
              </a:ext>
              <a:ext uri="{C183D7F6-B498-43B3-948B-1728B52AA6E4}">
                <adec:decorative xmlns:adec="http://schemas.microsoft.com/office/drawing/2017/decorative" val="1"/>
              </a:ext>
            </a:extLst>
          </p:cNvPr>
          <p:cNvSpPr/>
          <p:nvPr/>
        </p:nvSpPr>
        <p:spPr>
          <a:xfrm rot="3805235">
            <a:off x="8101076" y="1921942"/>
            <a:ext cx="275336" cy="1446502"/>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A6DC92AD-B6FE-49F6-AC54-1D58759E2AF8}"/>
              </a:ext>
            </a:extLst>
          </p:cNvPr>
          <p:cNvSpPr txBox="1"/>
          <p:nvPr/>
        </p:nvSpPr>
        <p:spPr>
          <a:xfrm>
            <a:off x="3484255" y="1786228"/>
            <a:ext cx="2354829" cy="523220"/>
          </a:xfrm>
          <a:prstGeom prst="rect">
            <a:avLst/>
          </a:prstGeom>
          <a:noFill/>
        </p:spPr>
        <p:txBody>
          <a:bodyPr wrap="square" rtlCol="0">
            <a:spAutoFit/>
          </a:bodyPr>
          <a:lstStyle/>
          <a:p>
            <a:r>
              <a:rPr lang="en-GB" sz="1400" dirty="0">
                <a:solidFill>
                  <a:srgbClr val="0070C0"/>
                </a:solidFill>
                <a:latin typeface="Segoe Print" panose="02000600000000000000" pitchFamily="2" charset="0"/>
              </a:rPr>
              <a:t>starts with / so is </a:t>
            </a:r>
            <a:r>
              <a:rPr lang="en-GB" sz="1400" b="1" dirty="0">
                <a:solidFill>
                  <a:srgbClr val="0070C0"/>
                </a:solidFill>
                <a:latin typeface="Segoe Print" panose="02000600000000000000" pitchFamily="2" charset="0"/>
              </a:rPr>
              <a:t>absolute</a:t>
            </a:r>
            <a:r>
              <a:rPr lang="en-GB" sz="1400" dirty="0">
                <a:solidFill>
                  <a:srgbClr val="0070C0"/>
                </a:solidFill>
                <a:latin typeface="Segoe Print" panose="02000600000000000000" pitchFamily="2" charset="0"/>
              </a:rPr>
              <a:t> from </a:t>
            </a:r>
            <a:r>
              <a:rPr lang="en-GB" sz="1400" b="1" dirty="0">
                <a:solidFill>
                  <a:srgbClr val="0070C0"/>
                </a:solidFill>
                <a:latin typeface="Segoe Print" panose="02000600000000000000" pitchFamily="2" charset="0"/>
              </a:rPr>
              <a:t>root</a:t>
            </a:r>
          </a:p>
        </p:txBody>
      </p:sp>
      <p:sp>
        <p:nvSpPr>
          <p:cNvPr id="14" name="Freeform: Shape 13">
            <a:extLst>
              <a:ext uri="{FF2B5EF4-FFF2-40B4-BE49-F238E27FC236}">
                <a16:creationId xmlns:a16="http://schemas.microsoft.com/office/drawing/2014/main" id="{B3888449-C55B-4BBD-B814-121B05235E95}"/>
              </a:ext>
              <a:ext uri="{C183D7F6-B498-43B3-948B-1728B52AA6E4}">
                <adec:decorative xmlns:adec="http://schemas.microsoft.com/office/drawing/2017/decorative" val="1"/>
              </a:ext>
            </a:extLst>
          </p:cNvPr>
          <p:cNvSpPr/>
          <p:nvPr/>
        </p:nvSpPr>
        <p:spPr>
          <a:xfrm rot="17826186" flipH="1">
            <a:off x="5126733" y="2152490"/>
            <a:ext cx="592268" cy="1584525"/>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016F2F94-6C98-4205-9286-3BC7578636B4}"/>
              </a:ext>
            </a:extLst>
          </p:cNvPr>
          <p:cNvSpPr txBox="1"/>
          <p:nvPr/>
        </p:nvSpPr>
        <p:spPr>
          <a:xfrm>
            <a:off x="7355332" y="4150373"/>
            <a:ext cx="3803735" cy="307777"/>
          </a:xfrm>
          <a:prstGeom prst="rect">
            <a:avLst/>
          </a:prstGeom>
          <a:noFill/>
        </p:spPr>
        <p:txBody>
          <a:bodyPr wrap="square" rtlCol="0">
            <a:spAutoFit/>
          </a:bodyPr>
          <a:lstStyle/>
          <a:p>
            <a:r>
              <a:rPr lang="en-GB" sz="1400" dirty="0">
                <a:solidFill>
                  <a:srgbClr val="0070C0"/>
                </a:solidFill>
                <a:latin typeface="Segoe Print" panose="02000600000000000000" pitchFamily="2" charset="0"/>
              </a:rPr>
              <a:t>starts with ~ so is </a:t>
            </a:r>
            <a:r>
              <a:rPr lang="en-GB" sz="1400" b="1" dirty="0">
                <a:solidFill>
                  <a:srgbClr val="0070C0"/>
                </a:solidFill>
                <a:latin typeface="Segoe Print" panose="02000600000000000000" pitchFamily="2" charset="0"/>
              </a:rPr>
              <a:t>absolute</a:t>
            </a:r>
            <a:r>
              <a:rPr lang="en-GB" sz="1400" dirty="0">
                <a:solidFill>
                  <a:srgbClr val="0070C0"/>
                </a:solidFill>
                <a:latin typeface="Segoe Print" panose="02000600000000000000" pitchFamily="2" charset="0"/>
              </a:rPr>
              <a:t> from </a:t>
            </a:r>
            <a:r>
              <a:rPr lang="en-GB" sz="1400" b="1" dirty="0">
                <a:solidFill>
                  <a:srgbClr val="0070C0"/>
                </a:solidFill>
                <a:latin typeface="Segoe Print" panose="02000600000000000000" pitchFamily="2" charset="0"/>
              </a:rPr>
              <a:t>home</a:t>
            </a:r>
          </a:p>
        </p:txBody>
      </p:sp>
      <p:sp>
        <p:nvSpPr>
          <p:cNvPr id="16" name="Freeform: Shape 15">
            <a:extLst>
              <a:ext uri="{FF2B5EF4-FFF2-40B4-BE49-F238E27FC236}">
                <a16:creationId xmlns:a16="http://schemas.microsoft.com/office/drawing/2014/main" id="{7217D6A7-04E0-469F-B196-755EC4E559F7}"/>
              </a:ext>
              <a:ext uri="{C183D7F6-B498-43B3-948B-1728B52AA6E4}">
                <adec:decorative xmlns:adec="http://schemas.microsoft.com/office/drawing/2017/decorative" val="1"/>
              </a:ext>
            </a:extLst>
          </p:cNvPr>
          <p:cNvSpPr/>
          <p:nvPr/>
        </p:nvSpPr>
        <p:spPr>
          <a:xfrm rot="7043940">
            <a:off x="6632451" y="3467567"/>
            <a:ext cx="258462" cy="1365613"/>
          </a:xfrm>
          <a:custGeom>
            <a:avLst/>
            <a:gdLst>
              <a:gd name="connsiteX0" fmla="*/ 0 w 372914"/>
              <a:gd name="connsiteY0" fmla="*/ 0 h 775503"/>
              <a:gd name="connsiteX1" fmla="*/ 358815 w 372914"/>
              <a:gd name="connsiteY1" fmla="*/ 335665 h 775503"/>
              <a:gd name="connsiteX2" fmla="*/ 266218 w 372914"/>
              <a:gd name="connsiteY2" fmla="*/ 775503 h 775503"/>
            </a:gdLst>
            <a:ahLst/>
            <a:cxnLst>
              <a:cxn ang="0">
                <a:pos x="connsiteX0" y="connsiteY0"/>
              </a:cxn>
              <a:cxn ang="0">
                <a:pos x="connsiteX1" y="connsiteY1"/>
              </a:cxn>
              <a:cxn ang="0">
                <a:pos x="connsiteX2" y="connsiteY2"/>
              </a:cxn>
            </a:cxnLst>
            <a:rect l="l" t="t" r="r" b="b"/>
            <a:pathLst>
              <a:path w="372914" h="775503">
                <a:moveTo>
                  <a:pt x="0" y="0"/>
                </a:moveTo>
                <a:cubicBezTo>
                  <a:pt x="157222" y="103207"/>
                  <a:pt x="314445" y="206415"/>
                  <a:pt x="358815" y="335665"/>
                </a:cubicBezTo>
                <a:cubicBezTo>
                  <a:pt x="403185" y="464915"/>
                  <a:pt x="334701" y="620209"/>
                  <a:pt x="266218" y="775503"/>
                </a:cubicBezTo>
              </a:path>
            </a:pathLst>
          </a:custGeom>
          <a:noFill/>
          <a:ln w="28575">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8933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3" grpId="0"/>
      <p:bldP spid="14" grpId="0" animBg="1"/>
      <p:bldP spid="15" grpId="0"/>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3312159" cy="6858000"/>
          </a:xfrm>
          <a:prstGeom prst="rect">
            <a:avLst/>
          </a:prstGeom>
          <a:solidFill>
            <a:srgbClr val="00206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28D1-AF99-44FE-9A23-F89516508B7E}"/>
              </a:ext>
            </a:extLst>
          </p:cNvPr>
          <p:cNvSpPr>
            <a:spLocks noGrp="1"/>
          </p:cNvSpPr>
          <p:nvPr>
            <p:ph type="title"/>
          </p:nvPr>
        </p:nvSpPr>
        <p:spPr>
          <a:xfrm>
            <a:off x="412970" y="1412489"/>
            <a:ext cx="2899189" cy="4363844"/>
          </a:xfrm>
        </p:spPr>
        <p:txBody>
          <a:bodyPr vert="horz" lIns="91440" tIns="45720" rIns="91440" bIns="45720" rtlCol="0" anchor="t">
            <a:normAutofit/>
          </a:bodyPr>
          <a:lstStyle/>
          <a:p>
            <a:r>
              <a:rPr lang="en-US" sz="4000" kern="1200" dirty="0">
                <a:solidFill>
                  <a:srgbClr val="FFFFFF"/>
                </a:solidFill>
                <a:latin typeface="+mj-lt"/>
                <a:ea typeface="+mj-ea"/>
                <a:cs typeface="+mj-cs"/>
              </a:rPr>
              <a:t>What we have covered</a:t>
            </a:r>
          </a:p>
        </p:txBody>
      </p:sp>
      <p:sp>
        <p:nvSpPr>
          <p:cNvPr id="21" name="Content Placeholder 20">
            <a:extLst>
              <a:ext uri="{FF2B5EF4-FFF2-40B4-BE49-F238E27FC236}">
                <a16:creationId xmlns:a16="http://schemas.microsoft.com/office/drawing/2014/main" id="{ADB9881D-F10E-400E-82DD-6A04258F12B4}"/>
              </a:ext>
            </a:extLst>
          </p:cNvPr>
          <p:cNvSpPr>
            <a:spLocks noGrp="1"/>
          </p:cNvSpPr>
          <p:nvPr>
            <p:ph idx="1"/>
          </p:nvPr>
        </p:nvSpPr>
        <p:spPr>
          <a:xfrm>
            <a:off x="3534920" y="1412488"/>
            <a:ext cx="4372189" cy="5100071"/>
          </a:xfrm>
        </p:spPr>
        <p:txBody>
          <a:bodyPr vert="horz" lIns="91440" tIns="45720" rIns="91440" bIns="45720" rtlCol="0">
            <a:noAutofit/>
          </a:bodyPr>
          <a:lstStyle/>
          <a:p>
            <a:pPr marL="400050" indent="-285750">
              <a:spcBef>
                <a:spcPts val="0"/>
              </a:spcBef>
              <a:spcAft>
                <a:spcPts val="600"/>
              </a:spcAft>
            </a:pPr>
            <a:r>
              <a:rPr lang="en-US" sz="1800" dirty="0"/>
              <a:t>introduction to Operating Systems</a:t>
            </a:r>
          </a:p>
          <a:p>
            <a:pPr marL="857250" lvl="1" indent="-285750">
              <a:spcBef>
                <a:spcPts val="0"/>
              </a:spcBef>
              <a:spcAft>
                <a:spcPts val="600"/>
              </a:spcAft>
            </a:pPr>
            <a:r>
              <a:rPr lang="en-US" sz="1800" dirty="0"/>
              <a:t>boot process</a:t>
            </a:r>
          </a:p>
          <a:p>
            <a:pPr marL="857250" lvl="1" indent="-285750">
              <a:spcBef>
                <a:spcPts val="0"/>
              </a:spcBef>
              <a:spcAft>
                <a:spcPts val="600"/>
              </a:spcAft>
            </a:pPr>
            <a:r>
              <a:rPr lang="en-US" sz="1800" dirty="0"/>
              <a:t>kernel</a:t>
            </a:r>
          </a:p>
          <a:p>
            <a:pPr marL="400050" indent="-285750">
              <a:spcBef>
                <a:spcPts val="0"/>
              </a:spcBef>
              <a:spcAft>
                <a:spcPts val="600"/>
              </a:spcAft>
            </a:pPr>
            <a:r>
              <a:rPr lang="en-US" sz="1800" dirty="0"/>
              <a:t>Linux</a:t>
            </a:r>
          </a:p>
          <a:p>
            <a:pPr marL="857250" lvl="1" indent="-285750">
              <a:spcBef>
                <a:spcPts val="0"/>
              </a:spcBef>
              <a:spcAft>
                <a:spcPts val="600"/>
              </a:spcAft>
            </a:pPr>
            <a:r>
              <a:rPr lang="en-US" sz="1800" dirty="0"/>
              <a:t>distros</a:t>
            </a:r>
          </a:p>
          <a:p>
            <a:pPr marL="857250" lvl="1" indent="-285750">
              <a:spcBef>
                <a:spcPts val="0"/>
              </a:spcBef>
              <a:spcAft>
                <a:spcPts val="600"/>
              </a:spcAft>
            </a:pPr>
            <a:r>
              <a:rPr lang="en-US" sz="1800" dirty="0"/>
              <a:t>package management  </a:t>
            </a:r>
          </a:p>
          <a:p>
            <a:pPr marL="857250" lvl="1" indent="-285750">
              <a:spcBef>
                <a:spcPts val="0"/>
              </a:spcBef>
              <a:spcAft>
                <a:spcPts val="600"/>
              </a:spcAft>
            </a:pPr>
            <a:r>
              <a:rPr lang="en-US" sz="1800" dirty="0"/>
              <a:t>virtualisation</a:t>
            </a:r>
          </a:p>
          <a:p>
            <a:pPr marL="400050" indent="-285750">
              <a:spcBef>
                <a:spcPts val="0"/>
              </a:spcBef>
              <a:spcAft>
                <a:spcPts val="600"/>
              </a:spcAft>
            </a:pPr>
            <a:r>
              <a:rPr lang="en-US" sz="1800" dirty="0"/>
              <a:t>CLI</a:t>
            </a:r>
          </a:p>
          <a:p>
            <a:pPr marL="857250" lvl="1" indent="-285750">
              <a:spcBef>
                <a:spcPts val="0"/>
              </a:spcBef>
              <a:spcAft>
                <a:spcPts val="600"/>
              </a:spcAft>
            </a:pPr>
            <a:r>
              <a:rPr lang="en-US" sz="1800" dirty="0"/>
              <a:t>prompt</a:t>
            </a:r>
          </a:p>
          <a:p>
            <a:pPr marL="857250" lvl="1" indent="-285750">
              <a:spcBef>
                <a:spcPts val="0"/>
              </a:spcBef>
              <a:spcAft>
                <a:spcPts val="600"/>
              </a:spcAft>
            </a:pPr>
            <a:r>
              <a:rPr lang="en-US" sz="1800" dirty="0"/>
              <a:t>syntax </a:t>
            </a:r>
          </a:p>
          <a:p>
            <a:pPr marL="857250" lvl="1" indent="-285750">
              <a:spcBef>
                <a:spcPts val="0"/>
              </a:spcBef>
              <a:spcAft>
                <a:spcPts val="600"/>
              </a:spcAft>
            </a:pPr>
            <a:r>
              <a:rPr lang="en-US" sz="1800" dirty="0"/>
              <a:t>options and arguments</a:t>
            </a:r>
          </a:p>
          <a:p>
            <a:pPr marL="400050" indent="-285750">
              <a:spcBef>
                <a:spcPts val="0"/>
              </a:spcBef>
              <a:spcAft>
                <a:spcPts val="600"/>
              </a:spcAft>
            </a:pPr>
            <a:r>
              <a:rPr lang="en-US" sz="1800" dirty="0"/>
              <a:t>file hierarchy </a:t>
            </a:r>
          </a:p>
          <a:p>
            <a:pPr marL="857250" lvl="1" indent="-285750">
              <a:spcBef>
                <a:spcPts val="0"/>
              </a:spcBef>
              <a:spcAft>
                <a:spcPts val="600"/>
              </a:spcAft>
            </a:pPr>
            <a:r>
              <a:rPr lang="en-US" sz="1800" dirty="0"/>
              <a:t>relative and absolute paths</a:t>
            </a:r>
          </a:p>
          <a:p>
            <a:pPr marL="400050" indent="-285750">
              <a:spcBef>
                <a:spcPts val="0"/>
              </a:spcBef>
              <a:spcAft>
                <a:spcPts val="600"/>
              </a:spcAft>
            </a:pPr>
            <a:r>
              <a:rPr lang="en-US" sz="1800" dirty="0"/>
              <a:t>globbing</a:t>
            </a:r>
          </a:p>
          <a:p>
            <a:pPr marL="857250" lvl="1" indent="-285750">
              <a:spcBef>
                <a:spcPts val="0"/>
              </a:spcBef>
              <a:spcAft>
                <a:spcPts val="600"/>
              </a:spcAft>
            </a:pPr>
            <a:r>
              <a:rPr lang="en-US" sz="1800" dirty="0"/>
              <a:t>wild cards</a:t>
            </a:r>
          </a:p>
          <a:p>
            <a:pPr marL="1314450" lvl="2" indent="-285750">
              <a:spcBef>
                <a:spcPts val="0"/>
              </a:spcBef>
              <a:spcAft>
                <a:spcPts val="600"/>
              </a:spcAft>
            </a:pPr>
            <a:endParaRPr lang="en-US" sz="1800" dirty="0"/>
          </a:p>
          <a:p>
            <a:pPr marL="857250" lvl="1" indent="-285750">
              <a:spcBef>
                <a:spcPts val="0"/>
              </a:spcBef>
              <a:spcAft>
                <a:spcPts val="600"/>
              </a:spcAft>
            </a:pPr>
            <a:endParaRPr lang="en-US" sz="1800" dirty="0"/>
          </a:p>
        </p:txBody>
      </p:sp>
      <p:cxnSp>
        <p:nvCxnSpPr>
          <p:cNvPr id="28" name="Straight Connector 27">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a:off x="7776000" y="1412488"/>
            <a:ext cx="0" cy="48960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0">
            <a:extLst>
              <a:ext uri="{FF2B5EF4-FFF2-40B4-BE49-F238E27FC236}">
                <a16:creationId xmlns:a16="http://schemas.microsoft.com/office/drawing/2014/main" id="{B8C2864F-ABAE-4B33-BF8F-BB3C67908204}"/>
              </a:ext>
            </a:extLst>
          </p:cNvPr>
          <p:cNvSpPr txBox="1">
            <a:spLocks/>
          </p:cNvSpPr>
          <p:nvPr/>
        </p:nvSpPr>
        <p:spPr>
          <a:xfrm>
            <a:off x="7907109" y="1412489"/>
            <a:ext cx="388721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285750">
              <a:spcBef>
                <a:spcPts val="0"/>
              </a:spcBef>
              <a:spcAft>
                <a:spcPts val="600"/>
              </a:spcAft>
            </a:pPr>
            <a:r>
              <a:rPr lang="en-US" sz="1800" dirty="0"/>
              <a:t>commands:</a:t>
            </a:r>
          </a:p>
          <a:p>
            <a:pPr marL="857250" lvl="1" indent="-285750">
              <a:spcBef>
                <a:spcPts val="0"/>
              </a:spcBef>
              <a:spcAft>
                <a:spcPts val="600"/>
              </a:spcAft>
            </a:pPr>
            <a:r>
              <a:rPr lang="en-US" sz="1800" dirty="0">
                <a:latin typeface="Courier New" panose="02070309020205020404" pitchFamily="49" charset="0"/>
                <a:cs typeface="Courier New" panose="02070309020205020404" pitchFamily="49" charset="0"/>
              </a:rPr>
              <a:t>echo</a:t>
            </a:r>
            <a:r>
              <a:rPr lang="en-US" sz="1800" dirty="0"/>
              <a:t> - print to screen</a:t>
            </a:r>
          </a:p>
          <a:p>
            <a:pPr marL="857250" lvl="1" indent="-285750">
              <a:spcBef>
                <a:spcPts val="0"/>
              </a:spcBef>
              <a:spcAft>
                <a:spcPts val="600"/>
              </a:spcAft>
            </a:pPr>
            <a:r>
              <a:rPr lang="en-US" sz="1800" dirty="0">
                <a:latin typeface="Courier New" panose="02070309020205020404" pitchFamily="49" charset="0"/>
                <a:cs typeface="Courier New" panose="02070309020205020404" pitchFamily="49" charset="0"/>
              </a:rPr>
              <a:t>pwd</a:t>
            </a:r>
            <a:r>
              <a:rPr lang="en-US" sz="1800" dirty="0"/>
              <a:t> - print working directory</a:t>
            </a:r>
          </a:p>
          <a:p>
            <a:pPr marL="857250" lvl="1" indent="-285750">
              <a:spcBef>
                <a:spcPts val="0"/>
              </a:spcBef>
              <a:spcAft>
                <a:spcPts val="600"/>
              </a:spcAft>
            </a:pPr>
            <a:r>
              <a:rPr lang="en-US" sz="1800" dirty="0">
                <a:latin typeface="Courier New" panose="02070309020205020404" pitchFamily="49" charset="0"/>
                <a:cs typeface="Courier New" panose="02070309020205020404" pitchFamily="49" charset="0"/>
              </a:rPr>
              <a:t>ls</a:t>
            </a:r>
            <a:r>
              <a:rPr lang="en-US" sz="1800" dirty="0"/>
              <a:t> - list files in hierarchy</a:t>
            </a:r>
          </a:p>
          <a:p>
            <a:pPr marL="857250" lvl="1" indent="-285750">
              <a:spcBef>
                <a:spcPts val="0"/>
              </a:spcBef>
              <a:spcAft>
                <a:spcPts val="600"/>
              </a:spcAft>
            </a:pPr>
            <a:r>
              <a:rPr lang="en-US" sz="1800" dirty="0">
                <a:latin typeface="Courier New" panose="02070309020205020404" pitchFamily="49" charset="0"/>
                <a:cs typeface="Courier New" panose="02070309020205020404" pitchFamily="49" charset="0"/>
              </a:rPr>
              <a:t>cd</a:t>
            </a:r>
            <a:r>
              <a:rPr lang="en-US" sz="1800" dirty="0"/>
              <a:t> - change directory</a:t>
            </a:r>
          </a:p>
        </p:txBody>
      </p:sp>
    </p:spTree>
    <p:extLst>
      <p:ext uri="{BB962C8B-B14F-4D97-AF65-F5344CB8AC3E}">
        <p14:creationId xmlns:p14="http://schemas.microsoft.com/office/powerpoint/2010/main" val="4180675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9E5E71-E33D-4524-A4E1-4D7DF1823076}"/>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Any questions</a:t>
            </a:r>
            <a:r>
              <a:rPr lang="en-US" sz="5400" kern="1200" dirty="0">
                <a:solidFill>
                  <a:srgbClr val="FFFFFF"/>
                </a:solidFill>
                <a:latin typeface="Arial" panose="020B0604020202020204" pitchFamily="34" charset="0"/>
                <a:cs typeface="Arial" panose="020B0604020202020204" pitchFamily="34" charset="0"/>
              </a:rPr>
              <a:t>?</a:t>
            </a:r>
          </a:p>
        </p:txBody>
      </p:sp>
      <p:pic>
        <p:nvPicPr>
          <p:cNvPr id="7" name="Graphic 6" descr="Question Mark with solid fill">
            <a:extLst>
              <a:ext uri="{FF2B5EF4-FFF2-40B4-BE49-F238E27FC236}">
                <a16:creationId xmlns:a16="http://schemas.microsoft.com/office/drawing/2014/main" id="{EFF7016E-0AEE-48C0-82B6-E056E8BBDAF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506089" y="4805363"/>
            <a:ext cx="1179824" cy="1179824"/>
          </a:xfrm>
          <a:prstGeom prst="rect">
            <a:avLst/>
          </a:prstGeom>
        </p:spPr>
      </p:pic>
    </p:spTree>
    <p:extLst>
      <p:ext uri="{BB962C8B-B14F-4D97-AF65-F5344CB8AC3E}">
        <p14:creationId xmlns:p14="http://schemas.microsoft.com/office/powerpoint/2010/main" val="331789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77332E-0681-4B03-8211-5AB4E121CE68}"/>
              </a:ext>
            </a:extLst>
          </p:cNvPr>
          <p:cNvSpPr>
            <a:spLocks noGrp="1"/>
          </p:cNvSpPr>
          <p:nvPr>
            <p:ph type="title"/>
          </p:nvPr>
        </p:nvSpPr>
        <p:spPr>
          <a:xfrm>
            <a:off x="838800" y="363599"/>
            <a:ext cx="10709564" cy="1324800"/>
          </a:xfrm>
        </p:spPr>
        <p:txBody>
          <a:bodyPr anchor="ctr">
            <a:normAutofit/>
          </a:bodyPr>
          <a:lstStyle/>
          <a:p>
            <a:r>
              <a:rPr lang="en-GB" dirty="0">
                <a:solidFill>
                  <a:srgbClr val="FFFFFF"/>
                </a:solidFill>
              </a:rPr>
              <a:t>Kernel </a:t>
            </a:r>
            <a:br>
              <a:rPr lang="en-GB" dirty="0">
                <a:solidFill>
                  <a:srgbClr val="FFFFFF"/>
                </a:solidFill>
              </a:rPr>
            </a:br>
            <a:r>
              <a:rPr lang="en-GB" sz="2800" dirty="0">
                <a:solidFill>
                  <a:srgbClr val="FFFFFF"/>
                </a:solidFill>
              </a:rPr>
              <a:t>(Ess 3.1)</a:t>
            </a:r>
          </a:p>
        </p:txBody>
      </p:sp>
      <p:sp>
        <p:nvSpPr>
          <p:cNvPr id="4" name="Rectangle 3" descr="Processor">
            <a:extLst>
              <a:ext uri="{FF2B5EF4-FFF2-40B4-BE49-F238E27FC236}">
                <a16:creationId xmlns:a16="http://schemas.microsoft.com/office/drawing/2014/main" id="{102E9B72-8970-445F-8875-4EF0EAE4641C}"/>
              </a:ext>
            </a:extLst>
          </p:cNvPr>
          <p:cNvSpPr/>
          <p:nvPr/>
        </p:nvSpPr>
        <p:spPr>
          <a:xfrm>
            <a:off x="759666" y="1742188"/>
            <a:ext cx="1509048" cy="1382774"/>
          </a:xfrm>
          <a:prstGeom prst="rect">
            <a:avLst/>
          </a:prstGeom>
          <a: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a:lstStyle/>
          <a:p>
            <a:endParaRPr lang="en-GB"/>
          </a:p>
        </p:txBody>
      </p:sp>
      <p:sp>
        <p:nvSpPr>
          <p:cNvPr id="5" name="Freeform: Shape 4">
            <a:extLst>
              <a:ext uri="{FF2B5EF4-FFF2-40B4-BE49-F238E27FC236}">
                <a16:creationId xmlns:a16="http://schemas.microsoft.com/office/drawing/2014/main" id="{6595DE99-EEB7-48B7-B7EB-E7ABD5BA3026}"/>
              </a:ext>
            </a:extLst>
          </p:cNvPr>
          <p:cNvSpPr/>
          <p:nvPr/>
        </p:nvSpPr>
        <p:spPr>
          <a:xfrm>
            <a:off x="774668" y="3132693"/>
            <a:ext cx="4311566" cy="592617"/>
          </a:xfrm>
          <a:custGeom>
            <a:avLst/>
            <a:gdLst>
              <a:gd name="connsiteX0" fmla="*/ 0 w 4311566"/>
              <a:gd name="connsiteY0" fmla="*/ 0 h 592617"/>
              <a:gd name="connsiteX1" fmla="*/ 4311566 w 4311566"/>
              <a:gd name="connsiteY1" fmla="*/ 0 h 592617"/>
              <a:gd name="connsiteX2" fmla="*/ 4311566 w 4311566"/>
              <a:gd name="connsiteY2" fmla="*/ 592617 h 592617"/>
              <a:gd name="connsiteX3" fmla="*/ 0 w 4311566"/>
              <a:gd name="connsiteY3" fmla="*/ 592617 h 592617"/>
              <a:gd name="connsiteX4" fmla="*/ 0 w 4311566"/>
              <a:gd name="connsiteY4" fmla="*/ 0 h 592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1566" h="592617">
                <a:moveTo>
                  <a:pt x="0" y="0"/>
                </a:moveTo>
                <a:lnTo>
                  <a:pt x="4311566" y="0"/>
                </a:lnTo>
                <a:lnTo>
                  <a:pt x="4311566" y="592617"/>
                </a:lnTo>
                <a:lnTo>
                  <a:pt x="0" y="59261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GB" sz="2800" b="1" kern="1200" dirty="0"/>
              <a:t>kernel</a:t>
            </a:r>
            <a:r>
              <a:rPr lang="en-GB" sz="2800" kern="1200" dirty="0"/>
              <a:t> is core of OS</a:t>
            </a:r>
            <a:endParaRPr lang="en-US" sz="2800" kern="1200" dirty="0"/>
          </a:p>
        </p:txBody>
      </p:sp>
      <p:sp>
        <p:nvSpPr>
          <p:cNvPr id="6" name="Freeform: Shape 5">
            <a:extLst>
              <a:ext uri="{FF2B5EF4-FFF2-40B4-BE49-F238E27FC236}">
                <a16:creationId xmlns:a16="http://schemas.microsoft.com/office/drawing/2014/main" id="{B811E3C6-CB47-475D-B571-569BB88BD084}"/>
              </a:ext>
            </a:extLst>
          </p:cNvPr>
          <p:cNvSpPr/>
          <p:nvPr/>
        </p:nvSpPr>
        <p:spPr>
          <a:xfrm>
            <a:off x="786503" y="3867857"/>
            <a:ext cx="5486425" cy="1621009"/>
          </a:xfrm>
          <a:custGeom>
            <a:avLst/>
            <a:gdLst>
              <a:gd name="connsiteX0" fmla="*/ 0 w 5486425"/>
              <a:gd name="connsiteY0" fmla="*/ 0 h 1621009"/>
              <a:gd name="connsiteX1" fmla="*/ 5486425 w 5486425"/>
              <a:gd name="connsiteY1" fmla="*/ 0 h 1621009"/>
              <a:gd name="connsiteX2" fmla="*/ 5486425 w 5486425"/>
              <a:gd name="connsiteY2" fmla="*/ 1621009 h 1621009"/>
              <a:gd name="connsiteX3" fmla="*/ 0 w 5486425"/>
              <a:gd name="connsiteY3" fmla="*/ 1621009 h 1621009"/>
              <a:gd name="connsiteX4" fmla="*/ 0 w 5486425"/>
              <a:gd name="connsiteY4" fmla="*/ 0 h 162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25" h="1621009">
                <a:moveTo>
                  <a:pt x="0" y="0"/>
                </a:moveTo>
                <a:lnTo>
                  <a:pt x="5486425" y="0"/>
                </a:lnTo>
                <a:lnTo>
                  <a:pt x="5486425" y="1621009"/>
                </a:lnTo>
                <a:lnTo>
                  <a:pt x="0" y="16210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GB" sz="2000" kern="1200" dirty="0"/>
              <a:t>like air traffic controller for apps not planes </a:t>
            </a:r>
            <a:endParaRPr lang="en-US" sz="2000" kern="1200" dirty="0"/>
          </a:p>
          <a:p>
            <a:pPr marL="0" lvl="0" indent="0" algn="l" defTabSz="889000">
              <a:lnSpc>
                <a:spcPct val="100000"/>
              </a:lnSpc>
              <a:spcBef>
                <a:spcPct val="0"/>
              </a:spcBef>
              <a:spcAft>
                <a:spcPct val="35000"/>
              </a:spcAft>
              <a:buNone/>
            </a:pPr>
            <a:r>
              <a:rPr lang="en-GB" sz="2000" kern="1200" dirty="0"/>
              <a:t>does not distinguish between</a:t>
            </a:r>
            <a:endParaRPr lang="en-US" sz="2000" kern="1200" dirty="0"/>
          </a:p>
          <a:p>
            <a:pPr marL="342900" lvl="1" indent="-342900" algn="l" defTabSz="889000">
              <a:lnSpc>
                <a:spcPct val="90000"/>
              </a:lnSpc>
              <a:spcBef>
                <a:spcPct val="0"/>
              </a:spcBef>
              <a:spcAft>
                <a:spcPct val="15000"/>
              </a:spcAft>
              <a:buFont typeface="Arial" panose="020B0604020202020204" pitchFamily="34" charset="0"/>
              <a:buChar char="•"/>
            </a:pPr>
            <a:r>
              <a:rPr lang="en-GB" sz="2000" kern="1200" dirty="0"/>
              <a:t>user-facing apps</a:t>
            </a:r>
            <a:endParaRPr lang="en-US" sz="2000" kern="1200" dirty="0"/>
          </a:p>
          <a:p>
            <a:pPr marL="342900" lvl="1" indent="-342900" algn="l" defTabSz="889000">
              <a:lnSpc>
                <a:spcPct val="90000"/>
              </a:lnSpc>
              <a:spcBef>
                <a:spcPct val="0"/>
              </a:spcBef>
              <a:spcAft>
                <a:spcPct val="15000"/>
              </a:spcAft>
              <a:buFont typeface="Arial" panose="020B0604020202020204" pitchFamily="34" charset="0"/>
              <a:buChar char="•"/>
            </a:pPr>
            <a:r>
              <a:rPr lang="en-GB" sz="2000" kern="1200" dirty="0"/>
              <a:t>network services</a:t>
            </a:r>
            <a:endParaRPr lang="en-US" sz="2000" kern="1200" dirty="0"/>
          </a:p>
          <a:p>
            <a:pPr marL="342900" lvl="1" indent="-342900" algn="l" defTabSz="889000">
              <a:lnSpc>
                <a:spcPct val="90000"/>
              </a:lnSpc>
              <a:spcBef>
                <a:spcPct val="0"/>
              </a:spcBef>
              <a:spcAft>
                <a:spcPct val="15000"/>
              </a:spcAft>
              <a:buFont typeface="Arial" panose="020B0604020202020204" pitchFamily="34" charset="0"/>
              <a:buChar char="•"/>
            </a:pPr>
            <a:r>
              <a:rPr lang="en-GB" sz="2000" kern="1200" dirty="0"/>
              <a:t>internal tasks...</a:t>
            </a:r>
            <a:endParaRPr lang="en-US" sz="2000" kern="1200" dirty="0"/>
          </a:p>
          <a:p>
            <a:pPr marL="0" lvl="0" indent="0" algn="l" defTabSz="889000">
              <a:lnSpc>
                <a:spcPct val="100000"/>
              </a:lnSpc>
              <a:spcBef>
                <a:spcPct val="0"/>
              </a:spcBef>
              <a:spcAft>
                <a:spcPct val="35000"/>
              </a:spcAft>
              <a:buNone/>
            </a:pPr>
            <a:r>
              <a:rPr lang="en-GB" sz="2000" kern="1200" dirty="0"/>
              <a:t>stays in memory so must be small</a:t>
            </a:r>
            <a:endParaRPr lang="en-US" sz="2000" kern="1200" dirty="0"/>
          </a:p>
          <a:p>
            <a:pPr marL="0" lvl="0" indent="0" algn="l" defTabSz="889000">
              <a:lnSpc>
                <a:spcPct val="100000"/>
              </a:lnSpc>
              <a:spcBef>
                <a:spcPct val="0"/>
              </a:spcBef>
              <a:spcAft>
                <a:spcPct val="35000"/>
              </a:spcAft>
              <a:buNone/>
            </a:pPr>
            <a:r>
              <a:rPr lang="en-GB" sz="2000" kern="1200" dirty="0"/>
              <a:t>loaded in a protective area to prevent overwriting</a:t>
            </a:r>
            <a:endParaRPr lang="en-US" sz="2000" kern="1200" dirty="0"/>
          </a:p>
        </p:txBody>
      </p:sp>
      <p:sp>
        <p:nvSpPr>
          <p:cNvPr id="8" name="Rectangle 7">
            <a:extLst>
              <a:ext uri="{FF2B5EF4-FFF2-40B4-BE49-F238E27FC236}">
                <a16:creationId xmlns:a16="http://schemas.microsoft.com/office/drawing/2014/main" id="{FA7A17F5-CEB7-4E28-A35D-B14E8CFE67CD}"/>
              </a:ext>
              <a:ext uri="{C183D7F6-B498-43B3-948B-1728B52AA6E4}">
                <adec:decorative xmlns:adec="http://schemas.microsoft.com/office/drawing/2017/decorative" val="1"/>
              </a:ext>
            </a:extLst>
          </p:cNvPr>
          <p:cNvSpPr/>
          <p:nvPr/>
        </p:nvSpPr>
        <p:spPr>
          <a:xfrm>
            <a:off x="6536189" y="1742188"/>
            <a:ext cx="1509048" cy="1382774"/>
          </a:xfrm>
          <a:prstGeom prst="rect">
            <a:avLst/>
          </a:prstGeom>
          <a: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lstStyle/>
          <a:p>
            <a:endParaRPr lang="en-GB"/>
          </a:p>
        </p:txBody>
      </p:sp>
      <p:sp>
        <p:nvSpPr>
          <p:cNvPr id="9" name="Freeform: Shape 8">
            <a:extLst>
              <a:ext uri="{FF2B5EF4-FFF2-40B4-BE49-F238E27FC236}">
                <a16:creationId xmlns:a16="http://schemas.microsoft.com/office/drawing/2014/main" id="{8AFB21A7-36A7-4A60-9500-A87DF4AD7CF2}"/>
              </a:ext>
            </a:extLst>
          </p:cNvPr>
          <p:cNvSpPr/>
          <p:nvPr/>
        </p:nvSpPr>
        <p:spPr>
          <a:xfrm>
            <a:off x="6717710" y="3132693"/>
            <a:ext cx="4311566" cy="592617"/>
          </a:xfrm>
          <a:custGeom>
            <a:avLst/>
            <a:gdLst>
              <a:gd name="connsiteX0" fmla="*/ 0 w 4311566"/>
              <a:gd name="connsiteY0" fmla="*/ 0 h 592617"/>
              <a:gd name="connsiteX1" fmla="*/ 4311566 w 4311566"/>
              <a:gd name="connsiteY1" fmla="*/ 0 h 592617"/>
              <a:gd name="connsiteX2" fmla="*/ 4311566 w 4311566"/>
              <a:gd name="connsiteY2" fmla="*/ 592617 h 592617"/>
              <a:gd name="connsiteX3" fmla="*/ 0 w 4311566"/>
              <a:gd name="connsiteY3" fmla="*/ 592617 h 592617"/>
              <a:gd name="connsiteX4" fmla="*/ 0 w 4311566"/>
              <a:gd name="connsiteY4" fmla="*/ 0 h 592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1566" h="592617">
                <a:moveTo>
                  <a:pt x="0" y="0"/>
                </a:moveTo>
                <a:lnTo>
                  <a:pt x="4311566" y="0"/>
                </a:lnTo>
                <a:lnTo>
                  <a:pt x="4311566" y="592617"/>
                </a:lnTo>
                <a:lnTo>
                  <a:pt x="0" y="59261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GB" sz="2800" kern="1200" dirty="0"/>
              <a:t>kernel tasks</a:t>
            </a:r>
            <a:endParaRPr lang="en-US" sz="2800" kern="1200" dirty="0"/>
          </a:p>
        </p:txBody>
      </p:sp>
      <p:sp>
        <p:nvSpPr>
          <p:cNvPr id="10" name="Freeform: Shape 9">
            <a:extLst>
              <a:ext uri="{FF2B5EF4-FFF2-40B4-BE49-F238E27FC236}">
                <a16:creationId xmlns:a16="http://schemas.microsoft.com/office/drawing/2014/main" id="{C2FBDBAD-5871-4915-8495-89C736CCE1FF}"/>
              </a:ext>
            </a:extLst>
          </p:cNvPr>
          <p:cNvSpPr/>
          <p:nvPr/>
        </p:nvSpPr>
        <p:spPr>
          <a:xfrm>
            <a:off x="6717710" y="3841905"/>
            <a:ext cx="4311566" cy="1621009"/>
          </a:xfrm>
          <a:custGeom>
            <a:avLst/>
            <a:gdLst>
              <a:gd name="connsiteX0" fmla="*/ 0 w 4311566"/>
              <a:gd name="connsiteY0" fmla="*/ 0 h 1621009"/>
              <a:gd name="connsiteX1" fmla="*/ 4311566 w 4311566"/>
              <a:gd name="connsiteY1" fmla="*/ 0 h 1621009"/>
              <a:gd name="connsiteX2" fmla="*/ 4311566 w 4311566"/>
              <a:gd name="connsiteY2" fmla="*/ 1621009 h 1621009"/>
              <a:gd name="connsiteX3" fmla="*/ 0 w 4311566"/>
              <a:gd name="connsiteY3" fmla="*/ 1621009 h 1621009"/>
              <a:gd name="connsiteX4" fmla="*/ 0 w 4311566"/>
              <a:gd name="connsiteY4" fmla="*/ 0 h 162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1566" h="1621009">
                <a:moveTo>
                  <a:pt x="0" y="0"/>
                </a:moveTo>
                <a:lnTo>
                  <a:pt x="4311566" y="0"/>
                </a:lnTo>
                <a:lnTo>
                  <a:pt x="4311566" y="1621009"/>
                </a:lnTo>
                <a:lnTo>
                  <a:pt x="0" y="16210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889000">
              <a:lnSpc>
                <a:spcPct val="100000"/>
              </a:lnSpc>
              <a:spcBef>
                <a:spcPct val="0"/>
              </a:spcBef>
              <a:spcAft>
                <a:spcPts val="0"/>
              </a:spcAft>
              <a:buNone/>
            </a:pPr>
            <a:r>
              <a:rPr lang="en-GB" sz="2000" kern="1200" dirty="0"/>
              <a:t>memory management:</a:t>
            </a:r>
            <a:endParaRPr lang="en-US" sz="2000" kern="1200" dirty="0"/>
          </a:p>
          <a:p>
            <a:pPr marL="342900" lvl="1" indent="-342900" algn="l" defTabSz="889000">
              <a:lnSpc>
                <a:spcPct val="100000"/>
              </a:lnSpc>
              <a:spcBef>
                <a:spcPct val="0"/>
              </a:spcBef>
              <a:spcAft>
                <a:spcPts val="1200"/>
              </a:spcAft>
              <a:buFont typeface="Arial" panose="020B0604020202020204" pitchFamily="34" charset="0"/>
              <a:buChar char="•"/>
            </a:pPr>
            <a:r>
              <a:rPr lang="en-GB" sz="2000" kern="1200" dirty="0">
                <a:solidFill>
                  <a:prstClr val="black">
                    <a:hueOff val="0"/>
                    <a:satOff val="0"/>
                    <a:lumOff val="0"/>
                    <a:alphaOff val="0"/>
                  </a:prstClr>
                </a:solidFill>
                <a:latin typeface="Calibri" panose="020F0502020204030204"/>
                <a:ea typeface="+mn-ea"/>
                <a:cs typeface="+mn-cs"/>
              </a:rPr>
              <a:t>track what memory is available</a:t>
            </a:r>
          </a:p>
          <a:p>
            <a:pPr marL="0" lvl="0" indent="0" algn="l" defTabSz="889000">
              <a:lnSpc>
                <a:spcPct val="100000"/>
              </a:lnSpc>
              <a:spcBef>
                <a:spcPct val="0"/>
              </a:spcBef>
              <a:spcAft>
                <a:spcPts val="0"/>
              </a:spcAft>
              <a:buNone/>
            </a:pPr>
            <a:r>
              <a:rPr lang="en-GB" sz="2000" kern="1200" dirty="0">
                <a:solidFill>
                  <a:prstClr val="black">
                    <a:hueOff val="0"/>
                    <a:satOff val="0"/>
                    <a:lumOff val="0"/>
                    <a:alphaOff val="0"/>
                  </a:prstClr>
                </a:solidFill>
                <a:latin typeface="Calibri" panose="020F0502020204030204"/>
                <a:ea typeface="+mn-ea"/>
                <a:cs typeface="+mn-cs"/>
              </a:rPr>
              <a:t>process and task management:</a:t>
            </a:r>
            <a:endParaRPr lang="en-US" sz="2000" kern="1200" dirty="0">
              <a:solidFill>
                <a:prstClr val="black">
                  <a:hueOff val="0"/>
                  <a:satOff val="0"/>
                  <a:lumOff val="0"/>
                  <a:alphaOff val="0"/>
                </a:prstClr>
              </a:solidFill>
              <a:latin typeface="Calibri" panose="020F0502020204030204"/>
              <a:ea typeface="+mn-ea"/>
              <a:cs typeface="+mn-cs"/>
            </a:endParaRPr>
          </a:p>
          <a:p>
            <a:pPr marL="342900" lvl="1" indent="-342900" algn="l" defTabSz="889000">
              <a:lnSpc>
                <a:spcPct val="100000"/>
              </a:lnSpc>
              <a:spcBef>
                <a:spcPct val="0"/>
              </a:spcBef>
              <a:spcAft>
                <a:spcPts val="1200"/>
              </a:spcAft>
              <a:buFont typeface="Arial" panose="020B0604020202020204" pitchFamily="34" charset="0"/>
              <a:buChar char="•"/>
            </a:pPr>
            <a:r>
              <a:rPr lang="en-GB" sz="2000" kern="1200" dirty="0">
                <a:solidFill>
                  <a:prstClr val="black">
                    <a:hueOff val="0"/>
                    <a:satOff val="0"/>
                    <a:lumOff val="0"/>
                    <a:alphaOff val="0"/>
                  </a:prstClr>
                </a:solidFill>
                <a:latin typeface="Calibri" panose="020F0502020204030204"/>
                <a:ea typeface="+mn-ea"/>
                <a:cs typeface="+mn-cs"/>
              </a:rPr>
              <a:t>share resources (multitasking)</a:t>
            </a:r>
            <a:endParaRPr lang="en-US" sz="2000" kern="1200" dirty="0">
              <a:solidFill>
                <a:prstClr val="black">
                  <a:hueOff val="0"/>
                  <a:satOff val="0"/>
                  <a:lumOff val="0"/>
                  <a:alphaOff val="0"/>
                </a:prstClr>
              </a:solidFill>
              <a:latin typeface="Calibri" panose="020F0502020204030204"/>
              <a:ea typeface="+mn-ea"/>
              <a:cs typeface="+mn-cs"/>
            </a:endParaRPr>
          </a:p>
          <a:p>
            <a:pPr marL="228600" lvl="1" indent="-228600" algn="l" defTabSz="889000">
              <a:lnSpc>
                <a:spcPct val="90000"/>
              </a:lnSpc>
              <a:spcBef>
                <a:spcPct val="0"/>
              </a:spcBef>
              <a:spcAft>
                <a:spcPct val="15000"/>
              </a:spcAft>
              <a:buNone/>
            </a:pPr>
            <a:r>
              <a:rPr lang="en-GB" sz="2000" kern="1200" dirty="0">
                <a:solidFill>
                  <a:prstClr val="black">
                    <a:hueOff val="0"/>
                    <a:satOff val="0"/>
                    <a:lumOff val="0"/>
                    <a:alphaOff val="0"/>
                  </a:prstClr>
                </a:solidFill>
                <a:latin typeface="Calibri" panose="020F0502020204030204"/>
                <a:ea typeface="+mn-ea"/>
                <a:cs typeface="+mn-cs"/>
              </a:rPr>
              <a:t>disk management:</a:t>
            </a:r>
            <a:endParaRPr lang="en-US" sz="2000" kern="1200" dirty="0">
              <a:solidFill>
                <a:prstClr val="black">
                  <a:hueOff val="0"/>
                  <a:satOff val="0"/>
                  <a:lumOff val="0"/>
                  <a:alphaOff val="0"/>
                </a:prstClr>
              </a:solidFill>
              <a:latin typeface="Calibri" panose="020F0502020204030204"/>
              <a:ea typeface="+mn-ea"/>
              <a:cs typeface="+mn-cs"/>
            </a:endParaRPr>
          </a:p>
          <a:p>
            <a:pPr marL="342900" lvl="1" indent="-342900" algn="l" defTabSz="889000">
              <a:lnSpc>
                <a:spcPct val="90000"/>
              </a:lnSpc>
              <a:spcBef>
                <a:spcPct val="0"/>
              </a:spcBef>
              <a:spcAft>
                <a:spcPct val="15000"/>
              </a:spcAft>
              <a:buFont typeface="Arial" panose="020B0604020202020204" pitchFamily="34" charset="0"/>
              <a:buChar char="•"/>
            </a:pPr>
            <a:r>
              <a:rPr lang="en-GB" sz="2000" kern="1200" dirty="0">
                <a:solidFill>
                  <a:prstClr val="black">
                    <a:hueOff val="0"/>
                    <a:satOff val="0"/>
                    <a:lumOff val="0"/>
                    <a:alphaOff val="0"/>
                  </a:prstClr>
                </a:solidFill>
                <a:latin typeface="Calibri" panose="020F0502020204030204"/>
                <a:ea typeface="+mn-ea"/>
                <a:cs typeface="+mn-cs"/>
              </a:rPr>
              <a:t>access memory regardless of location</a:t>
            </a:r>
            <a:endParaRPr lang="en-US" sz="2000" kern="1200" dirty="0">
              <a:solidFill>
                <a:prstClr val="black">
                  <a:hueOff val="0"/>
                  <a:satOff val="0"/>
                  <a:lumOff val="0"/>
                  <a:alphaOff val="0"/>
                </a:prstClr>
              </a:solidFill>
              <a:latin typeface="Calibri" panose="020F0502020204030204"/>
              <a:ea typeface="+mn-ea"/>
              <a:cs typeface="+mn-cs"/>
            </a:endParaRPr>
          </a:p>
        </p:txBody>
      </p:sp>
    </p:spTree>
    <p:extLst>
      <p:ext uri="{BB962C8B-B14F-4D97-AF65-F5344CB8AC3E}">
        <p14:creationId xmlns:p14="http://schemas.microsoft.com/office/powerpoint/2010/main" val="196605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Kernel schematic diagram">
            <a:extLst>
              <a:ext uri="{FF2B5EF4-FFF2-40B4-BE49-F238E27FC236}">
                <a16:creationId xmlns:a16="http://schemas.microsoft.com/office/drawing/2014/main" id="{089EE7A7-5282-49E9-9A23-1FB5499784A7}"/>
              </a:ext>
            </a:extLst>
          </p:cNvPr>
          <p:cNvGrpSpPr/>
          <p:nvPr/>
        </p:nvGrpSpPr>
        <p:grpSpPr>
          <a:xfrm>
            <a:off x="2951546" y="1713054"/>
            <a:ext cx="8372354" cy="4548850"/>
            <a:chOff x="572153" y="507645"/>
            <a:chExt cx="8331489" cy="5117745"/>
          </a:xfrm>
        </p:grpSpPr>
        <p:sp>
          <p:nvSpPr>
            <p:cNvPr id="14" name="TextBox 13">
              <a:extLst>
                <a:ext uri="{FF2B5EF4-FFF2-40B4-BE49-F238E27FC236}">
                  <a16:creationId xmlns:a16="http://schemas.microsoft.com/office/drawing/2014/main" id="{9CE67060-4FF8-4B8E-A102-EC07A2871360}"/>
                </a:ext>
              </a:extLst>
            </p:cNvPr>
            <p:cNvSpPr txBox="1"/>
            <p:nvPr/>
          </p:nvSpPr>
          <p:spPr>
            <a:xfrm>
              <a:off x="572153" y="2149579"/>
              <a:ext cx="6269358" cy="2095850"/>
            </a:xfrm>
            <a:prstGeom prst="rect">
              <a:avLst/>
            </a:prstGeom>
            <a:solidFill>
              <a:srgbClr val="DAE3F3"/>
            </a:solidFill>
            <a:ln w="28575">
              <a:solidFill>
                <a:schemeClr val="tx1">
                  <a:lumMod val="50000"/>
                  <a:lumOff val="50000"/>
                </a:schemeClr>
              </a:solid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User mode</a:t>
              </a:r>
            </a:p>
          </p:txBody>
        </p:sp>
        <p:sp>
          <p:nvSpPr>
            <p:cNvPr id="5" name="TextBox 4">
              <a:extLst>
                <a:ext uri="{FF2B5EF4-FFF2-40B4-BE49-F238E27FC236}">
                  <a16:creationId xmlns:a16="http://schemas.microsoft.com/office/drawing/2014/main" id="{17D4FE79-E799-4531-B9F4-FFA0B7314A62}"/>
                </a:ext>
              </a:extLst>
            </p:cNvPr>
            <p:cNvSpPr txBox="1"/>
            <p:nvPr/>
          </p:nvSpPr>
          <p:spPr>
            <a:xfrm>
              <a:off x="719501" y="2548325"/>
              <a:ext cx="18504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Application IPC</a:t>
              </a:r>
            </a:p>
          </p:txBody>
        </p:sp>
        <p:sp>
          <p:nvSpPr>
            <p:cNvPr id="6" name="TextBox 5">
              <a:extLst>
                <a:ext uri="{FF2B5EF4-FFF2-40B4-BE49-F238E27FC236}">
                  <a16:creationId xmlns:a16="http://schemas.microsoft.com/office/drawing/2014/main" id="{0DE3B891-9F12-4342-9E84-E37DFC83329B}"/>
                </a:ext>
              </a:extLst>
            </p:cNvPr>
            <p:cNvSpPr txBox="1"/>
            <p:nvPr/>
          </p:nvSpPr>
          <p:spPr>
            <a:xfrm>
              <a:off x="4843764" y="3382823"/>
              <a:ext cx="18504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Memory management</a:t>
              </a:r>
            </a:p>
          </p:txBody>
        </p:sp>
        <p:sp>
          <p:nvSpPr>
            <p:cNvPr id="7" name="TextBox 6">
              <a:extLst>
                <a:ext uri="{FF2B5EF4-FFF2-40B4-BE49-F238E27FC236}">
                  <a16:creationId xmlns:a16="http://schemas.microsoft.com/office/drawing/2014/main" id="{8E3C6D3F-8975-40C5-AE61-A317CF9DC517}"/>
                </a:ext>
              </a:extLst>
            </p:cNvPr>
            <p:cNvSpPr txBox="1"/>
            <p:nvPr/>
          </p:nvSpPr>
          <p:spPr>
            <a:xfrm>
              <a:off x="2781632" y="3382823"/>
              <a:ext cx="18504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I/O management</a:t>
              </a:r>
            </a:p>
          </p:txBody>
        </p:sp>
        <p:sp>
          <p:nvSpPr>
            <p:cNvPr id="8" name="TextBox 7">
              <a:extLst>
                <a:ext uri="{FF2B5EF4-FFF2-40B4-BE49-F238E27FC236}">
                  <a16:creationId xmlns:a16="http://schemas.microsoft.com/office/drawing/2014/main" id="{8700AF41-E01B-4FFB-AA43-DAE393406EC1}"/>
                </a:ext>
              </a:extLst>
            </p:cNvPr>
            <p:cNvSpPr txBox="1"/>
            <p:nvPr/>
          </p:nvSpPr>
          <p:spPr>
            <a:xfrm>
              <a:off x="719501" y="3382823"/>
              <a:ext cx="18504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File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servers</a:t>
              </a:r>
            </a:p>
          </p:txBody>
        </p:sp>
        <p:sp>
          <p:nvSpPr>
            <p:cNvPr id="9" name="TextBox 8">
              <a:extLst>
                <a:ext uri="{FF2B5EF4-FFF2-40B4-BE49-F238E27FC236}">
                  <a16:creationId xmlns:a16="http://schemas.microsoft.com/office/drawing/2014/main" id="{C01D8975-82AD-4714-B741-243FF88FE330}"/>
                </a:ext>
              </a:extLst>
            </p:cNvPr>
            <p:cNvSpPr txBox="1"/>
            <p:nvPr/>
          </p:nvSpPr>
          <p:spPr>
            <a:xfrm>
              <a:off x="4843764" y="2548325"/>
              <a:ext cx="18504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Process management</a:t>
              </a:r>
            </a:p>
          </p:txBody>
        </p:sp>
        <p:sp>
          <p:nvSpPr>
            <p:cNvPr id="10" name="TextBox 9">
              <a:extLst>
                <a:ext uri="{FF2B5EF4-FFF2-40B4-BE49-F238E27FC236}">
                  <a16:creationId xmlns:a16="http://schemas.microsoft.com/office/drawing/2014/main" id="{1260B98A-1306-491F-B76E-4CED462EAE88}"/>
                </a:ext>
              </a:extLst>
            </p:cNvPr>
            <p:cNvSpPr txBox="1"/>
            <p:nvPr/>
          </p:nvSpPr>
          <p:spPr>
            <a:xfrm>
              <a:off x="2781632" y="2548325"/>
              <a:ext cx="18504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Device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drivers</a:t>
              </a:r>
            </a:p>
          </p:txBody>
        </p:sp>
        <p:sp>
          <p:nvSpPr>
            <p:cNvPr id="15" name="TextBox 14">
              <a:extLst>
                <a:ext uri="{FF2B5EF4-FFF2-40B4-BE49-F238E27FC236}">
                  <a16:creationId xmlns:a16="http://schemas.microsoft.com/office/drawing/2014/main" id="{D1D0EBEE-0569-4CB3-B05E-C5CFD5769A13}"/>
                </a:ext>
              </a:extLst>
            </p:cNvPr>
            <p:cNvSpPr txBox="1"/>
            <p:nvPr/>
          </p:nvSpPr>
          <p:spPr>
            <a:xfrm>
              <a:off x="572153" y="4343775"/>
              <a:ext cx="6269358" cy="1281615"/>
            </a:xfrm>
            <a:prstGeom prst="rect">
              <a:avLst/>
            </a:prstGeom>
            <a:solidFill>
              <a:srgbClr val="DAE3F3"/>
            </a:solidFill>
            <a:ln w="28575">
              <a:solidFill>
                <a:schemeClr val="tx1">
                  <a:lumMod val="50000"/>
                  <a:lumOff val="50000"/>
                </a:schemeClr>
              </a:solid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Kernel mode</a:t>
              </a:r>
            </a:p>
          </p:txBody>
        </p:sp>
        <p:sp>
          <p:nvSpPr>
            <p:cNvPr id="11" name="TextBox 10">
              <a:extLst>
                <a:ext uri="{FF2B5EF4-FFF2-40B4-BE49-F238E27FC236}">
                  <a16:creationId xmlns:a16="http://schemas.microsoft.com/office/drawing/2014/main" id="{533B7E30-96C5-4A8B-A57F-D40EC0E11CCE}"/>
                </a:ext>
              </a:extLst>
            </p:cNvPr>
            <p:cNvSpPr txBox="1"/>
            <p:nvPr/>
          </p:nvSpPr>
          <p:spPr>
            <a:xfrm>
              <a:off x="740532" y="4748379"/>
              <a:ext cx="184912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Low level address management</a:t>
              </a:r>
            </a:p>
          </p:txBody>
        </p:sp>
        <p:sp>
          <p:nvSpPr>
            <p:cNvPr id="12" name="TextBox 11">
              <a:extLst>
                <a:ext uri="{FF2B5EF4-FFF2-40B4-BE49-F238E27FC236}">
                  <a16:creationId xmlns:a16="http://schemas.microsoft.com/office/drawing/2014/main" id="{83D59433-2886-4BFC-893E-6223964384B9}"/>
                </a:ext>
              </a:extLst>
            </p:cNvPr>
            <p:cNvSpPr txBox="1"/>
            <p:nvPr/>
          </p:nvSpPr>
          <p:spPr>
            <a:xfrm>
              <a:off x="4866075" y="4748379"/>
              <a:ext cx="184912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Low level process management</a:t>
              </a:r>
            </a:p>
          </p:txBody>
        </p:sp>
        <p:sp>
          <p:nvSpPr>
            <p:cNvPr id="13" name="TextBox 12">
              <a:extLst>
                <a:ext uri="{FF2B5EF4-FFF2-40B4-BE49-F238E27FC236}">
                  <a16:creationId xmlns:a16="http://schemas.microsoft.com/office/drawing/2014/main" id="{26251D36-088D-4558-9B6A-84E1B571E931}"/>
                </a:ext>
              </a:extLst>
            </p:cNvPr>
            <p:cNvSpPr txBox="1"/>
            <p:nvPr/>
          </p:nvSpPr>
          <p:spPr>
            <a:xfrm>
              <a:off x="2803303" y="4748379"/>
              <a:ext cx="184912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Inter Process Communications</a:t>
              </a:r>
            </a:p>
          </p:txBody>
        </p:sp>
        <p:sp>
          <p:nvSpPr>
            <p:cNvPr id="17" name="TextBox 16">
              <a:extLst>
                <a:ext uri="{FF2B5EF4-FFF2-40B4-BE49-F238E27FC236}">
                  <a16:creationId xmlns:a16="http://schemas.microsoft.com/office/drawing/2014/main" id="{0D3C5C8A-2560-4D8C-BD77-9EE6A7DA1ACC}"/>
                </a:ext>
              </a:extLst>
            </p:cNvPr>
            <p:cNvSpPr txBox="1"/>
            <p:nvPr/>
          </p:nvSpPr>
          <p:spPr>
            <a:xfrm>
              <a:off x="572153" y="507645"/>
              <a:ext cx="6269358" cy="1281615"/>
            </a:xfrm>
            <a:prstGeom prst="rect">
              <a:avLst/>
            </a:prstGeom>
            <a:solidFill>
              <a:srgbClr val="DAE3F3"/>
            </a:solidFill>
            <a:ln w="28575">
              <a:solidFill>
                <a:schemeClr val="tx1">
                  <a:lumMod val="50000"/>
                  <a:lumOff val="50000"/>
                </a:schemeClr>
              </a:solidFill>
            </a:ln>
          </p:spPr>
          <p:txBody>
            <a:bodyPr wrap="square" rtlCol="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Application software</a:t>
              </a:r>
            </a:p>
          </p:txBody>
        </p:sp>
        <p:sp>
          <p:nvSpPr>
            <p:cNvPr id="18" name="TextBox 17">
              <a:extLst>
                <a:ext uri="{FF2B5EF4-FFF2-40B4-BE49-F238E27FC236}">
                  <a16:creationId xmlns:a16="http://schemas.microsoft.com/office/drawing/2014/main" id="{AE9BABCE-B40A-43B6-852A-6C41DF990201}"/>
                </a:ext>
              </a:extLst>
            </p:cNvPr>
            <p:cNvSpPr txBox="1"/>
            <p:nvPr/>
          </p:nvSpPr>
          <p:spPr>
            <a:xfrm>
              <a:off x="721360" y="926076"/>
              <a:ext cx="14400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Browsers</a:t>
              </a:r>
            </a:p>
          </p:txBody>
        </p:sp>
        <p:sp>
          <p:nvSpPr>
            <p:cNvPr id="19" name="TextBox 18">
              <a:extLst>
                <a:ext uri="{FF2B5EF4-FFF2-40B4-BE49-F238E27FC236}">
                  <a16:creationId xmlns:a16="http://schemas.microsoft.com/office/drawing/2014/main" id="{71EE1863-678C-4063-8EA1-C2D6079FCB7D}"/>
                </a:ext>
              </a:extLst>
            </p:cNvPr>
            <p:cNvSpPr txBox="1"/>
            <p:nvPr/>
          </p:nvSpPr>
          <p:spPr>
            <a:xfrm>
              <a:off x="5256023" y="926076"/>
              <a:ext cx="14400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IDEs</a:t>
              </a:r>
            </a:p>
          </p:txBody>
        </p:sp>
        <p:sp>
          <p:nvSpPr>
            <p:cNvPr id="20" name="TextBox 19">
              <a:extLst>
                <a:ext uri="{FF2B5EF4-FFF2-40B4-BE49-F238E27FC236}">
                  <a16:creationId xmlns:a16="http://schemas.microsoft.com/office/drawing/2014/main" id="{1590D912-CF6E-4C9B-A0F8-6AD00BFE3B2F}"/>
                </a:ext>
              </a:extLst>
            </p:cNvPr>
            <p:cNvSpPr txBox="1"/>
            <p:nvPr/>
          </p:nvSpPr>
          <p:spPr>
            <a:xfrm>
              <a:off x="3744468" y="926076"/>
              <a:ext cx="14400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Editors</a:t>
              </a:r>
            </a:p>
          </p:txBody>
        </p:sp>
        <p:sp>
          <p:nvSpPr>
            <p:cNvPr id="21" name="TextBox 20">
              <a:extLst>
                <a:ext uri="{FF2B5EF4-FFF2-40B4-BE49-F238E27FC236}">
                  <a16:creationId xmlns:a16="http://schemas.microsoft.com/office/drawing/2014/main" id="{18052CFE-3381-4572-B591-A120D2AB2D0C}"/>
                </a:ext>
              </a:extLst>
            </p:cNvPr>
            <p:cNvSpPr txBox="1"/>
            <p:nvPr/>
          </p:nvSpPr>
          <p:spPr>
            <a:xfrm>
              <a:off x="2232914" y="926076"/>
              <a:ext cx="1440000" cy="725853"/>
            </a:xfrm>
            <a:prstGeom prst="rect">
              <a:avLst/>
            </a:prstGeom>
            <a:solidFill>
              <a:schemeClr val="accent5">
                <a:lumMod val="40000"/>
                <a:lumOff val="60000"/>
              </a:schemeClr>
            </a:solidFill>
            <a:ln>
              <a:solidFill>
                <a:schemeClr val="tx1">
                  <a:lumMod val="65000"/>
                  <a:lumOff val="35000"/>
                </a:schemeClr>
              </a:solid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Word processors</a:t>
              </a:r>
            </a:p>
          </p:txBody>
        </p:sp>
        <p:sp>
          <p:nvSpPr>
            <p:cNvPr id="26" name="Right Brace 25">
              <a:extLst>
                <a:ext uri="{FF2B5EF4-FFF2-40B4-BE49-F238E27FC236}">
                  <a16:creationId xmlns:a16="http://schemas.microsoft.com/office/drawing/2014/main" id="{5464A6A3-5090-4F81-BE01-5B6B61329306}"/>
                </a:ext>
              </a:extLst>
            </p:cNvPr>
            <p:cNvSpPr/>
            <p:nvPr/>
          </p:nvSpPr>
          <p:spPr>
            <a:xfrm>
              <a:off x="7009889" y="2149579"/>
              <a:ext cx="493074" cy="3409973"/>
            </a:xfrm>
            <a:prstGeom prst="rightBrace">
              <a:avLst>
                <a:gd name="adj1" fmla="val 42759"/>
                <a:gd name="adj2" fmla="val 5000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w="28575">
                  <a:solidFill>
                    <a:prstClr val="black">
                      <a:lumMod val="50000"/>
                      <a:lumOff val="50000"/>
                    </a:prstClr>
                  </a:solidFill>
                </a:ln>
                <a:solidFill>
                  <a:prstClr val="black"/>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27C80355-E75B-4B5D-A948-B0AF2379413B}"/>
                </a:ext>
              </a:extLst>
            </p:cNvPr>
            <p:cNvSpPr txBox="1"/>
            <p:nvPr/>
          </p:nvSpPr>
          <p:spPr>
            <a:xfrm>
              <a:off x="7053242" y="3491638"/>
              <a:ext cx="1850400" cy="725853"/>
            </a:xfrm>
            <a:prstGeom prst="rect">
              <a:avLst/>
            </a:prstGeom>
            <a:noFill/>
            <a:ln>
              <a:noFill/>
            </a:ln>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Operating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System</a:t>
              </a:r>
            </a:p>
          </p:txBody>
        </p:sp>
      </p:grpSp>
      <p:sp>
        <p:nvSpPr>
          <p:cNvPr id="23" name="Rectangle 22">
            <a:extLst>
              <a:ext uri="{FF2B5EF4-FFF2-40B4-BE49-F238E27FC236}">
                <a16:creationId xmlns:a16="http://schemas.microsoft.com/office/drawing/2014/main" id="{587180AC-4707-457C-B5EA-7873507A6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C745D65-0E26-4E95-AD89-D617637475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311F798-F12C-4865-A84D-47A49BC9F1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820121D3-A753-48C7-B84B-FFB75BD93EB3}"/>
              </a:ext>
            </a:extLst>
          </p:cNvPr>
          <p:cNvSpPr txBox="1">
            <a:spLocks noGrp="1"/>
          </p:cNvSpPr>
          <p:nvPr>
            <p:ph type="title" idx="4294967295"/>
          </p:nvPr>
        </p:nvSpPr>
        <p:spPr>
          <a:xfrm>
            <a:off x="838200" y="365125"/>
            <a:ext cx="10515600" cy="13255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schemeClr val="bg1"/>
                </a:solidFill>
                <a:effectLst/>
                <a:uLnTx/>
                <a:uFillTx/>
                <a:latin typeface="Calibri Light" panose="020F0302020204030204"/>
                <a:ea typeface="+mj-ea"/>
                <a:cs typeface="+mj-cs"/>
              </a:rPr>
              <a:t>Kernel schematic diagram</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 </a:t>
            </a:r>
            <a:endParaRPr kumimoji="0" lang="en-GB" sz="4400" b="0" i="0" u="none" strike="noStrike" kern="1200" cap="none" spc="0" normalizeH="0" baseline="0" noProof="0" dirty="0">
              <a:ln>
                <a:noFill/>
              </a:ln>
              <a:solidFill>
                <a:schemeClr val="bg1"/>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47142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CF6F07F6-14CE-4DE0-BBCF-89D91185395D}"/>
              </a:ext>
            </a:extLst>
          </p:cNvPr>
          <p:cNvSpPr/>
          <p:nvPr/>
        </p:nvSpPr>
        <p:spPr>
          <a:xfrm>
            <a:off x="841486" y="1872794"/>
            <a:ext cx="3203971" cy="633600"/>
          </a:xfrm>
          <a:custGeom>
            <a:avLst/>
            <a:gdLst>
              <a:gd name="connsiteX0" fmla="*/ 0 w 3203971"/>
              <a:gd name="connsiteY0" fmla="*/ 0 h 633600"/>
              <a:gd name="connsiteX1" fmla="*/ 3203971 w 3203971"/>
              <a:gd name="connsiteY1" fmla="*/ 0 h 633600"/>
              <a:gd name="connsiteX2" fmla="*/ 3203971 w 3203971"/>
              <a:gd name="connsiteY2" fmla="*/ 633600 h 633600"/>
              <a:gd name="connsiteX3" fmla="*/ 0 w 3203971"/>
              <a:gd name="connsiteY3" fmla="*/ 633600 h 633600"/>
              <a:gd name="connsiteX4" fmla="*/ 0 w 3203971"/>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633600">
                <a:moveTo>
                  <a:pt x="0" y="0"/>
                </a:moveTo>
                <a:lnTo>
                  <a:pt x="3203971" y="0"/>
                </a:lnTo>
                <a:lnTo>
                  <a:pt x="3203971" y="633600"/>
                </a:lnTo>
                <a:lnTo>
                  <a:pt x="0" y="633600"/>
                </a:lnTo>
                <a:lnTo>
                  <a:pt x="0" y="0"/>
                </a:lnTo>
                <a:close/>
              </a:path>
            </a:pathLst>
          </a:cu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56464" tIns="89408" rIns="156464" bIns="89408" numCol="1" spcCol="1270" anchor="ctr" anchorCtr="0">
            <a:noAutofit/>
          </a:bodyPr>
          <a:lstStyle/>
          <a:p>
            <a:pPr marL="0" lvl="0" indent="0" algn="l" defTabSz="977900">
              <a:lnSpc>
                <a:spcPct val="90000"/>
              </a:lnSpc>
              <a:spcBef>
                <a:spcPct val="0"/>
              </a:spcBef>
              <a:spcAft>
                <a:spcPct val="35000"/>
              </a:spcAft>
              <a:buNone/>
            </a:pPr>
            <a:r>
              <a:rPr lang="en-GB" sz="2200" b="1" kern="1200" dirty="0"/>
              <a:t>Microsoft Windows </a:t>
            </a:r>
            <a:endParaRPr lang="en-US" sz="2200" kern="1200" dirty="0"/>
          </a:p>
        </p:txBody>
      </p:sp>
      <p:sp>
        <p:nvSpPr>
          <p:cNvPr id="7" name="Freeform: Shape 6">
            <a:extLst>
              <a:ext uri="{FF2B5EF4-FFF2-40B4-BE49-F238E27FC236}">
                <a16:creationId xmlns:a16="http://schemas.microsoft.com/office/drawing/2014/main" id="{F5BB27A7-C461-4E3D-AC01-46B4AE5B9344}"/>
              </a:ext>
            </a:extLst>
          </p:cNvPr>
          <p:cNvSpPr/>
          <p:nvPr/>
        </p:nvSpPr>
        <p:spPr>
          <a:xfrm>
            <a:off x="841486" y="2506394"/>
            <a:ext cx="3203971" cy="3623400"/>
          </a:xfrm>
          <a:custGeom>
            <a:avLst/>
            <a:gdLst>
              <a:gd name="connsiteX0" fmla="*/ 0 w 3203971"/>
              <a:gd name="connsiteY0" fmla="*/ 0 h 3623400"/>
              <a:gd name="connsiteX1" fmla="*/ 3203971 w 3203971"/>
              <a:gd name="connsiteY1" fmla="*/ 0 h 3623400"/>
              <a:gd name="connsiteX2" fmla="*/ 3203971 w 3203971"/>
              <a:gd name="connsiteY2" fmla="*/ 3623400 h 3623400"/>
              <a:gd name="connsiteX3" fmla="*/ 0 w 3203971"/>
              <a:gd name="connsiteY3" fmla="*/ 3623400 h 3623400"/>
              <a:gd name="connsiteX4" fmla="*/ 0 w 3203971"/>
              <a:gd name="connsiteY4" fmla="*/ 0 h 362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3623400">
                <a:moveTo>
                  <a:pt x="0" y="0"/>
                </a:moveTo>
                <a:lnTo>
                  <a:pt x="3203971" y="0"/>
                </a:lnTo>
                <a:lnTo>
                  <a:pt x="3203971" y="3623400"/>
                </a:lnTo>
                <a:lnTo>
                  <a:pt x="0" y="3623400"/>
                </a:lnTo>
                <a:lnTo>
                  <a:pt x="0" y="0"/>
                </a:lnTo>
                <a:close/>
              </a:path>
            </a:pathLst>
          </a:custGeom>
          <a:solidFill>
            <a:schemeClr val="accent5">
              <a:lumMod val="20000"/>
              <a:lumOff val="80000"/>
              <a:alpha val="90000"/>
            </a:schemeClr>
          </a:solidFill>
        </p:spPr>
        <p:style>
          <a:lnRef idx="2">
            <a:schemeClr val="dk2">
              <a:alpha val="90000"/>
              <a:tint val="40000"/>
              <a:hueOff val="0"/>
              <a:satOff val="0"/>
              <a:lumOff val="0"/>
              <a:alphaOff val="0"/>
            </a:schemeClr>
          </a:lnRef>
          <a:fillRef idx="1">
            <a:scrgbClr r="0" g="0" b="0"/>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342900" lvl="1" indent="-342900" algn="l" defTabSz="977900">
              <a:lnSpc>
                <a:spcPct val="90000"/>
              </a:lnSpc>
              <a:spcBef>
                <a:spcPct val="0"/>
              </a:spcBef>
              <a:spcAft>
                <a:spcPct val="15000"/>
              </a:spcAft>
              <a:buFont typeface="Arial" panose="020B0604020202020204" pitchFamily="34" charset="0"/>
              <a:buChar char="•"/>
            </a:pPr>
            <a:r>
              <a:rPr lang="en-GB" sz="2200" kern="1200" dirty="0"/>
              <a:t>proprietary code base</a:t>
            </a:r>
            <a:endParaRPr lang="en-US" sz="2200" kern="1200" dirty="0"/>
          </a:p>
          <a:p>
            <a:pPr marL="342900" lvl="1" indent="-342900" algn="l" defTabSz="977900">
              <a:lnSpc>
                <a:spcPct val="90000"/>
              </a:lnSpc>
              <a:spcBef>
                <a:spcPct val="0"/>
              </a:spcBef>
              <a:spcAft>
                <a:spcPct val="15000"/>
              </a:spcAft>
              <a:buFont typeface="Arial" panose="020B0604020202020204" pitchFamily="34" charset="0"/>
              <a:buChar char="•"/>
            </a:pPr>
            <a:r>
              <a:rPr lang="en-GB" sz="2200" kern="1200" dirty="0"/>
              <a:t>mostly administered via GUI</a:t>
            </a:r>
            <a:endParaRPr lang="en-US" sz="2200" kern="1200" dirty="0"/>
          </a:p>
          <a:p>
            <a:pPr marL="342900" lvl="1" indent="-342900" algn="l" defTabSz="977900">
              <a:lnSpc>
                <a:spcPct val="90000"/>
              </a:lnSpc>
              <a:spcBef>
                <a:spcPct val="0"/>
              </a:spcBef>
              <a:spcAft>
                <a:spcPct val="15000"/>
              </a:spcAft>
              <a:buFont typeface="Arial" panose="020B0604020202020204" pitchFamily="34" charset="0"/>
              <a:buChar char="•"/>
            </a:pPr>
            <a:r>
              <a:rPr lang="en-GB" sz="2200" kern="1200" dirty="0"/>
              <a:t>has Microsoft equivalents of Linux command line functions </a:t>
            </a:r>
            <a:endParaRPr lang="en-US" sz="2200" kern="1200" dirty="0"/>
          </a:p>
          <a:p>
            <a:pPr marL="571500" lvl="2" indent="-342900" algn="l" defTabSz="977900">
              <a:lnSpc>
                <a:spcPct val="90000"/>
              </a:lnSpc>
              <a:spcBef>
                <a:spcPct val="0"/>
              </a:spcBef>
              <a:spcAft>
                <a:spcPct val="15000"/>
              </a:spcAft>
              <a:buFont typeface="Arial" panose="020B0604020202020204" pitchFamily="34" charset="0"/>
              <a:buChar char="•"/>
            </a:pPr>
            <a:r>
              <a:rPr lang="en-GB" sz="2200" kern="1200" dirty="0"/>
              <a:t>PowerShell</a:t>
            </a:r>
            <a:endParaRPr lang="en-US" sz="2200" kern="1200" dirty="0"/>
          </a:p>
          <a:p>
            <a:pPr marL="571500" lvl="2" indent="-342900" algn="l" defTabSz="977900">
              <a:lnSpc>
                <a:spcPct val="90000"/>
              </a:lnSpc>
              <a:spcBef>
                <a:spcPct val="0"/>
              </a:spcBef>
              <a:spcAft>
                <a:spcPct val="15000"/>
              </a:spcAft>
              <a:buFont typeface="Arial" panose="020B0604020202020204" pitchFamily="34" charset="0"/>
              <a:buChar char="•"/>
            </a:pPr>
            <a:r>
              <a:rPr lang="en-GB" sz="2200" kern="1200" dirty="0"/>
              <a:t>Windows Subsystem for Linux (WSL)</a:t>
            </a:r>
            <a:endParaRPr lang="en-US" sz="2200" kern="1200" dirty="0"/>
          </a:p>
        </p:txBody>
      </p:sp>
      <p:pic>
        <p:nvPicPr>
          <p:cNvPr id="4" name="Picture 3">
            <a:extLst>
              <a:ext uri="{FF2B5EF4-FFF2-40B4-BE49-F238E27FC236}">
                <a16:creationId xmlns:a16="http://schemas.microsoft.com/office/drawing/2014/main" id="{2869CC5F-7F0B-4850-8DFB-7B620776921C}"/>
              </a:ext>
              <a:ext uri="{C183D7F6-B498-43B3-948B-1728B52AA6E4}">
                <adec:decorative xmlns:adec="http://schemas.microsoft.com/office/drawing/2017/decorative" val="1"/>
              </a:ext>
            </a:extLst>
          </p:cNvPr>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3289140" y="1970793"/>
            <a:ext cx="819873" cy="461179"/>
          </a:xfrm>
          <a:prstGeom prst="rect">
            <a:avLst/>
          </a:prstGeom>
        </p:spPr>
      </p:pic>
      <p:sp>
        <p:nvSpPr>
          <p:cNvPr id="13" name="Freeform: Shape 12">
            <a:extLst>
              <a:ext uri="{FF2B5EF4-FFF2-40B4-BE49-F238E27FC236}">
                <a16:creationId xmlns:a16="http://schemas.microsoft.com/office/drawing/2014/main" id="{3F80EC48-1CCD-4125-B77B-5700375F48FB}"/>
              </a:ext>
            </a:extLst>
          </p:cNvPr>
          <p:cNvSpPr/>
          <p:nvPr/>
        </p:nvSpPr>
        <p:spPr>
          <a:xfrm>
            <a:off x="8146542" y="1872794"/>
            <a:ext cx="3203971" cy="633600"/>
          </a:xfrm>
          <a:custGeom>
            <a:avLst/>
            <a:gdLst>
              <a:gd name="connsiteX0" fmla="*/ 0 w 3203971"/>
              <a:gd name="connsiteY0" fmla="*/ 0 h 633600"/>
              <a:gd name="connsiteX1" fmla="*/ 3203971 w 3203971"/>
              <a:gd name="connsiteY1" fmla="*/ 0 h 633600"/>
              <a:gd name="connsiteX2" fmla="*/ 3203971 w 3203971"/>
              <a:gd name="connsiteY2" fmla="*/ 633600 h 633600"/>
              <a:gd name="connsiteX3" fmla="*/ 0 w 3203971"/>
              <a:gd name="connsiteY3" fmla="*/ 633600 h 633600"/>
              <a:gd name="connsiteX4" fmla="*/ 0 w 3203971"/>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633600">
                <a:moveTo>
                  <a:pt x="0" y="0"/>
                </a:moveTo>
                <a:lnTo>
                  <a:pt x="3203971" y="0"/>
                </a:lnTo>
                <a:lnTo>
                  <a:pt x="3203971" y="633600"/>
                </a:lnTo>
                <a:lnTo>
                  <a:pt x="0" y="633600"/>
                </a:lnTo>
                <a:lnTo>
                  <a:pt x="0" y="0"/>
                </a:lnTo>
                <a:close/>
              </a:path>
            </a:pathLst>
          </a:cu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56464" tIns="89408" rIns="156464" bIns="89408" numCol="1" spcCol="1270" anchor="ctr" anchorCtr="0">
            <a:noAutofit/>
          </a:bodyPr>
          <a:lstStyle/>
          <a:p>
            <a:pPr marL="0" lvl="0" indent="0" algn="l" defTabSz="977900">
              <a:lnSpc>
                <a:spcPct val="90000"/>
              </a:lnSpc>
              <a:spcBef>
                <a:spcPct val="0"/>
              </a:spcBef>
              <a:spcAft>
                <a:spcPct val="35000"/>
              </a:spcAft>
              <a:buNone/>
            </a:pPr>
            <a:r>
              <a:rPr lang="en-GB" sz="2200" b="1" kern="1200" dirty="0"/>
              <a:t>Linux</a:t>
            </a:r>
            <a:endParaRPr lang="en-US" sz="2200" kern="1200" dirty="0"/>
          </a:p>
        </p:txBody>
      </p:sp>
      <p:sp>
        <p:nvSpPr>
          <p:cNvPr id="14" name="Freeform: Shape 13">
            <a:extLst>
              <a:ext uri="{FF2B5EF4-FFF2-40B4-BE49-F238E27FC236}">
                <a16:creationId xmlns:a16="http://schemas.microsoft.com/office/drawing/2014/main" id="{C9E2C72E-CEDA-45E7-AF44-82828FC56875}"/>
              </a:ext>
            </a:extLst>
          </p:cNvPr>
          <p:cNvSpPr/>
          <p:nvPr/>
        </p:nvSpPr>
        <p:spPr>
          <a:xfrm>
            <a:off x="8146542" y="2506394"/>
            <a:ext cx="3203971" cy="3623400"/>
          </a:xfrm>
          <a:custGeom>
            <a:avLst/>
            <a:gdLst>
              <a:gd name="connsiteX0" fmla="*/ 0 w 3203971"/>
              <a:gd name="connsiteY0" fmla="*/ 0 h 3623400"/>
              <a:gd name="connsiteX1" fmla="*/ 3203971 w 3203971"/>
              <a:gd name="connsiteY1" fmla="*/ 0 h 3623400"/>
              <a:gd name="connsiteX2" fmla="*/ 3203971 w 3203971"/>
              <a:gd name="connsiteY2" fmla="*/ 3623400 h 3623400"/>
              <a:gd name="connsiteX3" fmla="*/ 0 w 3203971"/>
              <a:gd name="connsiteY3" fmla="*/ 3623400 h 3623400"/>
              <a:gd name="connsiteX4" fmla="*/ 0 w 3203971"/>
              <a:gd name="connsiteY4" fmla="*/ 0 h 362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3623400">
                <a:moveTo>
                  <a:pt x="0" y="0"/>
                </a:moveTo>
                <a:lnTo>
                  <a:pt x="3203971" y="0"/>
                </a:lnTo>
                <a:lnTo>
                  <a:pt x="3203971" y="3623400"/>
                </a:lnTo>
                <a:lnTo>
                  <a:pt x="0" y="3623400"/>
                </a:lnTo>
                <a:lnTo>
                  <a:pt x="0" y="0"/>
                </a:lnTo>
                <a:close/>
              </a:path>
            </a:pathLst>
          </a:custGeom>
          <a:solidFill>
            <a:schemeClr val="accent5">
              <a:lumMod val="20000"/>
              <a:lumOff val="80000"/>
              <a:alpha val="90000"/>
            </a:schemeClr>
          </a:solidFill>
        </p:spPr>
        <p:style>
          <a:lnRef idx="2">
            <a:schemeClr val="dk2">
              <a:alpha val="90000"/>
              <a:tint val="40000"/>
              <a:hueOff val="0"/>
              <a:satOff val="0"/>
              <a:lumOff val="0"/>
              <a:alphaOff val="0"/>
            </a:schemeClr>
          </a:lnRef>
          <a:fillRef idx="1">
            <a:scrgbClr r="0" g="0" b="0"/>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342900" lvl="1" indent="-342900" algn="l" defTabSz="977900">
              <a:lnSpc>
                <a:spcPct val="90000"/>
              </a:lnSpc>
              <a:spcBef>
                <a:spcPct val="0"/>
              </a:spcBef>
              <a:spcAft>
                <a:spcPct val="15000"/>
              </a:spcAft>
              <a:buFont typeface="Arial" panose="020B0604020202020204" pitchFamily="34" charset="0"/>
              <a:buChar char="•"/>
            </a:pPr>
            <a:r>
              <a:rPr lang="en-GB" sz="2200" kern="1200" dirty="0"/>
              <a:t>any distribution package containing Linux kernel, GNU tools and apps</a:t>
            </a:r>
            <a:endParaRPr lang="en-US" sz="2200" kern="1200" dirty="0"/>
          </a:p>
          <a:p>
            <a:pPr marL="342900" lvl="1" indent="-342900" algn="l" defTabSz="977900">
              <a:lnSpc>
                <a:spcPct val="90000"/>
              </a:lnSpc>
              <a:spcBef>
                <a:spcPct val="0"/>
              </a:spcBef>
              <a:spcAft>
                <a:spcPct val="15000"/>
              </a:spcAft>
              <a:buFont typeface="Arial" panose="020B0604020202020204" pitchFamily="34" charset="0"/>
              <a:buChar char="•"/>
            </a:pPr>
            <a:r>
              <a:rPr lang="en-GB" sz="2200" kern="1200" dirty="0"/>
              <a:t>designed or optimised for required task</a:t>
            </a:r>
            <a:endParaRPr lang="en-US" sz="2200" kern="1200" dirty="0"/>
          </a:p>
          <a:p>
            <a:pPr marL="342900" lvl="1" indent="-342900" algn="l" defTabSz="977900">
              <a:lnSpc>
                <a:spcPct val="90000"/>
              </a:lnSpc>
              <a:spcBef>
                <a:spcPct val="0"/>
              </a:spcBef>
              <a:spcAft>
                <a:spcPct val="15000"/>
              </a:spcAft>
              <a:buFont typeface="Arial" panose="020B0604020202020204" pitchFamily="34" charset="0"/>
              <a:buChar char="•"/>
            </a:pPr>
            <a:r>
              <a:rPr lang="en-GB" sz="2200" kern="1200" dirty="0"/>
              <a:t>mostly using CLI in a terminal</a:t>
            </a:r>
            <a:endParaRPr lang="en-US" sz="2200" kern="1200" dirty="0"/>
          </a:p>
          <a:p>
            <a:pPr marL="342900" lvl="1" indent="-342900" algn="l" defTabSz="977900">
              <a:lnSpc>
                <a:spcPct val="90000"/>
              </a:lnSpc>
              <a:spcBef>
                <a:spcPct val="0"/>
              </a:spcBef>
              <a:spcAft>
                <a:spcPct val="15000"/>
              </a:spcAft>
              <a:buFont typeface="Arial" panose="020B0604020202020204" pitchFamily="34" charset="0"/>
              <a:buChar char="•"/>
            </a:pPr>
            <a:r>
              <a:rPr lang="en-GB" sz="2200" kern="1200" dirty="0"/>
              <a:t>not all apps supported by all distros</a:t>
            </a:r>
            <a:endParaRPr lang="en-US" sz="2200" kern="1200" dirty="0"/>
          </a:p>
        </p:txBody>
      </p:sp>
      <p:pic>
        <p:nvPicPr>
          <p:cNvPr id="8" name="Picture 7">
            <a:extLst>
              <a:ext uri="{FF2B5EF4-FFF2-40B4-BE49-F238E27FC236}">
                <a16:creationId xmlns:a16="http://schemas.microsoft.com/office/drawing/2014/main" id="{65958019-8897-48A0-B438-120B3F7D3215}"/>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830765" y="1880245"/>
            <a:ext cx="438387" cy="551727"/>
          </a:xfrm>
          <a:prstGeom prst="rect">
            <a:avLst/>
          </a:prstGeom>
        </p:spPr>
      </p:pic>
      <p:sp>
        <p:nvSpPr>
          <p:cNvPr id="9" name="Freeform: Shape 8">
            <a:extLst>
              <a:ext uri="{FF2B5EF4-FFF2-40B4-BE49-F238E27FC236}">
                <a16:creationId xmlns:a16="http://schemas.microsoft.com/office/drawing/2014/main" id="{3BF56748-4E04-4E13-9A49-C60ED2E3921D}"/>
              </a:ext>
            </a:extLst>
          </p:cNvPr>
          <p:cNvSpPr/>
          <p:nvPr/>
        </p:nvSpPr>
        <p:spPr>
          <a:xfrm>
            <a:off x="4494014" y="1872794"/>
            <a:ext cx="3203971" cy="633600"/>
          </a:xfrm>
          <a:custGeom>
            <a:avLst/>
            <a:gdLst>
              <a:gd name="connsiteX0" fmla="*/ 0 w 3203971"/>
              <a:gd name="connsiteY0" fmla="*/ 0 h 633600"/>
              <a:gd name="connsiteX1" fmla="*/ 3203971 w 3203971"/>
              <a:gd name="connsiteY1" fmla="*/ 0 h 633600"/>
              <a:gd name="connsiteX2" fmla="*/ 3203971 w 3203971"/>
              <a:gd name="connsiteY2" fmla="*/ 633600 h 633600"/>
              <a:gd name="connsiteX3" fmla="*/ 0 w 3203971"/>
              <a:gd name="connsiteY3" fmla="*/ 633600 h 633600"/>
              <a:gd name="connsiteX4" fmla="*/ 0 w 3203971"/>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633600">
                <a:moveTo>
                  <a:pt x="0" y="0"/>
                </a:moveTo>
                <a:lnTo>
                  <a:pt x="3203971" y="0"/>
                </a:lnTo>
                <a:lnTo>
                  <a:pt x="3203971" y="633600"/>
                </a:lnTo>
                <a:lnTo>
                  <a:pt x="0" y="633600"/>
                </a:lnTo>
                <a:lnTo>
                  <a:pt x="0" y="0"/>
                </a:lnTo>
                <a:close/>
              </a:path>
            </a:pathLst>
          </a:custGeom>
        </p:spPr>
        <p:style>
          <a:lnRef idx="2">
            <a:schemeClr val="dk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56464" tIns="89408" rIns="156464" bIns="89408" numCol="1" spcCol="1270" anchor="ctr" anchorCtr="0">
            <a:noAutofit/>
          </a:bodyPr>
          <a:lstStyle/>
          <a:p>
            <a:pPr marL="0" lvl="0" indent="0" algn="l" defTabSz="977900">
              <a:lnSpc>
                <a:spcPct val="90000"/>
              </a:lnSpc>
              <a:spcBef>
                <a:spcPct val="0"/>
              </a:spcBef>
              <a:spcAft>
                <a:spcPct val="35000"/>
              </a:spcAft>
              <a:buNone/>
            </a:pPr>
            <a:r>
              <a:rPr lang="en-GB" sz="2200" b="1" kern="1200" dirty="0"/>
              <a:t>Apple macOS</a:t>
            </a:r>
            <a:r>
              <a:rPr lang="en-GB" sz="2200" kern="1200" dirty="0"/>
              <a:t> </a:t>
            </a:r>
            <a:endParaRPr lang="en-US" sz="2200" kern="1200" dirty="0"/>
          </a:p>
        </p:txBody>
      </p:sp>
      <p:sp>
        <p:nvSpPr>
          <p:cNvPr id="12" name="Freeform: Shape 11">
            <a:extLst>
              <a:ext uri="{FF2B5EF4-FFF2-40B4-BE49-F238E27FC236}">
                <a16:creationId xmlns:a16="http://schemas.microsoft.com/office/drawing/2014/main" id="{7B7CAF54-DA02-49A9-914F-1FD431DCDE08}"/>
              </a:ext>
            </a:extLst>
          </p:cNvPr>
          <p:cNvSpPr/>
          <p:nvPr/>
        </p:nvSpPr>
        <p:spPr>
          <a:xfrm>
            <a:off x="4494014" y="2506394"/>
            <a:ext cx="3203971" cy="3623400"/>
          </a:xfrm>
          <a:custGeom>
            <a:avLst/>
            <a:gdLst>
              <a:gd name="connsiteX0" fmla="*/ 0 w 3203971"/>
              <a:gd name="connsiteY0" fmla="*/ 0 h 3623400"/>
              <a:gd name="connsiteX1" fmla="*/ 3203971 w 3203971"/>
              <a:gd name="connsiteY1" fmla="*/ 0 h 3623400"/>
              <a:gd name="connsiteX2" fmla="*/ 3203971 w 3203971"/>
              <a:gd name="connsiteY2" fmla="*/ 3623400 h 3623400"/>
              <a:gd name="connsiteX3" fmla="*/ 0 w 3203971"/>
              <a:gd name="connsiteY3" fmla="*/ 3623400 h 3623400"/>
              <a:gd name="connsiteX4" fmla="*/ 0 w 3203971"/>
              <a:gd name="connsiteY4" fmla="*/ 0 h 362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3623400">
                <a:moveTo>
                  <a:pt x="0" y="0"/>
                </a:moveTo>
                <a:lnTo>
                  <a:pt x="3203971" y="0"/>
                </a:lnTo>
                <a:lnTo>
                  <a:pt x="3203971" y="3623400"/>
                </a:lnTo>
                <a:lnTo>
                  <a:pt x="0" y="3623400"/>
                </a:lnTo>
                <a:lnTo>
                  <a:pt x="0" y="0"/>
                </a:lnTo>
                <a:close/>
              </a:path>
            </a:pathLst>
          </a:custGeom>
          <a:solidFill>
            <a:schemeClr val="accent5">
              <a:lumMod val="20000"/>
              <a:lumOff val="80000"/>
              <a:alpha val="90000"/>
            </a:schemeClr>
          </a:solidFill>
        </p:spPr>
        <p:style>
          <a:lnRef idx="2">
            <a:schemeClr val="dk2">
              <a:alpha val="90000"/>
              <a:tint val="40000"/>
              <a:hueOff val="0"/>
              <a:satOff val="0"/>
              <a:lumOff val="0"/>
              <a:alphaOff val="0"/>
            </a:schemeClr>
          </a:lnRef>
          <a:fillRef idx="1">
            <a:scrgbClr r="0" g="0" b="0"/>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342900" lvl="1" indent="-342900" algn="l" defTabSz="977900">
              <a:lnSpc>
                <a:spcPct val="90000"/>
              </a:lnSpc>
              <a:spcBef>
                <a:spcPct val="0"/>
              </a:spcBef>
              <a:spcAft>
                <a:spcPct val="15000"/>
              </a:spcAft>
              <a:buFont typeface="Arial" panose="020B0604020202020204" pitchFamily="34" charset="0"/>
              <a:buChar char="•"/>
            </a:pPr>
            <a:r>
              <a:rPr lang="en-GB" sz="2200" kern="1200" dirty="0"/>
              <a:t>fully-qualified UNIX distribution based on BSD Unix </a:t>
            </a:r>
            <a:endParaRPr lang="en-US" sz="2200" kern="1200" dirty="0"/>
          </a:p>
          <a:p>
            <a:pPr marL="342900" lvl="1" indent="-342900" algn="l" defTabSz="977900">
              <a:lnSpc>
                <a:spcPct val="90000"/>
              </a:lnSpc>
              <a:spcBef>
                <a:spcPct val="0"/>
              </a:spcBef>
              <a:spcAft>
                <a:spcPct val="15000"/>
              </a:spcAft>
              <a:buFont typeface="Arial" panose="020B0604020202020204" pitchFamily="34" charset="0"/>
              <a:buChar char="•"/>
            </a:pPr>
            <a:r>
              <a:rPr lang="en-GB" sz="2200" kern="1200" dirty="0"/>
              <a:t>additional proprietary code</a:t>
            </a:r>
            <a:endParaRPr lang="en-US" sz="2200" kern="1200" dirty="0"/>
          </a:p>
          <a:p>
            <a:pPr marL="342900" lvl="1" indent="-342900" algn="l" defTabSz="977900">
              <a:lnSpc>
                <a:spcPct val="90000"/>
              </a:lnSpc>
              <a:spcBef>
                <a:spcPct val="0"/>
              </a:spcBef>
              <a:spcAft>
                <a:spcPct val="15000"/>
              </a:spcAft>
              <a:buFont typeface="Arial" panose="020B0604020202020204" pitchFamily="34" charset="0"/>
              <a:buChar char="•"/>
            </a:pPr>
            <a:r>
              <a:rPr lang="en-GB" sz="2200" kern="1200" dirty="0"/>
              <a:t>runs on hardware optimised for Apple software</a:t>
            </a:r>
            <a:endParaRPr lang="en-US" sz="2200" kern="1200" dirty="0"/>
          </a:p>
        </p:txBody>
      </p:sp>
      <p:pic>
        <p:nvPicPr>
          <p:cNvPr id="11" name="Picture 10">
            <a:extLst>
              <a:ext uri="{FF2B5EF4-FFF2-40B4-BE49-F238E27FC236}">
                <a16:creationId xmlns:a16="http://schemas.microsoft.com/office/drawing/2014/main" id="{CFE3F07E-E9D5-4E98-B1C6-7D40B36167D1}"/>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01761" y="1880244"/>
            <a:ext cx="548720" cy="618691"/>
          </a:xfrm>
          <a:prstGeom prst="rect">
            <a:avLst/>
          </a:prstGeom>
        </p:spPr>
      </p:pic>
      <p:sp>
        <p:nvSpPr>
          <p:cNvPr id="17" name="Rectangle 16">
            <a:extLst>
              <a:ext uri="{FF2B5EF4-FFF2-40B4-BE49-F238E27FC236}">
                <a16:creationId xmlns:a16="http://schemas.microsoft.com/office/drawing/2014/main" id="{B4C2CBA5-B26D-4266-BE46-4DA0534DA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ED5171-3CEE-42A4-8365-30F58158D14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0C839D2-3666-4C45-88F9-8CC4D41145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E4CD35-FA56-4112-8688-9577BA0068E8}"/>
              </a:ext>
            </a:extLst>
          </p:cNvPr>
          <p:cNvSpPr>
            <a:spLocks noGrp="1"/>
          </p:cNvSpPr>
          <p:nvPr>
            <p:ph type="title"/>
          </p:nvPr>
        </p:nvSpPr>
        <p:spPr>
          <a:xfrm>
            <a:off x="838200" y="363600"/>
            <a:ext cx="10515600" cy="1324800"/>
          </a:xfrm>
        </p:spPr>
        <p:txBody>
          <a:bodyPr>
            <a:normAutofit/>
          </a:bodyPr>
          <a:lstStyle/>
          <a:p>
            <a:r>
              <a:rPr lang="en-GB" dirty="0">
                <a:solidFill>
                  <a:schemeClr val="bg1"/>
                </a:solidFill>
              </a:rPr>
              <a:t>Major operating systems </a:t>
            </a:r>
            <a:br>
              <a:rPr lang="en-GB" dirty="0">
                <a:solidFill>
                  <a:schemeClr val="bg1"/>
                </a:solidFill>
              </a:rPr>
            </a:br>
            <a:r>
              <a:rPr lang="en-GB" sz="2800" dirty="0">
                <a:solidFill>
                  <a:schemeClr val="bg1"/>
                </a:solidFill>
              </a:rPr>
              <a:t>(Ess 2.2, 2.3, 2.4)</a:t>
            </a:r>
          </a:p>
        </p:txBody>
      </p:sp>
    </p:spTree>
    <p:extLst>
      <p:ext uri="{BB962C8B-B14F-4D97-AF65-F5344CB8AC3E}">
        <p14:creationId xmlns:p14="http://schemas.microsoft.com/office/powerpoint/2010/main" val="2073785174"/>
      </p:ext>
    </p:extLst>
  </p:cSld>
  <p:clrMapOvr>
    <a:masterClrMapping/>
  </p:clrMapOvr>
</p:sld>
</file>

<file path=ppt/theme/theme1.xml><?xml version="1.0" encoding="utf-8"?>
<a:theme xmlns:a="http://schemas.openxmlformats.org/drawingml/2006/main" name="1_Office Theme">
  <a:themeElements>
    <a:clrScheme name="Custom 4">
      <a:dk1>
        <a:sysClr val="windowText" lastClr="000000"/>
      </a:dk1>
      <a:lt1>
        <a:sysClr val="window" lastClr="FFFFFF"/>
      </a:lt1>
      <a:dk2>
        <a:srgbClr val="44546A"/>
      </a:dk2>
      <a:lt2>
        <a:srgbClr val="E7E6E6"/>
      </a:lt2>
      <a:accent1>
        <a:srgbClr val="1F3864"/>
      </a:accent1>
      <a:accent2>
        <a:srgbClr val="48A1FA"/>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1F3864"/>
      </a:accent1>
      <a:accent2>
        <a:srgbClr val="48A1FA"/>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32277</TotalTime>
  <Words>3880</Words>
  <Application>Microsoft Office PowerPoint</Application>
  <PresentationFormat>Widescreen</PresentationFormat>
  <Paragraphs>772</Paragraphs>
  <Slides>64</Slides>
  <Notes>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64</vt:i4>
      </vt:variant>
    </vt:vector>
  </HeadingPairs>
  <TitlesOfParts>
    <vt:vector size="76" baseType="lpstr">
      <vt:lpstr>Arial</vt:lpstr>
      <vt:lpstr>Arial</vt:lpstr>
      <vt:lpstr>Calibri</vt:lpstr>
      <vt:lpstr>Calibri Light</vt:lpstr>
      <vt:lpstr>Courier New</vt:lpstr>
      <vt:lpstr>Google Sans</vt:lpstr>
      <vt:lpstr>Segoe Print</vt:lpstr>
      <vt:lpstr>Symbol</vt:lpstr>
      <vt:lpstr>Times New Roman</vt:lpstr>
      <vt:lpstr>1_Office Theme</vt:lpstr>
      <vt:lpstr>Office Theme</vt:lpstr>
      <vt:lpstr>2_Office Theme</vt:lpstr>
      <vt:lpstr>Linux:  introduction and basic commands</vt:lpstr>
      <vt:lpstr>Operating Systems</vt:lpstr>
      <vt:lpstr>Operating Systems  (Ess 2.1)</vt:lpstr>
      <vt:lpstr>Operating Systems schematic diagram  </vt:lpstr>
      <vt:lpstr>Operating System (OS) functions</vt:lpstr>
      <vt:lpstr>Boot process   (or what happens when you press the ON button)</vt:lpstr>
      <vt:lpstr>Kernel  (Ess 3.1)</vt:lpstr>
      <vt:lpstr>Kernel schematic diagram  </vt:lpstr>
      <vt:lpstr>Major operating systems  (Ess 2.2, 2.3, 2.4)</vt:lpstr>
      <vt:lpstr>Brief history (Ess 1.2)</vt:lpstr>
      <vt:lpstr>Linux is everywhere  (Ess 1.1)</vt:lpstr>
      <vt:lpstr>What makes Linux different?  </vt:lpstr>
      <vt:lpstr>Open source software  (Ess 1.3, 4.1) </vt:lpstr>
      <vt:lpstr>Open source vs. closed source  </vt:lpstr>
      <vt:lpstr>What is a "distribution"?  (Ess 1.4)</vt:lpstr>
      <vt:lpstr>Linux distro families  (Ess 2.4.1)</vt:lpstr>
      <vt:lpstr>Distro families  </vt:lpstr>
      <vt:lpstr>Choosing a distro  </vt:lpstr>
      <vt:lpstr>Software in a distro  (Ess 3.1) </vt:lpstr>
      <vt:lpstr>Applications  (Ess 3.2, 3.5, 3.6)</vt:lpstr>
      <vt:lpstr>Console tools  (Ess 3.3)</vt:lpstr>
      <vt:lpstr>Package management  (Ess 3.4)</vt:lpstr>
      <vt:lpstr>The Cloud  (Ess 3.7)</vt:lpstr>
      <vt:lpstr>Benefits of the cloud  </vt:lpstr>
      <vt:lpstr>Linux in the Cloud  (Ess 3.7.1)</vt:lpstr>
      <vt:lpstr>Virtualisation  (Ess 3.7.1)</vt:lpstr>
      <vt:lpstr>Virtualisation  (Ess 3.7.1)</vt:lpstr>
      <vt:lpstr>Virtualisation  (Ess 3.7.1)</vt:lpstr>
      <vt:lpstr>Interfaces  (Ess 1.5)</vt:lpstr>
      <vt:lpstr>Linux commands </vt:lpstr>
      <vt:lpstr>Bash shell (Ess 5.2)</vt:lpstr>
      <vt:lpstr>Prompt  </vt:lpstr>
      <vt:lpstr>Command syntax  (Unhatched 2, Ess 5.3)</vt:lpstr>
      <vt:lpstr>Options (Unhatched 2.1, Ess 5.3.2)</vt:lpstr>
      <vt:lpstr>Arguments  (Unhatched 2.1, Ess 5.3.1)</vt:lpstr>
      <vt:lpstr>Hello world!</vt:lpstr>
      <vt:lpstr>DEMO: echo for literals  </vt:lpstr>
      <vt:lpstr>File hierarchy  and current directory</vt:lpstr>
      <vt:lpstr>File hierarchy   (Ess 7.2)</vt:lpstr>
      <vt:lpstr>File structure for emulator in Linux essentials course</vt:lpstr>
      <vt:lpstr>File structure for emulator in Linux essentials course</vt:lpstr>
      <vt:lpstr>Relative and absolute paths  (Unhatched 4, Ess 7.3)</vt:lpstr>
      <vt:lpstr>Relative vs absolute paths </vt:lpstr>
      <vt:lpstr>DEMO: print working directory  (Unhatched 3, Ess 7.2.2)</vt:lpstr>
      <vt:lpstr>DEMO: navigating the CLI  </vt:lpstr>
      <vt:lpstr>Listing files</vt:lpstr>
      <vt:lpstr>File structure for emulator in Linux essentials course (recap)</vt:lpstr>
      <vt:lpstr>DEMO: list files in directory  (Unhatched 4, Ess 7.4)</vt:lpstr>
      <vt:lpstr>DEMO: list files in directory - specific directories (Unhatched 4, Ess 7.4)</vt:lpstr>
      <vt:lpstr>DEMO: list files in directory - colour coding (Unhatched 4, Ess 7.4)</vt:lpstr>
      <vt:lpstr>DEMO: list files in directory - long listing (Unhatched 5, Ess 7.4.2)</vt:lpstr>
      <vt:lpstr>List files in directory - long listing (Unhatched 5, Ess 7.4.2)</vt:lpstr>
      <vt:lpstr>DEMO: list files in directory - display options (Unhatched 4, 5, Ess 7.4.2)</vt:lpstr>
      <vt:lpstr>DEMO: list files in directory - more options (Unhatched 4, 5, Ess 7.4.2)</vt:lpstr>
      <vt:lpstr>Globbing (Ess 8.2)</vt:lpstr>
      <vt:lpstr>Globbing (Ess 8.2)</vt:lpstr>
      <vt:lpstr>DEMO: globbing - examples (Ess 8.2)</vt:lpstr>
      <vt:lpstr>DEMO: echo for file names and directories  </vt:lpstr>
      <vt:lpstr>Changing directories</vt:lpstr>
      <vt:lpstr>File structure for emulator in Linux essentials course (recap)</vt:lpstr>
      <vt:lpstr>DEMO: changing directories  (Unhatched 4, Ess 7.2.3, 7.3)</vt:lpstr>
      <vt:lpstr>DEMO: changing directories examples (Unhatched 4, Ess 7.2.3, 7.3)</vt:lpstr>
      <vt:lpstr>What we have covered</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introduction and basic commands</dc:title>
  <dc:creator>Jan.Lawton</dc:creator>
  <cp:lastModifiedBy>Valuka Wijayagunawardene</cp:lastModifiedBy>
  <cp:revision>4</cp:revision>
  <dcterms:created xsi:type="dcterms:W3CDTF">2022-09-02T08:53:49Z</dcterms:created>
  <dcterms:modified xsi:type="dcterms:W3CDTF">2024-04-05T07:59:49Z</dcterms:modified>
</cp:coreProperties>
</file>