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6" r:id="rId16"/>
    <p:sldId id="325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4D278-88D5-5D5B-2909-FAB00DBD0D75}" v="1271" dt="2025-06-05T01:48:04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026" y="438200"/>
            <a:ext cx="5674360" cy="3200400"/>
          </a:xfrm>
        </p:spPr>
        <p:txBody>
          <a:bodyPr/>
          <a:lstStyle/>
          <a:p>
            <a:r>
              <a:rPr lang="en-US" sz="3700" dirty="0">
                <a:latin typeface="Arial"/>
                <a:cs typeface="Arial"/>
              </a:rPr>
              <a:t>Password Strength Classification Using Machine Learning and Breach-Aware Features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F7F82-CAAC-8030-EE3C-11A17B373E6D}"/>
              </a:ext>
            </a:extLst>
          </p:cNvPr>
          <p:cNvSpPr txBox="1"/>
          <p:nvPr/>
        </p:nvSpPr>
        <p:spPr>
          <a:xfrm>
            <a:off x="6393656" y="3809999"/>
            <a:ext cx="5226843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Name: Blank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5D989-D0D2-D721-14AC-6F991D4A48F8}"/>
              </a:ext>
            </a:extLst>
          </p:cNvPr>
          <p:cNvSpPr txBox="1"/>
          <p:nvPr/>
        </p:nvSpPr>
        <p:spPr>
          <a:xfrm>
            <a:off x="6385615" y="4357687"/>
            <a:ext cx="51277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Names: Wijesekara Arachchige </a:t>
            </a:r>
            <a:r>
              <a:rPr lang="en-US" dirty="0" err="1">
                <a:solidFill>
                  <a:schemeClr val="bg1"/>
                </a:solidFill>
              </a:rPr>
              <a:t>Kavindu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Prabhashwara</a:t>
            </a:r>
            <a:r>
              <a:rPr lang="en-US" dirty="0">
                <a:solidFill>
                  <a:schemeClr val="bg1"/>
                </a:solidFill>
              </a:rPr>
              <a:t> and Waqas Ali</a:t>
            </a:r>
            <a:endParaRPr lang="en-US" dirty="0">
              <a:solidFill>
                <a:schemeClr val="bg1"/>
              </a:solidFill>
              <a:latin typeface="Tenorite"/>
              <a:cs typeface="Poppins"/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wijkav24@student.hh.se, waqali24@student.hh.se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RNN Chunking + Multithreading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224656"/>
            <a:ext cx="4144356" cy="37125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Before: Accuracy=95.80%, Time=6332s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After: Accuracy=95.82%, Time=3903s</a:t>
            </a:r>
            <a:endParaRPr lang="en-US" sz="2400" dirty="0"/>
          </a:p>
          <a:p>
            <a:r>
              <a:rPr lang="en-US" b="1" dirty="0">
                <a:ea typeface="+mn-lt"/>
                <a:cs typeface="+mn-lt"/>
              </a:rPr>
              <a:t>Massive 38% speed boost</a:t>
            </a:r>
            <a:r>
              <a:rPr lang="en-US" dirty="0">
                <a:ea typeface="+mn-lt"/>
                <a:cs typeface="+mn-lt"/>
              </a:rPr>
              <a:t> with no drop in performance!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Accuracy and F1-score remained stable despite threading.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ThreadPoolExecutor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b="1" dirty="0">
                <a:ea typeface="+mn-lt"/>
                <a:cs typeface="+mn-lt"/>
              </a:rPr>
              <a:t>Parquet I/O</a:t>
            </a:r>
            <a:r>
              <a:rPr lang="en-US" dirty="0">
                <a:ea typeface="+mn-lt"/>
                <a:cs typeface="+mn-lt"/>
              </a:rPr>
              <a:t> improved read efficiency.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Python didn’t do real parallelism—but </a:t>
            </a:r>
            <a:r>
              <a:rPr lang="en-US" b="1" dirty="0">
                <a:ea typeface="+mn-lt"/>
                <a:cs typeface="+mn-lt"/>
              </a:rPr>
              <a:t>I/O concurrency</a:t>
            </a:r>
            <a:r>
              <a:rPr lang="en-US" dirty="0">
                <a:ea typeface="+mn-lt"/>
                <a:cs typeface="+mn-lt"/>
              </a:rPr>
              <a:t> still helped.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68306220"/>
              </p:ext>
            </p:extLst>
          </p:nvPr>
        </p:nvGraphicFramePr>
        <p:xfrm>
          <a:off x="4905374" y="2143125"/>
          <a:ext cx="6937264" cy="366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6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768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768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Precision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Recall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F1-score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Support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Weak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0.97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1.00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0.98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10,125,574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Medium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1.00 → 0.99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0.86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0.92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4,090,648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91690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Strong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0.07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0.99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0.13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22,237</a:t>
                      </a:r>
                      <a:endParaRPr lang="en-US" dirty="0"/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Threading vs Processing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0587" y="2022250"/>
            <a:ext cx="6435959" cy="402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>
                <a:ea typeface="+mn-lt"/>
                <a:cs typeface="+mn-lt"/>
              </a:rPr>
              <a:t>ThreadPoolExecutor</a:t>
            </a:r>
            <a:r>
              <a:rPr lang="en-US" dirty="0">
                <a:ea typeface="+mn-lt"/>
                <a:cs typeface="+mn-lt"/>
              </a:rPr>
              <a:t> worked well for I/O (reading files)</a:t>
            </a:r>
            <a:endParaRPr lang="en-US" dirty="0"/>
          </a:p>
          <a:p>
            <a:pPr lvl="1"/>
            <a:r>
              <a:rPr lang="en-US" dirty="0" err="1">
                <a:ea typeface="+mn-lt"/>
                <a:cs typeface="+mn-lt"/>
              </a:rPr>
              <a:t>ProcessPoolExecutor</a:t>
            </a:r>
            <a:r>
              <a:rPr lang="en-US" dirty="0">
                <a:ea typeface="+mn-lt"/>
                <a:cs typeface="+mn-lt"/>
              </a:rPr>
              <a:t> failed due to </a:t>
            </a:r>
            <a:r>
              <a:rPr lang="en-US" dirty="0" err="1">
                <a:ea typeface="+mn-lt"/>
                <a:cs typeface="+mn-lt"/>
              </a:rPr>
              <a:t>PyTorch</a:t>
            </a:r>
            <a:r>
              <a:rPr lang="en-US" dirty="0">
                <a:ea typeface="+mn-lt"/>
                <a:cs typeface="+mn-lt"/>
              </a:rPr>
              <a:t> multiprocessing issues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CUDA</a:t>
            </a:r>
            <a:r>
              <a:rPr lang="en-US" dirty="0">
                <a:ea typeface="+mn-lt"/>
                <a:cs typeface="+mn-lt"/>
              </a:rPr>
              <a:t> (C/C++) for GPU &amp; </a:t>
            </a:r>
            <a:r>
              <a:rPr lang="en-US" b="1" dirty="0">
                <a:ea typeface="+mn-lt"/>
                <a:cs typeface="+mn-lt"/>
              </a:rPr>
              <a:t>JVM</a:t>
            </a:r>
            <a:r>
              <a:rPr lang="en-US" dirty="0">
                <a:ea typeface="+mn-lt"/>
                <a:cs typeface="+mn-lt"/>
              </a:rPr>
              <a:t> (Java) in Spark do real multi-threading, not Python</a:t>
            </a:r>
          </a:p>
          <a:p>
            <a:pPr lvl="1"/>
            <a:r>
              <a:rPr lang="en-US" dirty="0">
                <a:ea typeface="+mn-lt"/>
                <a:cs typeface="+mn-lt"/>
              </a:rPr>
              <a:t>Careful tuning of threads &amp; partitions is key for large-scale jobs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3878263" cy="3931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 err="1">
                <a:ea typeface="+mn-lt"/>
                <a:cs typeface="+mn-lt"/>
              </a:rPr>
              <a:t>PyTorch</a:t>
            </a:r>
            <a:r>
              <a:rPr lang="en-US" b="0" dirty="0">
                <a:ea typeface="+mn-lt"/>
                <a:cs typeface="+mn-lt"/>
              </a:rPr>
              <a:t> doesn’t play well with multiprocessing (</a:t>
            </a:r>
            <a:r>
              <a:rPr lang="en-US" b="0" dirty="0">
                <a:latin typeface="Consolas"/>
              </a:rPr>
              <a:t>fork</a:t>
            </a:r>
            <a:r>
              <a:rPr lang="en-US" b="0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Process-based parallelism breaks when:</a:t>
            </a:r>
            <a:endParaRPr lang="en-US" dirty="0"/>
          </a:p>
          <a:p>
            <a:r>
              <a:rPr lang="en-US" b="0" dirty="0">
                <a:ea typeface="+mn-lt"/>
                <a:cs typeface="+mn-lt"/>
              </a:rPr>
              <a:t>Using shared memory for big tensors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0553-3230-8D37-6A53-40E6E260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782" y="117550"/>
            <a:ext cx="9524998" cy="149962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Why Google </a:t>
            </a:r>
            <a:r>
              <a:rPr lang="en-US" dirty="0" err="1">
                <a:ea typeface="+mj-lt"/>
                <a:cs typeface="+mj-lt"/>
              </a:rPr>
              <a:t>Colab</a:t>
            </a:r>
            <a:r>
              <a:rPr lang="en-US" dirty="0">
                <a:ea typeface="+mj-lt"/>
                <a:cs typeface="+mj-lt"/>
              </a:rPr>
              <a:t> T4 Performed Poorly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E1EF-1667-139D-0CEF-821B849A2E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57133"/>
            <a:ext cx="6257366" cy="3914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trained </a:t>
            </a:r>
            <a:r>
              <a:rPr lang="en-US" sz="1600" err="1">
                <a:latin typeface="monospace"/>
              </a:rPr>
              <a:t>SparkXGBClassifier</a:t>
            </a:r>
            <a:endParaRPr lang="en-US" sz="1600" err="1"/>
          </a:p>
          <a:p>
            <a:r>
              <a:rPr lang="en-US" dirty="0"/>
              <a:t>But it took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average_time:571.64 to complete training 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T4 Limitations: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VRAM Limit: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~15 GB only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Usage Cap: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Limited free GPU time and sessions per day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Concurrency: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Only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1 task at a time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allowed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Model Complexity Constraints: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Can't train large deep models or handle big batch sizes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ED96E-BBB6-B17B-8BA4-C1002E0C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79C48-AA19-77E0-3687-AFB441915183}"/>
              </a:ext>
            </a:extLst>
          </p:cNvPr>
          <p:cNvSpPr txBox="1"/>
          <p:nvPr/>
        </p:nvSpPr>
        <p:spPr>
          <a:xfrm>
            <a:off x="7265750" y="1614457"/>
            <a:ext cx="403621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GPUs</a:t>
            </a:r>
            <a:r>
              <a:rPr lang="en-US" dirty="0">
                <a:ea typeface="+mn-lt"/>
                <a:cs typeface="+mn-lt"/>
              </a:rPr>
              <a:t> are great at </a:t>
            </a:r>
            <a:r>
              <a:rPr lang="en-US" b="1" dirty="0">
                <a:ea typeface="+mn-lt"/>
                <a:cs typeface="+mn-lt"/>
              </a:rPr>
              <a:t>parallel math</a:t>
            </a:r>
            <a:r>
              <a:rPr lang="en-US" dirty="0">
                <a:ea typeface="+mn-lt"/>
                <a:cs typeface="+mn-lt"/>
              </a:rPr>
              <a:t>, not complex logic.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But </a:t>
            </a:r>
            <a:r>
              <a:rPr lang="en-US" b="1" dirty="0" err="1">
                <a:ea typeface="+mn-lt"/>
                <a:cs typeface="+mn-lt"/>
              </a:rPr>
              <a:t>Colab’s</a:t>
            </a:r>
            <a:r>
              <a:rPr lang="en-US" b="1" dirty="0">
                <a:ea typeface="+mn-lt"/>
                <a:cs typeface="+mn-lt"/>
              </a:rPr>
              <a:t> T4</a:t>
            </a:r>
            <a:r>
              <a:rPr lang="en-US" dirty="0">
                <a:ea typeface="+mn-lt"/>
                <a:cs typeface="+mn-lt"/>
              </a:rPr>
              <a:t> has: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Fewer CUDA cores (~2560 vs 10000+ in A100)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Less VRAM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 parallel job scheduling in free tier</a:t>
            </a:r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CAB717-9E42-0BE1-92CD-0612BE061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17127"/>
              </p:ext>
            </p:extLst>
          </p:nvPr>
        </p:nvGraphicFramePr>
        <p:xfrm>
          <a:off x="1130927" y="4957909"/>
          <a:ext cx="1065713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377">
                  <a:extLst>
                    <a:ext uri="{9D8B030D-6E8A-4147-A177-3AD203B41FA5}">
                      <a16:colId xmlns:a16="http://schemas.microsoft.com/office/drawing/2014/main" val="1590214128"/>
                    </a:ext>
                  </a:extLst>
                </a:gridCol>
                <a:gridCol w="3552377">
                  <a:extLst>
                    <a:ext uri="{9D8B030D-6E8A-4147-A177-3AD203B41FA5}">
                      <a16:colId xmlns:a16="http://schemas.microsoft.com/office/drawing/2014/main" val="2187514887"/>
                    </a:ext>
                  </a:extLst>
                </a:gridCol>
                <a:gridCol w="3552377">
                  <a:extLst>
                    <a:ext uri="{9D8B030D-6E8A-4147-A177-3AD203B41FA5}">
                      <a16:colId xmlns:a16="http://schemas.microsoft.com/office/drawing/2014/main" val="338352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enorite"/>
                        </a:rPr>
                        <a:t>Componen</a:t>
                      </a:r>
                      <a:r>
                        <a:rPr lang="en-US" sz="1800" b="0" i="0" u="none" strike="noStrike" noProof="0" dirty="0">
                          <a:latin typeface="Tenorite"/>
                        </a:rPr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enorite"/>
                        </a:rPr>
                        <a:t>Analogy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enorite"/>
                        </a:rPr>
                        <a:t>Traits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Highly skilled workers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Few cores, smart &amp; flexible (good for branching logic)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150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Massive worker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Thousands of simple MAC (multiply-accumulate) units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1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98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 &amp; Future Work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2B4F2-54DA-50BA-1F10-37982AA66657}"/>
              </a:ext>
            </a:extLst>
          </p:cNvPr>
          <p:cNvSpPr txBox="1"/>
          <p:nvPr/>
        </p:nvSpPr>
        <p:spPr>
          <a:xfrm>
            <a:off x="928688" y="1714500"/>
            <a:ext cx="10667998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Balanced sampling improves accuracy &amp; speed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Threaded I/O + Spark chunking = massive time gains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Random Forest trains fast Tend to overfit, RNN generalizes better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Plan: Deploy on distributed GPU clusters for industrial scaling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Even though GPUs are built for parallelism, the </a:t>
            </a:r>
            <a:r>
              <a:rPr lang="en-US" sz="2800" b="1" dirty="0">
                <a:ea typeface="+mn-lt"/>
                <a:cs typeface="+mn-lt"/>
              </a:rPr>
              <a:t>T4's hardware limits + </a:t>
            </a:r>
            <a:r>
              <a:rPr lang="en-US" sz="2800" b="1" dirty="0" err="1">
                <a:ea typeface="+mn-lt"/>
                <a:cs typeface="+mn-lt"/>
              </a:rPr>
              <a:t>Colab's</a:t>
            </a:r>
            <a:r>
              <a:rPr lang="en-US" sz="2800" b="1" dirty="0">
                <a:ea typeface="+mn-lt"/>
                <a:cs typeface="+mn-lt"/>
              </a:rPr>
              <a:t> restrictions</a:t>
            </a:r>
            <a:r>
              <a:rPr lang="en-US" sz="2800" dirty="0">
                <a:ea typeface="+mn-lt"/>
                <a:cs typeface="+mn-lt"/>
              </a:rPr>
              <a:t> made it worse than a local 7-core CPU with enough 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296" y="2112402"/>
            <a:ext cx="5057104" cy="3624984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Thank You / Q&amp;A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4078"/>
            <a:ext cx="5013367" cy="156538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161969"/>
            <a:ext cx="5181600" cy="3128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Passwords are still the primary defense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Many users choose weak/reused passwords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Traditional checkers use fixed rules only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We use ML + breach data to classify passwords into Weak, Medium, Strong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2BC72-560E-865C-8292-338CFA914BFE}"/>
              </a:ext>
            </a:extLst>
          </p:cNvPr>
          <p:cNvSpPr txBox="1"/>
          <p:nvPr/>
        </p:nvSpPr>
        <p:spPr>
          <a:xfrm>
            <a:off x="914399" y="2022250"/>
            <a:ext cx="3310129" cy="37471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Goal: Classify passwords as Weak, Medium, or Strong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Features: Structure (length, digits, symbols), and breach history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Techniques: Random Forest &amp; RNN, evaluated on large datasets</a:t>
            </a:r>
          </a:p>
        </p:txBody>
      </p:sp>
      <p:pic>
        <p:nvPicPr>
          <p:cNvPr id="10" name="Picture 9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39776B4-5FC1-BEC5-3677-BF215BA3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447"/>
          <a:stretch>
            <a:fillRect/>
          </a:stretch>
        </p:blipFill>
        <p:spPr>
          <a:xfrm>
            <a:off x="4602310" y="1601402"/>
            <a:ext cx="6751489" cy="4175804"/>
          </a:xfrm>
          <a:prstGeom prst="rect">
            <a:avLst/>
          </a:prstGeom>
          <a:noFill/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13C7160-DF73-6EA9-486E-0CC047B88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1" y="1143952"/>
            <a:ext cx="4841715" cy="108228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Datasets Used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0445" y="2232272"/>
            <a:ext cx="4877433" cy="2234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rockyou.txt (1M passwords)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545454"/>
                </a:solidFill>
                <a:latin typeface="Poppins"/>
                <a:cs typeface="Poppins"/>
              </a:rPr>
              <a:t>Source: The well-known rockyou.txt leak, often used in password security research.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545454"/>
                </a:solidFill>
                <a:latin typeface="Poppins"/>
                <a:cs typeface="Poppins"/>
              </a:rPr>
              <a:t>Size: ~1 million password entries (subset extracted for manageability).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99F3777-8C75-92EF-DF55-DEE6922B4560}"/>
              </a:ext>
            </a:extLst>
          </p:cNvPr>
          <p:cNvSpPr txBox="1">
            <a:spLocks/>
          </p:cNvSpPr>
          <p:nvPr/>
        </p:nvSpPr>
        <p:spPr>
          <a:xfrm>
            <a:off x="6123783" y="4468265"/>
            <a:ext cx="4829809" cy="223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Have I Been </a:t>
            </a:r>
            <a:r>
              <a:rPr lang="en-US" dirty="0" err="1">
                <a:ea typeface="+mn-lt"/>
                <a:cs typeface="+mn-lt"/>
              </a:rPr>
              <a:t>Pwned</a:t>
            </a:r>
            <a:r>
              <a:rPr lang="en-US" dirty="0">
                <a:ea typeface="+mn-lt"/>
                <a:cs typeface="+mn-lt"/>
              </a:rPr>
              <a:t> (50GB, 14M records)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cs typeface="Poppins"/>
              </a:rPr>
              <a:t>Source: “Have I Been </a:t>
            </a:r>
            <a:r>
              <a:rPr lang="en-US" sz="1800" dirty="0" err="1">
                <a:solidFill>
                  <a:srgbClr val="545454"/>
                </a:solidFill>
                <a:latin typeface="Poppins"/>
                <a:cs typeface="Poppins"/>
              </a:rPr>
              <a:t>Pwned</a:t>
            </a:r>
            <a:r>
              <a:rPr lang="en-US" sz="1800" dirty="0">
                <a:solidFill>
                  <a:srgbClr val="545454"/>
                </a:solidFill>
                <a:latin typeface="Poppins"/>
                <a:cs typeface="Poppins"/>
              </a:rPr>
              <a:t>” (HIBP), a collection of billions of real-world leaked passwords.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cs typeface="Poppins"/>
              </a:rPr>
              <a:t>Size: Approximately 50 GB of data (SHA-1 hash format).</a:t>
            </a:r>
            <a:endParaRPr lang="en-US" dirty="0"/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  <a:latin typeface="Tenorite"/>
              <a:cs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339F-A56B-79FC-2B70-D78D21A7296C}"/>
              </a:ext>
            </a:extLst>
          </p:cNvPr>
          <p:cNvSpPr txBox="1"/>
          <p:nvPr/>
        </p:nvSpPr>
        <p:spPr>
          <a:xfrm>
            <a:off x="273843" y="571499"/>
            <a:ext cx="567928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Kalinga"/>
                <a:ea typeface="+mn-lt"/>
                <a:cs typeface="+mn-lt"/>
              </a:rPr>
              <a:t>```curl -s --retry 10 --retry-all-errors --remote-name-all --parallel --parallel-max 150 "https://api.pwnedpasswords.com/range/{0,1,2,3,4,5,6,7,8,9,A,B,C,D,E,F}{0,1,2,3,4,5,6,7,8,9,A,B,C,D,E,F}{0,1,2,3,4,5,6,7,8,9,A,B,C,D,E,F}{0,1,2,3,4,5,6,7,8,9,A,B,C,D,E,F}{0,1,2,3,4,5,6,7,8,9,A,B,C,D,E,F}"```</a:t>
            </a:r>
            <a:endParaRPr lang="en-US" dirty="0">
              <a:latin typeface="Kaling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87AE2-4812-7F75-01B3-6C573621B0FE}"/>
              </a:ext>
            </a:extLst>
          </p:cNvPr>
          <p:cNvSpPr txBox="1"/>
          <p:nvPr/>
        </p:nvSpPr>
        <p:spPr>
          <a:xfrm>
            <a:off x="1119187" y="5667375"/>
            <a:ext cx="50125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err="1"/>
              <a:t>PySpark</a:t>
            </a:r>
            <a:r>
              <a:rPr lang="en-US" dirty="0"/>
              <a:t> used for parallel data handling and processing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117030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49" y="1356519"/>
            <a:ext cx="7559388" cy="415575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600" dirty="0">
                <a:ea typeface="+mn-lt"/>
                <a:cs typeface="+mn-lt"/>
              </a:rPr>
              <a:t>13 features</a:t>
            </a:r>
            <a:r>
              <a:rPr lang="en-US" sz="3600" cap="none" dirty="0">
                <a:ea typeface="+mn-lt"/>
                <a:cs typeface="+mn-lt"/>
              </a:rPr>
              <a:t>: </a:t>
            </a:r>
            <a:r>
              <a:rPr lang="en-US" sz="3600" dirty="0">
                <a:ea typeface="+mn-lt"/>
                <a:cs typeface="+mn-lt"/>
              </a:rPr>
              <a:t>11 Boolean</a:t>
            </a:r>
            <a:r>
              <a:rPr lang="en-US" sz="3600" cap="none" dirty="0">
                <a:ea typeface="+mn-lt"/>
                <a:cs typeface="+mn-lt"/>
              </a:rPr>
              <a:t>, </a:t>
            </a:r>
            <a:r>
              <a:rPr lang="en-US" sz="3600" dirty="0">
                <a:ea typeface="+mn-lt"/>
                <a:cs typeface="+mn-lt"/>
              </a:rPr>
              <a:t>1 length</a:t>
            </a:r>
            <a:r>
              <a:rPr lang="en-US" sz="3600" cap="none" dirty="0">
                <a:ea typeface="+mn-lt"/>
                <a:cs typeface="+mn-lt"/>
              </a:rPr>
              <a:t>,</a:t>
            </a:r>
            <a:r>
              <a:rPr lang="en-US" sz="3600" dirty="0">
                <a:ea typeface="+mn-lt"/>
                <a:cs typeface="+mn-lt"/>
              </a:rPr>
              <a:t> 1 contextual</a:t>
            </a:r>
            <a:endParaRPr lang="en-US" sz="3600" cap="none">
              <a:cs typeface="Calibri"/>
            </a:endParaRPr>
          </a:p>
          <a:p>
            <a:r>
              <a:rPr lang="en-US" sz="3600" dirty="0">
                <a:ea typeface="+mn-lt"/>
                <a:cs typeface="+mn-lt"/>
              </a:rPr>
              <a:t>Tools</a:t>
            </a:r>
            <a:r>
              <a:rPr lang="en-US" sz="3600" cap="none" dirty="0">
                <a:ea typeface="+mn-lt"/>
                <a:cs typeface="+mn-lt"/>
              </a:rPr>
              <a:t>: </a:t>
            </a:r>
            <a:r>
              <a:rPr lang="en-US" sz="3600" err="1">
                <a:ea typeface="+mn-lt"/>
                <a:cs typeface="+mn-lt"/>
              </a:rPr>
              <a:t>PySpark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VectorAssembler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StringIndexer</a:t>
            </a:r>
            <a:endParaRPr lang="en-US" sz="3600" cap="none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Feature example</a:t>
            </a:r>
            <a:r>
              <a:rPr lang="en-US" sz="3600" cap="none" dirty="0">
                <a:ea typeface="+mn-lt"/>
                <a:cs typeface="+mn-lt"/>
              </a:rPr>
              <a:t>: </a:t>
            </a:r>
            <a:r>
              <a:rPr lang="en-US" sz="3600" err="1">
                <a:ea typeface="+mn-lt"/>
                <a:cs typeface="+mn-lt"/>
              </a:rPr>
              <a:t>has_upper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has_digits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err="1">
                <a:ea typeface="+mn-lt"/>
                <a:cs typeface="+mn-lt"/>
              </a:rPr>
              <a:t>common_or_rare_index</a:t>
            </a:r>
            <a:endParaRPr lang="en-US" sz="3600" cap="none" err="1">
              <a:cs typeface="Calibri" panose="020F0502020204030204"/>
            </a:endParaRPr>
          </a:p>
          <a:p>
            <a:r>
              <a:rPr lang="en-US" sz="3600" dirty="0">
                <a:cs typeface="Calibri" panose="020F0502020204030204"/>
              </a:rPr>
              <a:t>We create label </a:t>
            </a:r>
            <a:r>
              <a:rPr lang="en-US" sz="3600" err="1">
                <a:cs typeface="Calibri" panose="020F0502020204030204"/>
              </a:rPr>
              <a:t>accroding</a:t>
            </a:r>
            <a:r>
              <a:rPr lang="en-US" sz="3600" dirty="0">
                <a:cs typeface="Calibri" panose="020F0502020204030204"/>
              </a:rPr>
              <a:t> to a score system </a:t>
            </a:r>
            <a:r>
              <a:rPr lang="en-US" sz="3600" i="1" err="1">
                <a:solidFill>
                  <a:srgbClr val="FFB86C"/>
                </a:solidFill>
                <a:highlight>
                  <a:srgbClr val="808080"/>
                </a:highlight>
                <a:ea typeface="+mn-lt"/>
                <a:cs typeface="+mn-lt"/>
              </a:rPr>
              <a:t>df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FF79C6"/>
                </a:solidFill>
                <a:highlight>
                  <a:srgbClr val="808080"/>
                </a:highlight>
                <a:ea typeface="+mn-lt"/>
                <a:cs typeface="+mn-lt"/>
              </a:rPr>
              <a:t>=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 </a:t>
            </a:r>
            <a:r>
              <a:rPr lang="en-US" sz="3600" i="1" err="1">
                <a:solidFill>
                  <a:srgbClr val="FFB86C"/>
                </a:solidFill>
                <a:highlight>
                  <a:srgbClr val="808080"/>
                </a:highlight>
                <a:ea typeface="+mn-lt"/>
                <a:cs typeface="+mn-lt"/>
              </a:rPr>
              <a:t>df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.withColumn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password_strength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,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F.</a:t>
            </a:r>
            <a:r>
              <a:rPr lang="en-US" sz="3600" err="1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when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F.</a:t>
            </a:r>
            <a:r>
              <a:rPr lang="en-US" sz="3600" err="1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col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score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</a:t>
            </a:r>
            <a:r>
              <a:rPr lang="en-US" sz="3600" dirty="0">
                <a:solidFill>
                  <a:srgbClr val="BD93F9"/>
                </a:solidFill>
                <a:highlight>
                  <a:srgbClr val="808080"/>
                </a:highlight>
                <a:ea typeface="+mn-lt"/>
                <a:cs typeface="+mn-lt"/>
              </a:rPr>
              <a:t>==5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 ,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Strong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).</a:t>
            </a:r>
            <a:r>
              <a:rPr lang="en-US" sz="3600" dirty="0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when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err="1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F.</a:t>
            </a:r>
            <a:r>
              <a:rPr lang="en-US" sz="3600" err="1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col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score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</a:t>
            </a:r>
            <a:r>
              <a:rPr lang="en-US" sz="3600" dirty="0">
                <a:solidFill>
                  <a:srgbClr val="BD93F9"/>
                </a:solidFill>
                <a:highlight>
                  <a:srgbClr val="808080"/>
                </a:highlight>
                <a:ea typeface="+mn-lt"/>
                <a:cs typeface="+mn-lt"/>
              </a:rPr>
              <a:t>&gt;=3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medium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).</a:t>
            </a:r>
            <a:r>
              <a:rPr lang="en-US" sz="3600" dirty="0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otherwise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weak</a:t>
            </a:r>
            <a:r>
              <a:rPr lang="en-US" sz="36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36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))</a:t>
            </a:r>
          </a:p>
          <a:p>
            <a:endParaRPr lang="en-US" sz="3600" cap="none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8785"/>
            <a:ext cx="4896678" cy="154139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SMOTE vs </a:t>
            </a:r>
            <a:r>
              <a:rPr lang="en-US" dirty="0" err="1">
                <a:ea typeface="+mj-lt"/>
                <a:cs typeface="+mj-lt"/>
              </a:rPr>
              <a:t>Downsampling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434803"/>
            <a:ext cx="5765833" cy="28693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SMOTE uses KNN to generate synthetic samples</a:t>
            </a:r>
          </a:p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May cause dataset to grow too large and overfit</a:t>
            </a:r>
          </a:p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Downsampling used in our case to improve speed and avoid overfitting(Good if you have lot of data)</a:t>
            </a:r>
          </a:p>
          <a:p>
            <a:pPr marL="342900" indent="-342900">
              <a:buChar char="•"/>
            </a:pPr>
            <a:r>
              <a:rPr lang="en-US" noProof="1">
                <a:ea typeface="+mn-lt"/>
                <a:cs typeface="+mn-lt"/>
              </a:rPr>
              <a:t>Balanced dataset: ~15k per class (Weak, Medium, Strong)</a:t>
            </a:r>
            <a:endParaRPr lang="en-US" noProof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A75F62-192F-7241-F1C2-D3D4B6A01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4452"/>
              </p:ext>
            </p:extLst>
          </p:nvPr>
        </p:nvGraphicFramePr>
        <p:xfrm>
          <a:off x="249555" y="3389376"/>
          <a:ext cx="5596824" cy="14816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8412">
                  <a:extLst>
                    <a:ext uri="{9D8B030D-6E8A-4147-A177-3AD203B41FA5}">
                      <a16:colId xmlns:a16="http://schemas.microsoft.com/office/drawing/2014/main" val="2332649882"/>
                    </a:ext>
                  </a:extLst>
                </a:gridCol>
                <a:gridCol w="2798412">
                  <a:extLst>
                    <a:ext uri="{9D8B030D-6E8A-4147-A177-3AD203B41FA5}">
                      <a16:colId xmlns:a16="http://schemas.microsoft.com/office/drawing/2014/main" val="3218426482"/>
                    </a:ext>
                  </a:extLst>
                </a:gridCol>
              </a:tblGrid>
              <a:tr h="3690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/>
                        <a:t>Password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15,152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120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9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79375"/>
            <a:ext cx="10363201" cy="162960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Effect of Class Balancing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712688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Before Equal Class Split (Unbalanced Training Set):</a:t>
            </a:r>
            <a:endParaRPr lang="en-US"/>
          </a:p>
          <a:p>
            <a:r>
              <a:rPr lang="en-US" b="1" noProof="1">
                <a:ea typeface="+mn-lt"/>
                <a:cs typeface="+mn-lt"/>
              </a:rPr>
              <a:t>Accuracy:</a:t>
            </a:r>
            <a:r>
              <a:rPr lang="en-US" noProof="1">
                <a:ea typeface="+mn-lt"/>
                <a:cs typeface="+mn-lt"/>
              </a:rPr>
              <a:t> 99.737%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F1 Score:</a:t>
            </a:r>
            <a:r>
              <a:rPr lang="en-US" noProof="1">
                <a:ea typeface="+mn-lt"/>
                <a:cs typeface="+mn-lt"/>
              </a:rPr>
              <a:t> 0.9962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Recall:</a:t>
            </a:r>
            <a:r>
              <a:rPr lang="en-US" noProof="1">
                <a:ea typeface="+mn-lt"/>
                <a:cs typeface="+mn-lt"/>
              </a:rPr>
              <a:t> 0.9974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Precision:</a:t>
            </a:r>
            <a:r>
              <a:rPr lang="en-US" noProof="1">
                <a:ea typeface="+mn-lt"/>
                <a:cs typeface="+mn-lt"/>
              </a:rPr>
              <a:t> 0.9951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Training Time:</a:t>
            </a:r>
            <a:r>
              <a:rPr lang="en-US" noProof="1">
                <a:ea typeface="+mn-lt"/>
                <a:cs typeface="+mn-lt"/>
              </a:rPr>
              <a:t> </a:t>
            </a:r>
            <a:r>
              <a:rPr lang="en-US" b="1" noProof="1">
                <a:ea typeface="+mn-lt"/>
                <a:cs typeface="+mn-lt"/>
              </a:rPr>
              <a:t>1183.96 ± 30.99 sec</a:t>
            </a:r>
            <a:endParaRPr lang="en-US" dirty="0"/>
          </a:p>
          <a:p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1712688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After Equal Class Split (Balanced Training Set):</a:t>
            </a:r>
            <a:endParaRPr lang="en-US"/>
          </a:p>
          <a:p>
            <a:r>
              <a:rPr lang="en-US" b="1" noProof="1">
                <a:ea typeface="+mn-lt"/>
                <a:cs typeface="+mn-lt"/>
              </a:rPr>
              <a:t>Accuracy:</a:t>
            </a:r>
            <a:r>
              <a:rPr lang="en-US" noProof="1">
                <a:ea typeface="+mn-lt"/>
                <a:cs typeface="+mn-lt"/>
              </a:rPr>
              <a:t> 99.770%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F1 Score:</a:t>
            </a:r>
            <a:r>
              <a:rPr lang="en-US" noProof="1">
                <a:ea typeface="+mn-lt"/>
                <a:cs typeface="+mn-lt"/>
              </a:rPr>
              <a:t> 0.9978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Recall:</a:t>
            </a:r>
            <a:r>
              <a:rPr lang="en-US" noProof="1">
                <a:ea typeface="+mn-lt"/>
                <a:cs typeface="+mn-lt"/>
              </a:rPr>
              <a:t> 0.9977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Weighted Precision:</a:t>
            </a:r>
            <a:r>
              <a:rPr lang="en-US" noProof="1">
                <a:ea typeface="+mn-lt"/>
                <a:cs typeface="+mn-lt"/>
              </a:rPr>
              <a:t> 0.9980</a:t>
            </a:r>
            <a:endParaRPr lang="en-US" dirty="0"/>
          </a:p>
          <a:p>
            <a:r>
              <a:rPr lang="en-US" b="1" noProof="1">
                <a:ea typeface="+mn-lt"/>
                <a:cs typeface="+mn-lt"/>
              </a:rPr>
              <a:t>Training Time:</a:t>
            </a:r>
            <a:r>
              <a:rPr lang="en-US" noProof="1">
                <a:ea typeface="+mn-lt"/>
                <a:cs typeface="+mn-lt"/>
              </a:rPr>
              <a:t> </a:t>
            </a:r>
            <a:r>
              <a:rPr lang="en-US" b="1" noProof="1">
                <a:ea typeface="+mn-lt"/>
                <a:cs typeface="+mn-lt"/>
              </a:rPr>
              <a:t>360.10 ± 19.56 sec</a:t>
            </a:r>
            <a:endParaRPr lang="en-US" dirty="0"/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Why The Huge Speedup?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1372" y="1553776"/>
            <a:ext cx="675148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With </a:t>
            </a:r>
            <a:r>
              <a:rPr lang="en-US" b="1">
                <a:ea typeface="+mn-lt"/>
                <a:cs typeface="+mn-lt"/>
              </a:rPr>
              <a:t>balanced training data: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Less impurity to compute → </a:t>
            </a:r>
            <a:r>
              <a:rPr lang="en-US" b="1" dirty="0">
                <a:ea typeface="+mn-lt"/>
                <a:cs typeface="+mn-lt"/>
              </a:rPr>
              <a:t>Faster tree splits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 need to overcompensate for dominant class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Smaller training set = </a:t>
            </a:r>
            <a:r>
              <a:rPr lang="en-US" b="1" dirty="0">
                <a:ea typeface="+mn-lt"/>
                <a:cs typeface="+mn-lt"/>
              </a:rPr>
              <a:t>fewer cross-validation iterations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Enough diverse samples</a:t>
            </a:r>
            <a:r>
              <a:rPr lang="en-US" dirty="0">
                <a:ea typeface="+mn-lt"/>
                <a:cs typeface="+mn-lt"/>
              </a:rPr>
              <a:t> in small balanced set → No performance loss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73AD98-C8D1-FEAE-ED7A-E155924C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38847"/>
              </p:ext>
            </p:extLst>
          </p:nvPr>
        </p:nvGraphicFramePr>
        <p:xfrm>
          <a:off x="1035368" y="4187095"/>
          <a:ext cx="8168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427898991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34592331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53172444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716843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set</a:t>
                      </a:r>
                      <a:endParaRPr lang="en-US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Weak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Medium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enorite"/>
                        </a:rPr>
                        <a:t>Strong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8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15,152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14,989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6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10,130,299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4,090,838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enorite"/>
                        </a:rPr>
                        <a:t>17,925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4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Spark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7396162" cy="4509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Partitioning 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More partitions ≠ better.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Follow rule of thumb: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partition_count</a:t>
            </a:r>
            <a:r>
              <a:rPr lang="en-US" dirty="0">
                <a:latin typeface="Consolas"/>
              </a:rPr>
              <a:t> ≈ </a:t>
            </a:r>
            <a:r>
              <a:rPr lang="en-US" dirty="0" err="1">
                <a:latin typeface="Consolas"/>
              </a:rPr>
              <a:t>file_size_MB</a:t>
            </a:r>
            <a:r>
              <a:rPr lang="en-US" dirty="0">
                <a:latin typeface="Consolas"/>
              </a:rPr>
              <a:t> / 128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For </a:t>
            </a:r>
            <a:r>
              <a:rPr lang="en-US" b="1" dirty="0">
                <a:ea typeface="+mn-lt"/>
                <a:cs typeface="+mn-lt"/>
              </a:rPr>
              <a:t>column-based partitioning</a:t>
            </a:r>
            <a:r>
              <a:rPr lang="en-US" dirty="0">
                <a:ea typeface="+mn-lt"/>
                <a:cs typeface="+mn-lt"/>
              </a:rPr>
              <a:t>, use:</a:t>
            </a:r>
          </a:p>
          <a:p>
            <a:r>
              <a:rPr lang="en-US" dirty="0">
                <a:ea typeface="+mn-lt"/>
                <a:cs typeface="+mn-lt"/>
              </a:rPr>
              <a:t>```</a:t>
            </a:r>
            <a:r>
              <a:rPr lang="en-US" dirty="0" err="1">
                <a:ea typeface="+mn-lt"/>
                <a:cs typeface="+mn-lt"/>
              </a:rPr>
              <a:t>df.repartition</a:t>
            </a:r>
            <a:r>
              <a:rPr lang="en-US" dirty="0">
                <a:ea typeface="+mn-lt"/>
                <a:cs typeface="+mn-lt"/>
              </a:rPr>
              <a:t>("</a:t>
            </a:r>
            <a:r>
              <a:rPr lang="en-US" dirty="0" err="1">
                <a:ea typeface="+mn-lt"/>
                <a:cs typeface="+mn-lt"/>
              </a:rPr>
              <a:t>column_name</a:t>
            </a:r>
            <a:r>
              <a:rPr lang="en-US" dirty="0">
                <a:ea typeface="+mn-lt"/>
                <a:cs typeface="+mn-lt"/>
              </a:rPr>
              <a:t>")```</a:t>
            </a:r>
          </a:p>
          <a:p>
            <a:r>
              <a:rPr lang="en-US" dirty="0">
                <a:ea typeface="+mn-lt"/>
                <a:cs typeface="+mn-lt"/>
              </a:rPr>
              <a:t>Rows with same value grouped = </a:t>
            </a:r>
            <a:r>
              <a:rPr lang="en-US" b="1" dirty="0">
                <a:ea typeface="+mn-lt"/>
                <a:cs typeface="+mn-lt"/>
              </a:rPr>
              <a:t>faster joins</a:t>
            </a:r>
            <a:r>
              <a:rPr lang="en-US" dirty="0">
                <a:ea typeface="+mn-lt"/>
                <a:cs typeface="+mn-lt"/>
              </a:rPr>
              <a:t>, less shuffle.</a:t>
            </a:r>
          </a:p>
          <a:p>
            <a:r>
              <a:rPr lang="en-US" dirty="0">
                <a:ea typeface="+mn-lt"/>
                <a:cs typeface="+mn-lt"/>
              </a:rPr>
              <a:t>Avoid broadcast joins for datasets &gt;10MB</a:t>
            </a:r>
          </a:p>
          <a:p>
            <a:r>
              <a:rPr lang="en-US" dirty="0">
                <a:ea typeface="+mn-lt"/>
                <a:cs typeface="+mn-lt"/>
              </a:rPr>
              <a:t>JVM does real parallelism, Python just orchestrates</a:t>
            </a:r>
          </a:p>
          <a:p>
            <a:r>
              <a:rPr lang="en-US" dirty="0"/>
              <a:t>AVOID loops try to do them using join (AVOID exponential Problems O(m x n)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C6837-D280-4A0D-6B94-432F8C281C4D}"/>
              </a:ext>
            </a:extLst>
          </p:cNvPr>
          <p:cNvSpPr txBox="1"/>
          <p:nvPr/>
        </p:nvSpPr>
        <p:spPr>
          <a:xfrm>
            <a:off x="8560593" y="1821655"/>
            <a:ext cx="3488531" cy="4726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666DC-892B-BB2C-428C-5F493AEDC34A}"/>
              </a:ext>
            </a:extLst>
          </p:cNvPr>
          <p:cNvSpPr txBox="1"/>
          <p:nvPr/>
        </p:nvSpPr>
        <p:spPr>
          <a:xfrm>
            <a:off x="7405687" y="2071687"/>
            <a:ext cx="451246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Converted </a:t>
            </a:r>
            <a:r>
              <a:rPr lang="en-US" dirty="0">
                <a:latin typeface="Consolas"/>
              </a:rPr>
              <a:t>.txt</a:t>
            </a:r>
            <a:r>
              <a:rPr lang="en-US" dirty="0">
                <a:latin typeface="Consolas"/>
                <a:ea typeface="+mn-lt"/>
                <a:cs typeface="+mn-lt"/>
              </a:rPr>
              <a:t>/csv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b="1" dirty="0">
                <a:ea typeface="+mn-lt"/>
                <a:cs typeface="+mn-lt"/>
              </a:rPr>
              <a:t>Parquet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Dynamic partitioning in Spark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Spark local </a:t>
            </a:r>
            <a:r>
              <a:rPr lang="en-US" err="1">
                <a:ea typeface="+mn-lt"/>
                <a:cs typeface="+mn-lt"/>
              </a:rPr>
              <a:t>dir</a:t>
            </a:r>
            <a:r>
              <a:rPr lang="en-US" dirty="0">
                <a:ea typeface="+mn-lt"/>
                <a:cs typeface="+mn-lt"/>
              </a:rPr>
              <a:t> set manually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Increase swap memory (RAM will not get used up)</a:t>
            </a:r>
          </a:p>
          <a:p>
            <a:r>
              <a:rPr lang="en-US" sz="2000" dirty="0">
                <a:solidFill>
                  <a:srgbClr val="50FA7B"/>
                </a:solidFill>
                <a:highlight>
                  <a:srgbClr val="808080"/>
                </a:highlight>
                <a:ea typeface="+mn-lt"/>
                <a:cs typeface="+mn-lt"/>
              </a:rPr>
              <a:t>set</a:t>
            </a:r>
            <a:r>
              <a:rPr lang="en-US" sz="20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 err="1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spark.local.dir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,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/home/jack/Documents/</a:t>
            </a:r>
            <a:r>
              <a:rPr lang="en-US" sz="2000" dirty="0" err="1">
                <a:solidFill>
                  <a:srgbClr val="F1FA8C"/>
                </a:solidFill>
                <a:highlight>
                  <a:srgbClr val="808080"/>
                </a:highlight>
                <a:ea typeface="+mn-lt"/>
                <a:cs typeface="+mn-lt"/>
              </a:rPr>
              <a:t>spark_space</a:t>
            </a:r>
            <a:r>
              <a:rPr lang="en-US" sz="2000" dirty="0">
                <a:solidFill>
                  <a:srgbClr val="E9F284"/>
                </a:solidFill>
                <a:highlight>
                  <a:srgbClr val="808080"/>
                </a:highlight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F8F8F2"/>
                </a:solidFill>
                <a:highlight>
                  <a:srgbClr val="808080"/>
                </a:highlight>
                <a:ea typeface="+mn-lt"/>
                <a:cs typeface="+mn-lt"/>
              </a:rPr>
              <a:t>)\</a:t>
            </a:r>
            <a:endParaRPr lang="en-US" sz="2000" dirty="0">
              <a:solidFill>
                <a:srgbClr val="F8F8F2"/>
              </a:solidFill>
              <a:highlight>
                <a:srgbClr val="800080"/>
              </a:highlight>
            </a:endParaRPr>
          </a:p>
          <a:p>
            <a:endParaRPr lang="en-US" sz="2000" dirty="0">
              <a:solidFill>
                <a:srgbClr val="F8F8F2"/>
              </a:solidFill>
              <a:highlight>
                <a:srgbClr val="808080"/>
              </a:highlight>
            </a:endParaRPr>
          </a:p>
          <a:p>
            <a:endParaRPr lang="en-US" sz="2000" dirty="0">
              <a:solidFill>
                <a:srgbClr val="F8F8F2"/>
              </a:solidFill>
              <a:highlight>
                <a:srgbClr val="80808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Password Strength Classification Using Machine Learning and Breach-Aware Features</vt:lpstr>
      <vt:lpstr>Introduction</vt:lpstr>
      <vt:lpstr>Problem Statement</vt:lpstr>
      <vt:lpstr>Datasets Used</vt:lpstr>
      <vt:lpstr>Feature Engineering</vt:lpstr>
      <vt:lpstr>SMOTE vs Downsampling</vt:lpstr>
      <vt:lpstr>Effect of Class Balancing</vt:lpstr>
      <vt:lpstr>Why The Huge Speedup?</vt:lpstr>
      <vt:lpstr>Spark Optimization</vt:lpstr>
      <vt:lpstr>RNN Chunking + Multithreading Impact</vt:lpstr>
      <vt:lpstr>Threading vs Processing in Python</vt:lpstr>
      <vt:lpstr>Why Google Colab T4 Performed Poorly</vt:lpstr>
      <vt:lpstr>Conclusion &amp; Future Work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413</cp:revision>
  <dcterms:created xsi:type="dcterms:W3CDTF">2025-06-04T22:01:25Z</dcterms:created>
  <dcterms:modified xsi:type="dcterms:W3CDTF">2025-06-05T01:49:01Z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