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62" r:id="rId3"/>
    <p:sldId id="258" r:id="rId4"/>
    <p:sldId id="261" r:id="rId5"/>
    <p:sldId id="274" r:id="rId6"/>
    <p:sldId id="263" r:id="rId7"/>
    <p:sldId id="264" r:id="rId8"/>
    <p:sldId id="265" r:id="rId9"/>
    <p:sldId id="266" r:id="rId10"/>
    <p:sldId id="268" r:id="rId11"/>
    <p:sldId id="271" r:id="rId12"/>
    <p:sldId id="272" r:id="rId13"/>
    <p:sldId id="273" r:id="rId14"/>
    <p:sldId id="269" r:id="rId15"/>
    <p:sldId id="267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9466A3-4552-4730-84D0-978936AFA91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059C57-3C91-4DD7-B6AD-E271773B2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0"/>
            <a:ext cx="7162800" cy="1905000"/>
          </a:xfrm>
        </p:spPr>
        <p:txBody>
          <a:bodyPr/>
          <a:lstStyle/>
          <a:p>
            <a:r>
              <a:rPr lang="en-US" sz="2800" dirty="0" smtClean="0"/>
              <a:t>INFORMATION  SYSTEM  FOR  BUSINESS INTELLIGENCE USING  APRIORI  MODULE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953000"/>
            <a:ext cx="4229100" cy="1752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P. ASUWINI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R.KAVITHA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FRANCIS XAVIER ENGINEERING COLLEGE</a:t>
            </a:r>
            <a:endParaRPr lang="en-US" dirty="0" smtClean="0"/>
          </a:p>
        </p:txBody>
      </p:sp>
      <p:pic>
        <p:nvPicPr>
          <p:cNvPr id="4" name="Picture 3" descr="lighting-lab-face-human-person-portra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533650"/>
            <a:ext cx="4572000" cy="2838450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dirty="0" smtClean="0">
                <a:ea typeface="BatangChe" pitchFamily="49" charset="-127"/>
                <a:cs typeface="Arial" pitchFamily="34" charset="0"/>
              </a:rPr>
              <a:t>Two significant components comprise the apriori algorithm.  They are as follows.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ClrTx/>
              <a:buNone/>
            </a:pPr>
            <a:r>
              <a:rPr lang="en-US" sz="2400" dirty="0" smtClean="0"/>
              <a:t>                  1.  Support</a:t>
            </a:r>
          </a:p>
          <a:p>
            <a:pPr>
              <a:buClrTx/>
              <a:buNone/>
            </a:pPr>
            <a:r>
              <a:rPr lang="en-US" sz="2400" dirty="0" smtClean="0"/>
              <a:t>                  2.  Confidence</a:t>
            </a:r>
          </a:p>
          <a:p>
            <a:pPr>
              <a:buClrTx/>
              <a:buNone/>
            </a:pPr>
            <a:r>
              <a:rPr lang="en-US" sz="2400" dirty="0" smtClean="0"/>
              <a:t>          </a:t>
            </a:r>
          </a:p>
          <a:p>
            <a:pPr>
              <a:buClrTx/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sz="2000" dirty="0" smtClean="0"/>
              <a:t>No. of Transaction containing A &amp; B</a:t>
            </a:r>
          </a:p>
          <a:p>
            <a:pPr>
              <a:buNone/>
            </a:pPr>
            <a:r>
              <a:rPr lang="en-US" sz="2400" dirty="0" smtClean="0"/>
              <a:t>Support(A-&gt;B)=        ________________________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r>
              <a:rPr lang="en-US" sz="2000" dirty="0" smtClean="0"/>
              <a:t>Total no. of Transaction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                                       No. of Transaction containing A &amp; B</a:t>
            </a:r>
          </a:p>
          <a:p>
            <a:pPr>
              <a:buNone/>
            </a:pPr>
            <a:r>
              <a:rPr lang="en-US" sz="2400" dirty="0" smtClean="0"/>
              <a:t>Confidence(A-&gt;B)=    ________________________</a:t>
            </a:r>
          </a:p>
          <a:p>
            <a:pPr>
              <a:buNone/>
            </a:pPr>
            <a:r>
              <a:rPr lang="en-US" sz="2400" dirty="0" smtClean="0"/>
              <a:t>                                  </a:t>
            </a:r>
            <a:r>
              <a:rPr lang="en-US" sz="2000" dirty="0" smtClean="0"/>
              <a:t>No. of Transaction containing A</a:t>
            </a:r>
            <a:endParaRPr lang="en-US" sz="2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6" name="Content Placeholder 5" descr="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371600"/>
            <a:ext cx="6629400" cy="4800600"/>
          </a:xfr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sz="2400" dirty="0" smtClean="0"/>
              <a:t>                    </a:t>
            </a:r>
            <a:r>
              <a:rPr lang="en-US" sz="2400" dirty="0" smtClean="0">
                <a:cs typeface="Arial" pitchFamily="34" charset="0"/>
              </a:rPr>
              <a:t>With the help of predictive analysis, using IBM SPSS Modeler we can conclude the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frequent set of items</a:t>
            </a:r>
            <a:r>
              <a:rPr lang="en-US" sz="2400" dirty="0" smtClean="0">
                <a:cs typeface="Arial" pitchFamily="34" charset="0"/>
              </a:rPr>
              <a:t>  among the large transactional database by using </a:t>
            </a:r>
            <a:r>
              <a:rPr lang="en-US" sz="2400" dirty="0" smtClean="0">
                <a:solidFill>
                  <a:srgbClr val="7030A0"/>
                </a:solidFill>
                <a:cs typeface="Arial" pitchFamily="34" charset="0"/>
              </a:rPr>
              <a:t>apriori</a:t>
            </a:r>
            <a:r>
              <a:rPr lang="en-US" sz="2400" dirty="0" smtClean="0">
                <a:cs typeface="Arial" pitchFamily="34" charset="0"/>
              </a:rPr>
              <a:t> algorithm. By the help of data analytics, we can provide the business solution for improving their commercial activities and run </a:t>
            </a:r>
            <a:r>
              <a:rPr lang="en-US" sz="2400" dirty="0" err="1" smtClean="0">
                <a:cs typeface="Arial" pitchFamily="34" charset="0"/>
              </a:rPr>
              <a:t>succesfully</a:t>
            </a:r>
            <a:r>
              <a:rPr lang="en-US" sz="2400" dirty="0" smtClean="0">
                <a:latin typeface="Bell MT" pitchFamily="18" charset="0"/>
                <a:cs typeface="Arial" pitchFamily="34" charset="0"/>
              </a:rPr>
              <a:t>.</a:t>
            </a:r>
            <a:endParaRPr lang="en-US" sz="2400" dirty="0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2800" dirty="0" smtClean="0"/>
              <a:t>1.   Market Basket Analysis</a:t>
            </a:r>
          </a:p>
          <a:p>
            <a:pPr>
              <a:buNone/>
            </a:pPr>
            <a:r>
              <a:rPr lang="en-US" sz="2800" dirty="0" smtClean="0"/>
              <a:t>     2.    Telecommunications</a:t>
            </a:r>
          </a:p>
          <a:p>
            <a:pPr>
              <a:buNone/>
            </a:pPr>
            <a:r>
              <a:rPr lang="en-US" sz="2800" dirty="0" smtClean="0"/>
              <a:t>     3.    Credit Cards/ Banking Services</a:t>
            </a:r>
          </a:p>
          <a:p>
            <a:pPr>
              <a:buNone/>
            </a:pPr>
            <a:r>
              <a:rPr lang="en-US" sz="2800" dirty="0" smtClean="0"/>
              <a:t>     4.    Medical Treatments</a:t>
            </a:r>
          </a:p>
          <a:p>
            <a:pPr>
              <a:buNone/>
            </a:pPr>
            <a:r>
              <a:rPr lang="en-US" sz="2800" dirty="0" smtClean="0"/>
              <a:t>     5.    Basket Ball – Game Analysis</a:t>
            </a:r>
            <a:endParaRPr lang="en-US" sz="28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ADVANTAGES: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ClrTx/>
              <a:buNone/>
            </a:pPr>
            <a:r>
              <a:rPr lang="en-US" sz="2400" dirty="0" smtClean="0"/>
              <a:t>              1.  Uses large item set property</a:t>
            </a:r>
          </a:p>
          <a:p>
            <a:pPr marL="596646" indent="-514350">
              <a:buClrTx/>
              <a:buNone/>
            </a:pPr>
            <a:r>
              <a:rPr lang="en-US" sz="2400" dirty="0" smtClean="0"/>
              <a:t>              2.  Easy to implement</a:t>
            </a:r>
          </a:p>
          <a:p>
            <a:pPr marL="596646" indent="-514350">
              <a:buClrTx/>
              <a:buNone/>
            </a:pPr>
            <a:endParaRPr lang="en-US" dirty="0" smtClean="0"/>
          </a:p>
          <a:p>
            <a:pPr marL="596646" indent="-514350">
              <a:buClrTx/>
              <a:buNone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DISADVANTAGES:</a:t>
            </a:r>
          </a:p>
          <a:p>
            <a:pPr marL="596646" indent="-514350">
              <a:buClrTx/>
              <a:buNone/>
            </a:pPr>
            <a:r>
              <a:rPr lang="en-US" sz="2400" dirty="0" smtClean="0"/>
              <a:t>              1. Requires many database scans</a:t>
            </a:r>
          </a:p>
          <a:p>
            <a:pPr marL="596646" indent="-514350">
              <a:buClrTx/>
              <a:buNone/>
            </a:pPr>
            <a:r>
              <a:rPr lang="en-US" sz="2400" dirty="0" smtClean="0"/>
              <a:t>              2.  Assumes transaction database is memory resident.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4650" y="1447800"/>
            <a:ext cx="749935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800" dirty="0" smtClean="0"/>
              <a:t>           </a:t>
            </a:r>
            <a:r>
              <a:rPr lang="en-US" sz="4800" dirty="0" smtClean="0">
                <a:latin typeface="Berlin Sans FB" pitchFamily="34" charset="0"/>
              </a:rPr>
              <a:t>THANK YOU</a:t>
            </a:r>
            <a:endParaRPr lang="en-US" sz="4800" dirty="0">
              <a:latin typeface="Berlin Sans FB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Problem statement           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Introduction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Proposed model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Techniques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Components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Formula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Application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Results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kisspng-market-basket-goods-consumer-price-index-goods-5ada42b9ee6099.07100261152425336997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514600"/>
            <a:ext cx="3124200" cy="2580589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              To find frequently purchased item set from large transactional database by using  </a:t>
            </a:r>
            <a:r>
              <a:rPr lang="en-US" sz="2400" dirty="0" smtClean="0">
                <a:solidFill>
                  <a:srgbClr val="7030A0"/>
                </a:solidFill>
              </a:rPr>
              <a:t>Apriori</a:t>
            </a:r>
            <a:r>
              <a:rPr lang="en-US" sz="2400" dirty="0" smtClean="0"/>
              <a:t> module in </a:t>
            </a:r>
            <a:r>
              <a:rPr lang="en-US" sz="2400" dirty="0" smtClean="0">
                <a:solidFill>
                  <a:srgbClr val="7030A0"/>
                </a:solidFill>
              </a:rPr>
              <a:t>IBM SPSS Modeler</a:t>
            </a:r>
            <a:r>
              <a:rPr lang="en-US" sz="2400" dirty="0" smtClean="0"/>
              <a:t>.  </a:t>
            </a:r>
            <a:endParaRPr lang="en-US" sz="2400" dirty="0"/>
          </a:p>
        </p:txBody>
      </p:sp>
      <p:pic>
        <p:nvPicPr>
          <p:cNvPr id="4" name="Picture 3" descr="co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971800"/>
            <a:ext cx="4155096" cy="318135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 Data science</a:t>
            </a:r>
          </a:p>
          <a:p>
            <a:pPr>
              <a:buClrTx/>
              <a:buNone/>
            </a:pPr>
            <a:r>
              <a:rPr lang="en-US" sz="1800" dirty="0" smtClean="0"/>
              <a:t>                    Data science is a multidisciplinary blend of </a:t>
            </a:r>
            <a:r>
              <a:rPr lang="en-US" sz="1800" b="1" dirty="0" smtClean="0"/>
              <a:t>data inference, algorithm development, and technology</a:t>
            </a:r>
            <a:r>
              <a:rPr lang="en-US" sz="1800" dirty="0" smtClean="0"/>
              <a:t> in order to solve analytically complex </a:t>
            </a:r>
          </a:p>
          <a:p>
            <a:pPr>
              <a:buClrTx/>
              <a:buNone/>
            </a:pPr>
            <a:endParaRPr lang="en-US" sz="2400" dirty="0" smtClean="0"/>
          </a:p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 Data analytics</a:t>
            </a:r>
          </a:p>
          <a:p>
            <a:pPr>
              <a:buClrTx/>
              <a:buNone/>
            </a:pPr>
            <a:r>
              <a:rPr lang="en-US" sz="1800" dirty="0" smtClean="0">
                <a:solidFill>
                  <a:srgbClr val="7030A0"/>
                </a:solidFill>
              </a:rPr>
              <a:t>                     </a:t>
            </a:r>
            <a:r>
              <a:rPr lang="en-US" sz="1800" dirty="0" smtClean="0"/>
              <a:t>Data analytics refers to qualitative and quantitative techniques and processes used to enhance </a:t>
            </a:r>
            <a:r>
              <a:rPr lang="en-US" sz="1800" b="1" dirty="0" smtClean="0"/>
              <a:t>productivity</a:t>
            </a:r>
            <a:r>
              <a:rPr lang="en-US" sz="1800" dirty="0" smtClean="0"/>
              <a:t> and </a:t>
            </a:r>
            <a:r>
              <a:rPr lang="en-US" sz="1800" b="1" dirty="0" smtClean="0"/>
              <a:t>business gain</a:t>
            </a:r>
            <a:r>
              <a:rPr lang="en-US" sz="1800" dirty="0" smtClean="0"/>
              <a:t>. </a:t>
            </a:r>
          </a:p>
          <a:p>
            <a:pPr>
              <a:buClrTx/>
              <a:buNone/>
            </a:pPr>
            <a:r>
              <a:rPr lang="en-US" sz="1800" dirty="0" smtClean="0"/>
              <a:t>                     Data analytics is also known as </a:t>
            </a:r>
            <a:r>
              <a:rPr lang="en-US" sz="1800" b="1" dirty="0" smtClean="0"/>
              <a:t>data analysis</a:t>
            </a:r>
            <a:r>
              <a:rPr lang="en-US" sz="1800" dirty="0" smtClean="0"/>
              <a:t>.</a:t>
            </a:r>
          </a:p>
          <a:p>
            <a:pPr>
              <a:buClrTx/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914400"/>
            <a:ext cx="7499350" cy="48006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 Business Intelligence</a:t>
            </a:r>
          </a:p>
          <a:p>
            <a:pPr>
              <a:buClrTx/>
              <a:buNone/>
            </a:pPr>
            <a:r>
              <a:rPr lang="en-US" sz="2100" dirty="0" smtClean="0"/>
              <a:t>                     The term </a:t>
            </a:r>
            <a:r>
              <a:rPr lang="en-US" sz="2100" b="1" dirty="0" smtClean="0"/>
              <a:t>Business Intelligence (BI)</a:t>
            </a:r>
            <a:r>
              <a:rPr lang="en-US" sz="2100" dirty="0" smtClean="0"/>
              <a:t> refers to technologies, applications and practices for the collection, integration, analysis, and presentation of business information.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2100" dirty="0" smtClean="0"/>
          </a:p>
          <a:p>
            <a:pPr>
              <a:buClrTx/>
              <a:buFont typeface="Wingdings" pitchFamily="2" charset="2"/>
              <a:buChar char="Ø"/>
            </a:pPr>
            <a:r>
              <a:rPr lang="en-US" sz="2400" smtClean="0">
                <a:solidFill>
                  <a:srgbClr val="7030A0"/>
                </a:solidFill>
              </a:rPr>
              <a:t> Predictive analytics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ClrTx/>
              <a:buNone/>
            </a:pPr>
            <a:r>
              <a:rPr lang="en-US" sz="2100" dirty="0" smtClean="0"/>
              <a:t>                       Predictive analytics is a category of data analytics aimed at making predictions about future outcomes based on historical data and analytics techniques such as statistical modeling and machine learning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Model</a:t>
            </a:r>
            <a:endParaRPr lang="en-US" dirty="0"/>
          </a:p>
        </p:txBody>
      </p:sp>
      <p:pic>
        <p:nvPicPr>
          <p:cNvPr id="2050" name="Picture 2" descr="G: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400" y="1447800"/>
            <a:ext cx="6000750" cy="4800599"/>
          </a:xfr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71600" y="1295400"/>
            <a:ext cx="7497762" cy="4800600"/>
          </a:xfrm>
        </p:spPr>
        <p:txBody>
          <a:bodyPr>
            <a:normAutofit/>
          </a:bodyPr>
          <a:lstStyle/>
          <a:p>
            <a:pPr lvl="3">
              <a:buClrTx/>
            </a:pPr>
            <a:r>
              <a:rPr lang="en-US" dirty="0" smtClean="0"/>
              <a:t> Source node is used to insert the data</a:t>
            </a:r>
          </a:p>
          <a:p>
            <a:pPr lvl="3">
              <a:buClrTx/>
              <a:buNone/>
            </a:pPr>
            <a:endParaRPr lang="en-US" dirty="0" smtClean="0"/>
          </a:p>
          <a:p>
            <a:pPr lvl="3">
              <a:buClrTx/>
            </a:pPr>
            <a:r>
              <a:rPr lang="en-US" dirty="0" smtClean="0"/>
              <a:t>Table node is used to display the data</a:t>
            </a:r>
          </a:p>
          <a:p>
            <a:pPr lvl="3">
              <a:buClrTx/>
            </a:pPr>
            <a:endParaRPr lang="en-US" dirty="0" smtClean="0"/>
          </a:p>
          <a:p>
            <a:pPr lvl="3">
              <a:buClrTx/>
            </a:pPr>
            <a:r>
              <a:rPr lang="en-US" dirty="0" smtClean="0"/>
              <a:t>Type node is for defining the data for each and every attributes of the data sets</a:t>
            </a:r>
          </a:p>
          <a:p>
            <a:pPr lvl="3">
              <a:buClrTx/>
              <a:buNone/>
            </a:pPr>
            <a:endParaRPr lang="en-US" dirty="0" smtClean="0"/>
          </a:p>
          <a:p>
            <a:pPr lvl="3">
              <a:buClrTx/>
            </a:pPr>
            <a:r>
              <a:rPr lang="en-US" dirty="0" smtClean="0"/>
              <a:t>Apriori includes many techniques for modeling and analyzing several variables, when the focus is on the relationship or association between specific values in large datasets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>
                <a:latin typeface="Bookman Old Style" pitchFamily="18" charset="0"/>
              </a:rPr>
              <a:t>        </a:t>
            </a:r>
            <a:r>
              <a:rPr lang="en-US" b="1" u="sng" dirty="0" smtClean="0">
                <a:solidFill>
                  <a:srgbClr val="7030A0"/>
                </a:solidFill>
                <a:latin typeface="Bookman Old Style" pitchFamily="18" charset="0"/>
              </a:rPr>
              <a:t>APRIORI ALGORITHM </a:t>
            </a:r>
            <a:endParaRPr lang="en-US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2000" i="1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All subsets of a frequent itemset must be frequent.</a:t>
            </a:r>
            <a:r>
              <a:rPr lang="en-US" sz="2000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2000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2000" i="1" dirty="0" smtClean="0"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If a itemset is infrequent all its supersets will be infrequent</a:t>
            </a:r>
            <a:r>
              <a:rPr lang="en-US" sz="2000" i="1" dirty="0" smtClean="0">
                <a:solidFill>
                  <a:srgbClr val="7030A0"/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    </a:t>
            </a:r>
            <a:endParaRPr lang="en-US" sz="2200" dirty="0">
              <a:latin typeface="Aparajita" pitchFamily="34" charset="0"/>
              <a:ea typeface="Tahoma" pitchFamily="34" charset="0"/>
              <a:cs typeface="Aparajita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122218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Apriori</a:t>
            </a:r>
            <a:r>
              <a:rPr lang="en-US" sz="2400" baseline="300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is an 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algorithm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 for frequent item set mining and 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association rule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learning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 over transactional 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databases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.</a:t>
            </a:r>
          </a:p>
          <a:p>
            <a:endParaRPr lang="en-US" sz="2400" dirty="0" smtClean="0">
              <a:latin typeface="Aparajita" pitchFamily="34" charset="0"/>
              <a:ea typeface="Tahom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  It proceeds by identifying the frequent individual items in the database and extending them to larger item sets.</a:t>
            </a:r>
          </a:p>
          <a:p>
            <a:endParaRPr lang="en-US" sz="2400" dirty="0" smtClean="0">
              <a:latin typeface="Aparajita" pitchFamily="34" charset="0"/>
              <a:ea typeface="Tahoma" pitchFamily="34" charset="0"/>
              <a:cs typeface="Aparajita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   The frequent item sets determined by Apriori can be used to determine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 association rules </a:t>
            </a:r>
            <a:r>
              <a:rPr lang="en-US" sz="2400" dirty="0" smtClean="0">
                <a:latin typeface="Aparajita" pitchFamily="34" charset="0"/>
                <a:ea typeface="Tahoma" pitchFamily="34" charset="0"/>
                <a:cs typeface="Aparajita" pitchFamily="34" charset="0"/>
              </a:rPr>
              <a:t>which highlight general trends in the </a:t>
            </a:r>
            <a:r>
              <a:rPr lang="en-US" sz="2400" dirty="0" smtClean="0">
                <a:solidFill>
                  <a:srgbClr val="7030A0"/>
                </a:solidFill>
                <a:latin typeface="Aparajita" pitchFamily="34" charset="0"/>
                <a:ea typeface="Tahoma" pitchFamily="34" charset="0"/>
                <a:cs typeface="Aparajita" pitchFamily="34" charset="0"/>
              </a:rPr>
              <a:t>database</a:t>
            </a:r>
            <a:endParaRPr lang="en-US" sz="2400" dirty="0">
              <a:solidFill>
                <a:srgbClr val="7030A0"/>
              </a:solidFill>
              <a:latin typeface="Aparajita" pitchFamily="34" charset="0"/>
              <a:ea typeface="Tahom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425</TotalTime>
  <Words>353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INFORMATION  SYSTEM  FOR  BUSINESS INTELLIGENCE USING  APRIORI  MODULE</vt:lpstr>
      <vt:lpstr>OVERVIEW:</vt:lpstr>
      <vt:lpstr>Problem Statement:</vt:lpstr>
      <vt:lpstr>INTRODUCTION:</vt:lpstr>
      <vt:lpstr>Slide 5</vt:lpstr>
      <vt:lpstr>Proposed Model</vt:lpstr>
      <vt:lpstr>Slide 7</vt:lpstr>
      <vt:lpstr>Techniques:</vt:lpstr>
      <vt:lpstr>Slide 9</vt:lpstr>
      <vt:lpstr>COMPONENTS:</vt:lpstr>
      <vt:lpstr>Formula:</vt:lpstr>
      <vt:lpstr>RESULT:</vt:lpstr>
      <vt:lpstr>CONCLUSION:</vt:lpstr>
      <vt:lpstr>APPLICATION:</vt:lpstr>
      <vt:lpstr>ADVANTAGES: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FOR BUSINESS INT</dc:title>
  <dc:creator>Baskar</dc:creator>
  <cp:lastModifiedBy>Baskar</cp:lastModifiedBy>
  <cp:revision>48</cp:revision>
  <dcterms:created xsi:type="dcterms:W3CDTF">2019-02-19T09:53:37Z</dcterms:created>
  <dcterms:modified xsi:type="dcterms:W3CDTF">2019-02-21T11:16:53Z</dcterms:modified>
</cp:coreProperties>
</file>