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64" r:id="rId1"/>
  </p:sldMasterIdLst>
  <p:sldIdLst>
    <p:sldId id="256" r:id="rId2"/>
    <p:sldId id="257" r:id="rId3"/>
    <p:sldId id="265" r:id="rId4"/>
    <p:sldId id="266" r:id="rId5"/>
    <p:sldId id="267" r:id="rId6"/>
    <p:sldId id="258" r:id="rId7"/>
    <p:sldId id="264"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Estilo medio 2 - Énfasis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Estilo medio 2 - Énfasis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9" d="100"/>
          <a:sy n="69" d="100"/>
        </p:scale>
        <p:origin x="78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12/2/2022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‹Nº›</a:t>
            </a:fld>
            <a:endParaRPr lang="en-US" dirty="0"/>
          </a:p>
        </p:txBody>
      </p:sp>
    </p:spTree>
    <p:extLst>
      <p:ext uri="{BB962C8B-B14F-4D97-AF65-F5344CB8AC3E}">
        <p14:creationId xmlns:p14="http://schemas.microsoft.com/office/powerpoint/2010/main" val="30703769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smtClean="0"/>
              <a:pPr/>
              <a:t>12/2/2022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‹Nº›</a:t>
            </a:fld>
            <a:endParaRPr lang="en-US" dirty="0"/>
          </a:p>
        </p:txBody>
      </p:sp>
    </p:spTree>
    <p:extLst>
      <p:ext uri="{BB962C8B-B14F-4D97-AF65-F5344CB8AC3E}">
        <p14:creationId xmlns:p14="http://schemas.microsoft.com/office/powerpoint/2010/main" val="2724050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smtClean="0"/>
              <a:pPr/>
              <a:t>12/2/2022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‹Nº›</a:t>
            </a:fld>
            <a:endParaRPr lang="en-US" dirty="0"/>
          </a:p>
        </p:txBody>
      </p:sp>
    </p:spTree>
    <p:extLst>
      <p:ext uri="{BB962C8B-B14F-4D97-AF65-F5344CB8AC3E}">
        <p14:creationId xmlns:p14="http://schemas.microsoft.com/office/powerpoint/2010/main" val="41715397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12/2/2022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‹Nº›</a:t>
            </a:fld>
            <a:endParaRPr lang="en-US" dirty="0"/>
          </a:p>
        </p:txBody>
      </p:sp>
    </p:spTree>
    <p:extLst>
      <p:ext uri="{BB962C8B-B14F-4D97-AF65-F5344CB8AC3E}">
        <p14:creationId xmlns:p14="http://schemas.microsoft.com/office/powerpoint/2010/main" val="31331093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5586B75A-687E-405C-8A0B-8D00578BA2C3}" type="datetimeFigureOut">
              <a:rPr lang="en-US" smtClean="0"/>
              <a:pPr/>
              <a:t>12/2/2022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‹Nº›</a:t>
            </a:fld>
            <a:endParaRPr lang="en-US" dirty="0"/>
          </a:p>
        </p:txBody>
      </p:sp>
    </p:spTree>
    <p:extLst>
      <p:ext uri="{BB962C8B-B14F-4D97-AF65-F5344CB8AC3E}">
        <p14:creationId xmlns:p14="http://schemas.microsoft.com/office/powerpoint/2010/main" val="23572162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smtClean="0"/>
              <a:pPr/>
              <a:t>12/2/2022</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‹Nº›</a:t>
            </a:fld>
            <a:endParaRPr lang="en-US" dirty="0"/>
          </a:p>
        </p:txBody>
      </p:sp>
    </p:spTree>
    <p:extLst>
      <p:ext uri="{BB962C8B-B14F-4D97-AF65-F5344CB8AC3E}">
        <p14:creationId xmlns:p14="http://schemas.microsoft.com/office/powerpoint/2010/main" val="14668614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smtClean="0"/>
              <a:pPr/>
              <a:t>12/2/2022</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smtClean="0"/>
              <a:pPr/>
              <a:t>‹Nº›</a:t>
            </a:fld>
            <a:endParaRPr lang="en-US" dirty="0"/>
          </a:p>
        </p:txBody>
      </p:sp>
    </p:spTree>
    <p:extLst>
      <p:ext uri="{BB962C8B-B14F-4D97-AF65-F5344CB8AC3E}">
        <p14:creationId xmlns:p14="http://schemas.microsoft.com/office/powerpoint/2010/main" val="10915284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s-ES"/>
              <a:t>Haga clic para modificar el estilo de título del patrón</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smtClean="0"/>
              <a:pPr/>
              <a:t>12/2/2022</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smtClean="0"/>
              <a:pPr/>
              <a:t>‹Nº›</a:t>
            </a:fld>
            <a:endParaRPr lang="en-US" dirty="0"/>
          </a:p>
        </p:txBody>
      </p:sp>
    </p:spTree>
    <p:extLst>
      <p:ext uri="{BB962C8B-B14F-4D97-AF65-F5344CB8AC3E}">
        <p14:creationId xmlns:p14="http://schemas.microsoft.com/office/powerpoint/2010/main" val="14396839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smtClean="0"/>
              <a:pPr/>
              <a:t>12/2/2022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‹Nº›</a:t>
            </a:fld>
            <a:endParaRPr lang="en-US" dirty="0"/>
          </a:p>
        </p:txBody>
      </p:sp>
    </p:spTree>
    <p:extLst>
      <p:ext uri="{BB962C8B-B14F-4D97-AF65-F5344CB8AC3E}">
        <p14:creationId xmlns:p14="http://schemas.microsoft.com/office/powerpoint/2010/main" val="4375957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s-ES"/>
              <a:t>Haga clic para modificar el estilo de título del patrón</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8" name="Date Placeholder 7"/>
          <p:cNvSpPr>
            <a:spLocks noGrp="1"/>
          </p:cNvSpPr>
          <p:nvPr>
            <p:ph type="dt" sz="half" idx="10"/>
          </p:nvPr>
        </p:nvSpPr>
        <p:spPr/>
        <p:txBody>
          <a:bodyPr/>
          <a:lstStyle/>
          <a:p>
            <a:fld id="{5586B75A-687E-405C-8A0B-8D00578BA2C3}" type="datetimeFigureOut">
              <a:rPr lang="en-US" smtClean="0"/>
              <a:pPr/>
              <a:t>12/2/2022</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‹Nº›</a:t>
            </a:fld>
            <a:endParaRPr lang="en-US" dirty="0"/>
          </a:p>
        </p:txBody>
      </p:sp>
    </p:spTree>
    <p:extLst>
      <p:ext uri="{BB962C8B-B14F-4D97-AF65-F5344CB8AC3E}">
        <p14:creationId xmlns:p14="http://schemas.microsoft.com/office/powerpoint/2010/main" val="39412996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8" name="Date Placeholder 7"/>
          <p:cNvSpPr>
            <a:spLocks noGrp="1"/>
          </p:cNvSpPr>
          <p:nvPr>
            <p:ph type="dt" sz="half" idx="10"/>
          </p:nvPr>
        </p:nvSpPr>
        <p:spPr/>
        <p:txBody>
          <a:bodyPr/>
          <a:lstStyle/>
          <a:p>
            <a:fld id="{5586B75A-687E-405C-8A0B-8D00578BA2C3}" type="datetimeFigureOut">
              <a:rPr lang="en-US" smtClean="0"/>
              <a:pPr/>
              <a:t>12/2/2022</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‹Nº›</a:t>
            </a:fld>
            <a:endParaRPr lang="en-US" dirty="0"/>
          </a:p>
        </p:txBody>
      </p:sp>
    </p:spTree>
    <p:extLst>
      <p:ext uri="{BB962C8B-B14F-4D97-AF65-F5344CB8AC3E}">
        <p14:creationId xmlns:p14="http://schemas.microsoft.com/office/powerpoint/2010/main" val="24259748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smtClean="0"/>
              <a:pPr/>
              <a:t>12/2/2022</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smtClean="0"/>
              <a:pPr/>
              <a:t>‹Nº›</a:t>
            </a:fld>
            <a:endParaRPr lang="en-US" dirty="0"/>
          </a:p>
        </p:txBody>
      </p:sp>
    </p:spTree>
    <p:extLst>
      <p:ext uri="{BB962C8B-B14F-4D97-AF65-F5344CB8AC3E}">
        <p14:creationId xmlns:p14="http://schemas.microsoft.com/office/powerpoint/2010/main" val="4012661491"/>
      </p:ext>
    </p:extLst>
  </p:cSld>
  <p:clrMap bg1="lt1" tx1="dk1" bg2="lt2" tx2="dk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69" r:id="rId5"/>
    <p:sldLayoutId id="2147483870" r:id="rId6"/>
    <p:sldLayoutId id="2147483871" r:id="rId7"/>
    <p:sldLayoutId id="2147483872" r:id="rId8"/>
    <p:sldLayoutId id="2147483873" r:id="rId9"/>
    <p:sldLayoutId id="2147483874" r:id="rId10"/>
    <p:sldLayoutId id="2147483875"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0128093-62E9-47D0-B28F-BBE4F2F81508}"/>
              </a:ext>
            </a:extLst>
          </p:cNvPr>
          <p:cNvSpPr>
            <a:spLocks noGrp="1"/>
          </p:cNvSpPr>
          <p:nvPr>
            <p:ph type="ctrTitle"/>
          </p:nvPr>
        </p:nvSpPr>
        <p:spPr/>
        <p:txBody>
          <a:bodyPr/>
          <a:lstStyle/>
          <a:p>
            <a:r>
              <a:rPr lang="es-EC" dirty="0"/>
              <a:t>Security Data </a:t>
            </a:r>
            <a:r>
              <a:rPr lang="es-EC" dirty="0" err="1"/>
              <a:t>Analysis</a:t>
            </a:r>
            <a:endParaRPr lang="en-US" dirty="0"/>
          </a:p>
        </p:txBody>
      </p:sp>
      <p:sp>
        <p:nvSpPr>
          <p:cNvPr id="3" name="Subtítulo 2">
            <a:extLst>
              <a:ext uri="{FF2B5EF4-FFF2-40B4-BE49-F238E27FC236}">
                <a16:creationId xmlns:a16="http://schemas.microsoft.com/office/drawing/2014/main" id="{54795DA5-D39D-485E-B2F1-C834944656FF}"/>
              </a:ext>
            </a:extLst>
          </p:cNvPr>
          <p:cNvSpPr>
            <a:spLocks noGrp="1"/>
          </p:cNvSpPr>
          <p:nvPr>
            <p:ph type="subTitle" idx="1"/>
          </p:nvPr>
        </p:nvSpPr>
        <p:spPr/>
        <p:txBody>
          <a:bodyPr/>
          <a:lstStyle/>
          <a:p>
            <a:r>
              <a:rPr lang="es-EC" dirty="0"/>
              <a:t>Karla Avilés Mendoza</a:t>
            </a:r>
            <a:endParaRPr lang="en-US" dirty="0"/>
          </a:p>
        </p:txBody>
      </p:sp>
    </p:spTree>
    <p:extLst>
      <p:ext uri="{BB962C8B-B14F-4D97-AF65-F5344CB8AC3E}">
        <p14:creationId xmlns:p14="http://schemas.microsoft.com/office/powerpoint/2010/main" val="6579154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6616188-F744-4C03-A11F-2CAE131C8A77}"/>
              </a:ext>
            </a:extLst>
          </p:cNvPr>
          <p:cNvSpPr>
            <a:spLocks noGrp="1"/>
          </p:cNvSpPr>
          <p:nvPr>
            <p:ph type="title"/>
          </p:nvPr>
        </p:nvSpPr>
        <p:spPr/>
        <p:txBody>
          <a:bodyPr/>
          <a:lstStyle/>
          <a:p>
            <a:r>
              <a:rPr lang="es-EC" dirty="0" err="1"/>
              <a:t>Desired</a:t>
            </a:r>
            <a:r>
              <a:rPr lang="es-EC" dirty="0"/>
              <a:t> </a:t>
            </a:r>
            <a:r>
              <a:rPr lang="es-EC" dirty="0" err="1"/>
              <a:t>population</a:t>
            </a:r>
            <a:endParaRPr lang="en-US" dirty="0"/>
          </a:p>
        </p:txBody>
      </p:sp>
      <p:graphicFrame>
        <p:nvGraphicFramePr>
          <p:cNvPr id="4" name="Tabla 4">
            <a:extLst>
              <a:ext uri="{FF2B5EF4-FFF2-40B4-BE49-F238E27FC236}">
                <a16:creationId xmlns:a16="http://schemas.microsoft.com/office/drawing/2014/main" id="{0E69F041-414C-4082-8BF5-C952A5F8CB93}"/>
              </a:ext>
            </a:extLst>
          </p:cNvPr>
          <p:cNvGraphicFramePr>
            <a:graphicFrameLocks noGrp="1"/>
          </p:cNvGraphicFramePr>
          <p:nvPr>
            <p:ph idx="1"/>
            <p:extLst>
              <p:ext uri="{D42A27DB-BD31-4B8C-83A1-F6EECF244321}">
                <p14:modId xmlns:p14="http://schemas.microsoft.com/office/powerpoint/2010/main" val="3628398946"/>
              </p:ext>
            </p:extLst>
          </p:nvPr>
        </p:nvGraphicFramePr>
        <p:xfrm>
          <a:off x="4608326" y="1582928"/>
          <a:ext cx="5486400" cy="3683000"/>
        </p:xfrm>
        <a:graphic>
          <a:graphicData uri="http://schemas.openxmlformats.org/drawingml/2006/table">
            <a:tbl>
              <a:tblPr firstRow="1" bandRow="1">
                <a:tableStyleId>{93296810-A885-4BE3-A3E7-6D5BEEA58F35}</a:tableStyleId>
              </a:tblPr>
              <a:tblGrid>
                <a:gridCol w="1828800">
                  <a:extLst>
                    <a:ext uri="{9D8B030D-6E8A-4147-A177-3AD203B41FA5}">
                      <a16:colId xmlns:a16="http://schemas.microsoft.com/office/drawing/2014/main" val="879048487"/>
                    </a:ext>
                  </a:extLst>
                </a:gridCol>
                <a:gridCol w="1828800">
                  <a:extLst>
                    <a:ext uri="{9D8B030D-6E8A-4147-A177-3AD203B41FA5}">
                      <a16:colId xmlns:a16="http://schemas.microsoft.com/office/drawing/2014/main" val="1645146070"/>
                    </a:ext>
                  </a:extLst>
                </a:gridCol>
                <a:gridCol w="1828800">
                  <a:extLst>
                    <a:ext uri="{9D8B030D-6E8A-4147-A177-3AD203B41FA5}">
                      <a16:colId xmlns:a16="http://schemas.microsoft.com/office/drawing/2014/main" val="2127477681"/>
                    </a:ext>
                  </a:extLst>
                </a:gridCol>
              </a:tblGrid>
              <a:tr h="370840">
                <a:tc>
                  <a:txBody>
                    <a:bodyPr/>
                    <a:lstStyle/>
                    <a:p>
                      <a:pPr algn="ctr"/>
                      <a:endParaRPr lang="en-US" dirty="0"/>
                    </a:p>
                  </a:txBody>
                  <a:tcPr anchor="ctr"/>
                </a:tc>
                <a:tc>
                  <a:txBody>
                    <a:bodyPr/>
                    <a:lstStyle/>
                    <a:p>
                      <a:pPr algn="ctr"/>
                      <a:r>
                        <a:rPr lang="es-EC" dirty="0"/>
                        <a:t>RECORDS AFTER EACH FILTER (SEPARATELY)</a:t>
                      </a:r>
                      <a:endParaRPr lang="en-US" dirty="0"/>
                    </a:p>
                  </a:txBody>
                  <a:tcPr anchor="ctr"/>
                </a:tc>
                <a:tc>
                  <a:txBody>
                    <a:bodyPr/>
                    <a:lstStyle/>
                    <a:p>
                      <a:pPr algn="ctr"/>
                      <a:r>
                        <a:rPr lang="es-EC" dirty="0"/>
                        <a:t>RECORDS AFTER ALL FILTERS</a:t>
                      </a:r>
                      <a:endParaRPr lang="en-US" dirty="0"/>
                    </a:p>
                  </a:txBody>
                  <a:tcPr anchor="ctr"/>
                </a:tc>
                <a:extLst>
                  <a:ext uri="{0D108BD9-81ED-4DB2-BD59-A6C34878D82A}">
                    <a16:rowId xmlns:a16="http://schemas.microsoft.com/office/drawing/2014/main" val="1701061671"/>
                  </a:ext>
                </a:extLst>
              </a:tr>
              <a:tr h="370840">
                <a:tc>
                  <a:txBody>
                    <a:bodyPr/>
                    <a:lstStyle/>
                    <a:p>
                      <a:pPr algn="ctr"/>
                      <a:r>
                        <a:rPr lang="es-EC" b="1" dirty="0"/>
                        <a:t>FILTER 1</a:t>
                      </a:r>
                      <a:endParaRPr lang="en-US" b="1"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EC" dirty="0"/>
                        <a:t>623 242</a:t>
                      </a:r>
                      <a:endParaRPr lang="en-US" dirty="0"/>
                    </a:p>
                  </a:txBody>
                  <a:tcPr anchor="ctr"/>
                </a:tc>
                <a:tc>
                  <a:txBody>
                    <a:bodyPr/>
                    <a:lstStyle/>
                    <a:p>
                      <a:pPr algn="ctr"/>
                      <a:r>
                        <a:rPr lang="es-EC" dirty="0"/>
                        <a:t>623 242</a:t>
                      </a:r>
                      <a:endParaRPr lang="en-US" dirty="0"/>
                    </a:p>
                  </a:txBody>
                  <a:tcPr anchor="ctr"/>
                </a:tc>
                <a:extLst>
                  <a:ext uri="{0D108BD9-81ED-4DB2-BD59-A6C34878D82A}">
                    <a16:rowId xmlns:a16="http://schemas.microsoft.com/office/drawing/2014/main" val="3592222845"/>
                  </a:ext>
                </a:extLst>
              </a:tr>
              <a:tr h="370840">
                <a:tc>
                  <a:txBody>
                    <a:bodyPr/>
                    <a:lstStyle/>
                    <a:p>
                      <a:pPr algn="ctr"/>
                      <a:r>
                        <a:rPr lang="es-EC" b="1" dirty="0"/>
                        <a:t>FILTER 2</a:t>
                      </a:r>
                      <a:endParaRPr lang="en-US" b="1"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EC" sz="1800" dirty="0"/>
                        <a:t>1 205 906</a:t>
                      </a:r>
                      <a:endParaRPr lang="en-US" sz="1800" dirty="0"/>
                    </a:p>
                  </a:txBody>
                  <a:tcPr anchor="ctr"/>
                </a:tc>
                <a:tc>
                  <a:txBody>
                    <a:bodyPr/>
                    <a:lstStyle/>
                    <a:p>
                      <a:pPr algn="ctr"/>
                      <a:r>
                        <a:rPr lang="es-EC" dirty="0"/>
                        <a:t>487 424</a:t>
                      </a:r>
                      <a:endParaRPr lang="en-US" dirty="0"/>
                    </a:p>
                  </a:txBody>
                  <a:tcPr anchor="ctr"/>
                </a:tc>
                <a:extLst>
                  <a:ext uri="{0D108BD9-81ED-4DB2-BD59-A6C34878D82A}">
                    <a16:rowId xmlns:a16="http://schemas.microsoft.com/office/drawing/2014/main" val="1338756486"/>
                  </a:ext>
                </a:extLst>
              </a:tr>
              <a:tr h="370840">
                <a:tc>
                  <a:txBody>
                    <a:bodyPr/>
                    <a:lstStyle/>
                    <a:p>
                      <a:pPr algn="ctr"/>
                      <a:r>
                        <a:rPr lang="es-EC" b="1" dirty="0"/>
                        <a:t>FILTER 3</a:t>
                      </a:r>
                      <a:endParaRPr lang="en-US" b="1" dirty="0"/>
                    </a:p>
                  </a:txBody>
                  <a:tcPr anchor="ctr"/>
                </a:tc>
                <a:tc>
                  <a:txBody>
                    <a:bodyPr/>
                    <a:lstStyle/>
                    <a:p>
                      <a:pPr algn="ctr"/>
                      <a:r>
                        <a:rPr lang="es-EC" sz="1800" dirty="0"/>
                        <a:t>1 486 541</a:t>
                      </a:r>
                      <a:endParaRPr lang="en-US" dirty="0"/>
                    </a:p>
                  </a:txBody>
                  <a:tcPr anchor="ctr"/>
                </a:tc>
                <a:tc>
                  <a:txBody>
                    <a:bodyPr/>
                    <a:lstStyle/>
                    <a:p>
                      <a:pPr algn="ctr"/>
                      <a:r>
                        <a:rPr lang="es-EC" dirty="0"/>
                        <a:t>464 075</a:t>
                      </a:r>
                      <a:endParaRPr lang="en-US" dirty="0"/>
                    </a:p>
                  </a:txBody>
                  <a:tcPr anchor="ctr"/>
                </a:tc>
                <a:extLst>
                  <a:ext uri="{0D108BD9-81ED-4DB2-BD59-A6C34878D82A}">
                    <a16:rowId xmlns:a16="http://schemas.microsoft.com/office/drawing/2014/main" val="107495504"/>
                  </a:ext>
                </a:extLst>
              </a:tr>
              <a:tr h="370840">
                <a:tc>
                  <a:txBody>
                    <a:bodyPr/>
                    <a:lstStyle/>
                    <a:p>
                      <a:pPr algn="ctr"/>
                      <a:r>
                        <a:rPr lang="es-EC" b="1" dirty="0"/>
                        <a:t>FILTER 4</a:t>
                      </a:r>
                      <a:endParaRPr lang="en-US" b="1" dirty="0"/>
                    </a:p>
                  </a:txBody>
                  <a:tcPr anchor="ctr"/>
                </a:tc>
                <a:tc>
                  <a:txBody>
                    <a:bodyPr/>
                    <a:lstStyle/>
                    <a:p>
                      <a:pPr algn="ctr"/>
                      <a:r>
                        <a:rPr lang="es-EC" sz="1800" dirty="0"/>
                        <a:t>1 500 000</a:t>
                      </a:r>
                      <a:endParaRPr lang="en-US" dirty="0"/>
                    </a:p>
                  </a:txBody>
                  <a:tcPr anchor="ctr"/>
                </a:tc>
                <a:tc>
                  <a:txBody>
                    <a:bodyPr/>
                    <a:lstStyle/>
                    <a:p>
                      <a:pPr algn="ctr"/>
                      <a:r>
                        <a:rPr lang="es-EC" dirty="0"/>
                        <a:t>450 562</a:t>
                      </a:r>
                      <a:endParaRPr lang="en-US" dirty="0"/>
                    </a:p>
                  </a:txBody>
                  <a:tcPr anchor="ctr"/>
                </a:tc>
                <a:extLst>
                  <a:ext uri="{0D108BD9-81ED-4DB2-BD59-A6C34878D82A}">
                    <a16:rowId xmlns:a16="http://schemas.microsoft.com/office/drawing/2014/main" val="469147605"/>
                  </a:ext>
                </a:extLst>
              </a:tr>
              <a:tr h="370840">
                <a:tc>
                  <a:txBody>
                    <a:bodyPr/>
                    <a:lstStyle/>
                    <a:p>
                      <a:pPr algn="ctr"/>
                      <a:r>
                        <a:rPr lang="es-EC" b="1" dirty="0"/>
                        <a:t>FILTER 5</a:t>
                      </a:r>
                      <a:endParaRPr lang="en-US" b="1" dirty="0"/>
                    </a:p>
                  </a:txBody>
                  <a:tcPr anchor="ctr"/>
                </a:tc>
                <a:tc>
                  <a:txBody>
                    <a:bodyPr/>
                    <a:lstStyle/>
                    <a:p>
                      <a:pPr algn="ctr"/>
                      <a:r>
                        <a:rPr lang="es-EC" sz="1800" u="sng" dirty="0"/>
                        <a:t>499 989</a:t>
                      </a:r>
                      <a:endParaRPr lang="en-US" u="sng" dirty="0"/>
                    </a:p>
                  </a:txBody>
                  <a:tcPr anchor="ctr"/>
                </a:tc>
                <a:tc>
                  <a:txBody>
                    <a:bodyPr/>
                    <a:lstStyle/>
                    <a:p>
                      <a:pPr algn="ctr"/>
                      <a:r>
                        <a:rPr lang="es-EC" dirty="0"/>
                        <a:t>7 963</a:t>
                      </a:r>
                      <a:endParaRPr lang="en-US" dirty="0"/>
                    </a:p>
                  </a:txBody>
                  <a:tcPr anchor="ctr"/>
                </a:tc>
                <a:extLst>
                  <a:ext uri="{0D108BD9-81ED-4DB2-BD59-A6C34878D82A}">
                    <a16:rowId xmlns:a16="http://schemas.microsoft.com/office/drawing/2014/main" val="1375055204"/>
                  </a:ext>
                </a:extLst>
              </a:tr>
              <a:tr h="370840">
                <a:tc>
                  <a:txBody>
                    <a:bodyPr/>
                    <a:lstStyle/>
                    <a:p>
                      <a:pPr algn="ctr"/>
                      <a:endParaRPr lang="en-US" b="1" dirty="0"/>
                    </a:p>
                  </a:txBody>
                  <a:tcPr anchor="ctr"/>
                </a:tc>
                <a:tc>
                  <a:txBody>
                    <a:bodyPr/>
                    <a:lstStyle/>
                    <a:p>
                      <a:pPr algn="ctr"/>
                      <a:r>
                        <a:rPr lang="es-EC" b="1" dirty="0" err="1"/>
                        <a:t>Desired</a:t>
                      </a:r>
                      <a:r>
                        <a:rPr lang="es-EC" b="1" dirty="0"/>
                        <a:t> </a:t>
                      </a:r>
                      <a:r>
                        <a:rPr lang="es-EC" b="1" dirty="0" err="1"/>
                        <a:t>population</a:t>
                      </a:r>
                      <a:r>
                        <a:rPr lang="es-EC" b="1" dirty="0"/>
                        <a:t> :</a:t>
                      </a:r>
                      <a:endParaRPr lang="en-US" b="1" dirty="0"/>
                    </a:p>
                  </a:txBody>
                  <a:tcPr anchor="ctr"/>
                </a:tc>
                <a:tc>
                  <a:txBody>
                    <a:bodyPr/>
                    <a:lstStyle/>
                    <a:p>
                      <a:pPr algn="ctr"/>
                      <a:r>
                        <a:rPr lang="es-EC" b="1" dirty="0"/>
                        <a:t>7 963</a:t>
                      </a:r>
                      <a:endParaRPr lang="en-US" b="1" dirty="0"/>
                    </a:p>
                  </a:txBody>
                  <a:tcPr anchor="ctr"/>
                </a:tc>
                <a:extLst>
                  <a:ext uri="{0D108BD9-81ED-4DB2-BD59-A6C34878D82A}">
                    <a16:rowId xmlns:a16="http://schemas.microsoft.com/office/drawing/2014/main" val="216759463"/>
                  </a:ext>
                </a:extLst>
              </a:tr>
            </a:tbl>
          </a:graphicData>
        </a:graphic>
      </p:graphicFrame>
      <p:sp>
        <p:nvSpPr>
          <p:cNvPr id="3" name="CuadroTexto 2">
            <a:extLst>
              <a:ext uri="{FF2B5EF4-FFF2-40B4-BE49-F238E27FC236}">
                <a16:creationId xmlns:a16="http://schemas.microsoft.com/office/drawing/2014/main" id="{8B7F9171-0D53-48D7-A160-8844F84A9430}"/>
              </a:ext>
            </a:extLst>
          </p:cNvPr>
          <p:cNvSpPr txBox="1"/>
          <p:nvPr/>
        </p:nvSpPr>
        <p:spPr>
          <a:xfrm>
            <a:off x="4608326" y="5637008"/>
            <a:ext cx="6168185" cy="369332"/>
          </a:xfrm>
          <a:prstGeom prst="rect">
            <a:avLst/>
          </a:prstGeom>
          <a:noFill/>
        </p:spPr>
        <p:txBody>
          <a:bodyPr wrap="square" rtlCol="0">
            <a:spAutoFit/>
          </a:bodyPr>
          <a:lstStyle/>
          <a:p>
            <a:r>
              <a:rPr lang="es-EC" dirty="0" err="1"/>
              <a:t>The</a:t>
            </a:r>
            <a:r>
              <a:rPr lang="es-EC" dirty="0"/>
              <a:t> </a:t>
            </a:r>
            <a:r>
              <a:rPr lang="es-EC" dirty="0" err="1"/>
              <a:t>desired</a:t>
            </a:r>
            <a:r>
              <a:rPr lang="es-EC" dirty="0"/>
              <a:t> </a:t>
            </a:r>
            <a:r>
              <a:rPr lang="es-EC" dirty="0" err="1"/>
              <a:t>population</a:t>
            </a:r>
            <a:r>
              <a:rPr lang="es-EC" dirty="0"/>
              <a:t> </a:t>
            </a:r>
            <a:r>
              <a:rPr lang="es-EC" dirty="0" err="1"/>
              <a:t>represent</a:t>
            </a:r>
            <a:r>
              <a:rPr lang="es-EC" dirty="0"/>
              <a:t> </a:t>
            </a:r>
            <a:r>
              <a:rPr lang="es-EC" dirty="0" err="1"/>
              <a:t>the</a:t>
            </a:r>
            <a:r>
              <a:rPr lang="es-EC" dirty="0"/>
              <a:t> 1% </a:t>
            </a:r>
            <a:r>
              <a:rPr lang="es-EC" dirty="0" err="1"/>
              <a:t>of</a:t>
            </a:r>
            <a:r>
              <a:rPr lang="es-EC" dirty="0"/>
              <a:t> </a:t>
            </a:r>
            <a:r>
              <a:rPr lang="es-EC" dirty="0" err="1"/>
              <a:t>all</a:t>
            </a:r>
            <a:r>
              <a:rPr lang="es-EC" dirty="0"/>
              <a:t> </a:t>
            </a:r>
            <a:r>
              <a:rPr lang="es-EC" dirty="0" err="1"/>
              <a:t>clients</a:t>
            </a:r>
            <a:endParaRPr lang="en-US" dirty="0"/>
          </a:p>
        </p:txBody>
      </p:sp>
    </p:spTree>
    <p:extLst>
      <p:ext uri="{BB962C8B-B14F-4D97-AF65-F5344CB8AC3E}">
        <p14:creationId xmlns:p14="http://schemas.microsoft.com/office/powerpoint/2010/main" val="21691811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73B65CD3-C7DB-447E-8743-EA22CAD4BAC2}"/>
              </a:ext>
            </a:extLst>
          </p:cNvPr>
          <p:cNvSpPr/>
          <p:nvPr/>
        </p:nvSpPr>
        <p:spPr>
          <a:xfrm>
            <a:off x="4087906" y="731520"/>
            <a:ext cx="7444292" cy="5357308"/>
          </a:xfrm>
          <a:prstGeom prst="rect">
            <a:avLst/>
          </a:prstGeom>
          <a:solidFill>
            <a:schemeClr val="accent2">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16616188-F744-4C03-A11F-2CAE131C8A77}"/>
              </a:ext>
            </a:extLst>
          </p:cNvPr>
          <p:cNvSpPr>
            <a:spLocks noGrp="1"/>
          </p:cNvSpPr>
          <p:nvPr>
            <p:ph type="title"/>
          </p:nvPr>
        </p:nvSpPr>
        <p:spPr>
          <a:xfrm>
            <a:off x="252919" y="1123838"/>
            <a:ext cx="2947482" cy="1092238"/>
          </a:xfrm>
        </p:spPr>
        <p:txBody>
          <a:bodyPr/>
          <a:lstStyle/>
          <a:p>
            <a:r>
              <a:rPr lang="es-EC" dirty="0" err="1"/>
              <a:t>Desired</a:t>
            </a:r>
            <a:r>
              <a:rPr lang="es-EC" dirty="0"/>
              <a:t> </a:t>
            </a:r>
            <a:r>
              <a:rPr lang="es-EC" dirty="0" err="1"/>
              <a:t>population</a:t>
            </a:r>
            <a:endParaRPr lang="en-US" dirty="0"/>
          </a:p>
        </p:txBody>
      </p:sp>
      <p:sp>
        <p:nvSpPr>
          <p:cNvPr id="9" name="CuadroTexto 8">
            <a:extLst>
              <a:ext uri="{FF2B5EF4-FFF2-40B4-BE49-F238E27FC236}">
                <a16:creationId xmlns:a16="http://schemas.microsoft.com/office/drawing/2014/main" id="{2C85CA9F-70EA-4144-AF0D-4DA8940AFF89}"/>
              </a:ext>
            </a:extLst>
          </p:cNvPr>
          <p:cNvSpPr txBox="1"/>
          <p:nvPr/>
        </p:nvSpPr>
        <p:spPr>
          <a:xfrm>
            <a:off x="268941" y="2571078"/>
            <a:ext cx="2926080" cy="1477328"/>
          </a:xfrm>
          <a:prstGeom prst="rect">
            <a:avLst/>
          </a:prstGeom>
          <a:noFill/>
        </p:spPr>
        <p:txBody>
          <a:bodyPr wrap="square" rtlCol="0">
            <a:spAutoFit/>
          </a:bodyPr>
          <a:lstStyle/>
          <a:p>
            <a:r>
              <a:rPr lang="es-EC" dirty="0"/>
              <a:t>After </a:t>
            </a:r>
            <a:r>
              <a:rPr lang="es-EC" dirty="0" err="1"/>
              <a:t>selecting</a:t>
            </a:r>
            <a:r>
              <a:rPr lang="es-EC" dirty="0"/>
              <a:t> </a:t>
            </a:r>
            <a:r>
              <a:rPr lang="es-EC" dirty="0" err="1"/>
              <a:t>the</a:t>
            </a:r>
            <a:r>
              <a:rPr lang="es-EC" dirty="0"/>
              <a:t> </a:t>
            </a:r>
            <a:r>
              <a:rPr lang="es-EC" dirty="0" err="1"/>
              <a:t>required</a:t>
            </a:r>
            <a:r>
              <a:rPr lang="es-EC" dirty="0"/>
              <a:t> data, </a:t>
            </a:r>
            <a:r>
              <a:rPr lang="en-US" dirty="0"/>
              <a:t>the data corresponding to each of the labels was plotted. As shown, there is a large data imbalance.</a:t>
            </a:r>
          </a:p>
        </p:txBody>
      </p:sp>
      <p:pic>
        <p:nvPicPr>
          <p:cNvPr id="6" name="Marcador de contenido 5">
            <a:extLst>
              <a:ext uri="{FF2B5EF4-FFF2-40B4-BE49-F238E27FC236}">
                <a16:creationId xmlns:a16="http://schemas.microsoft.com/office/drawing/2014/main" id="{1BB2002C-AD58-40DF-B58A-1CB96FBD14EC}"/>
              </a:ext>
            </a:extLst>
          </p:cNvPr>
          <p:cNvPicPr>
            <a:picLocks noGrp="1" noChangeAspect="1"/>
          </p:cNvPicPr>
          <p:nvPr>
            <p:ph idx="1"/>
          </p:nvPr>
        </p:nvPicPr>
        <p:blipFill>
          <a:blip r:embed="rId2"/>
          <a:stretch>
            <a:fillRect/>
          </a:stretch>
        </p:blipFill>
        <p:spPr>
          <a:xfrm>
            <a:off x="4751735" y="1957571"/>
            <a:ext cx="5549206" cy="2933333"/>
          </a:xfrm>
        </p:spPr>
      </p:pic>
    </p:spTree>
    <p:extLst>
      <p:ext uri="{BB962C8B-B14F-4D97-AF65-F5344CB8AC3E}">
        <p14:creationId xmlns:p14="http://schemas.microsoft.com/office/powerpoint/2010/main" val="32021837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CD1B1D0-EA47-4469-8D10-8DBC895626FF}"/>
              </a:ext>
            </a:extLst>
          </p:cNvPr>
          <p:cNvSpPr>
            <a:spLocks noGrp="1"/>
          </p:cNvSpPr>
          <p:nvPr>
            <p:ph type="title"/>
          </p:nvPr>
        </p:nvSpPr>
        <p:spPr>
          <a:xfrm>
            <a:off x="252919" y="1123838"/>
            <a:ext cx="2947482" cy="1533302"/>
          </a:xfrm>
        </p:spPr>
        <p:txBody>
          <a:bodyPr>
            <a:normAutofit fontScale="90000"/>
          </a:bodyPr>
          <a:lstStyle/>
          <a:p>
            <a:r>
              <a:rPr lang="es-EC" dirty="0" err="1"/>
              <a:t>Categorical</a:t>
            </a:r>
            <a:r>
              <a:rPr lang="es-EC" dirty="0"/>
              <a:t> variable </a:t>
            </a:r>
            <a:r>
              <a:rPr lang="es-EC" dirty="0" err="1"/>
              <a:t>analysis</a:t>
            </a:r>
            <a:endParaRPr lang="en-US" dirty="0"/>
          </a:p>
        </p:txBody>
      </p:sp>
      <p:pic>
        <p:nvPicPr>
          <p:cNvPr id="5" name="Marcador de contenido 4">
            <a:extLst>
              <a:ext uri="{FF2B5EF4-FFF2-40B4-BE49-F238E27FC236}">
                <a16:creationId xmlns:a16="http://schemas.microsoft.com/office/drawing/2014/main" id="{D9F14B20-DD32-415E-BC9A-071749700F1A}"/>
              </a:ext>
            </a:extLst>
          </p:cNvPr>
          <p:cNvPicPr>
            <a:picLocks noGrp="1" noChangeAspect="1"/>
          </p:cNvPicPr>
          <p:nvPr>
            <p:ph idx="1"/>
          </p:nvPr>
        </p:nvPicPr>
        <p:blipFill>
          <a:blip r:embed="rId2"/>
          <a:stretch>
            <a:fillRect/>
          </a:stretch>
        </p:blipFill>
        <p:spPr>
          <a:xfrm>
            <a:off x="3868738" y="1208724"/>
            <a:ext cx="7315200" cy="4431026"/>
          </a:xfrm>
        </p:spPr>
      </p:pic>
      <p:sp>
        <p:nvSpPr>
          <p:cNvPr id="6" name="CuadroTexto 5">
            <a:extLst>
              <a:ext uri="{FF2B5EF4-FFF2-40B4-BE49-F238E27FC236}">
                <a16:creationId xmlns:a16="http://schemas.microsoft.com/office/drawing/2014/main" id="{40DFDAEF-8397-413A-9454-03B9AAE8BB4A}"/>
              </a:ext>
            </a:extLst>
          </p:cNvPr>
          <p:cNvSpPr txBox="1"/>
          <p:nvPr/>
        </p:nvSpPr>
        <p:spPr>
          <a:xfrm>
            <a:off x="268941" y="2571078"/>
            <a:ext cx="2926080" cy="923330"/>
          </a:xfrm>
          <a:prstGeom prst="rect">
            <a:avLst/>
          </a:prstGeom>
          <a:noFill/>
        </p:spPr>
        <p:txBody>
          <a:bodyPr wrap="square" rtlCol="0">
            <a:spAutoFit/>
          </a:bodyPr>
          <a:lstStyle/>
          <a:p>
            <a:r>
              <a:rPr lang="en-US" dirty="0"/>
              <a:t>As shown, no numerical variable directly affects the label  </a:t>
            </a:r>
          </a:p>
        </p:txBody>
      </p:sp>
    </p:spTree>
    <p:extLst>
      <p:ext uri="{BB962C8B-B14F-4D97-AF65-F5344CB8AC3E}">
        <p14:creationId xmlns:p14="http://schemas.microsoft.com/office/powerpoint/2010/main" val="27798673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CD1B1D0-EA47-4469-8D10-8DBC895626FF}"/>
              </a:ext>
            </a:extLst>
          </p:cNvPr>
          <p:cNvSpPr>
            <a:spLocks noGrp="1"/>
          </p:cNvSpPr>
          <p:nvPr>
            <p:ph type="title"/>
          </p:nvPr>
        </p:nvSpPr>
        <p:spPr>
          <a:xfrm>
            <a:off x="252919" y="1123838"/>
            <a:ext cx="2947482" cy="1533302"/>
          </a:xfrm>
        </p:spPr>
        <p:txBody>
          <a:bodyPr>
            <a:normAutofit fontScale="90000"/>
          </a:bodyPr>
          <a:lstStyle/>
          <a:p>
            <a:r>
              <a:rPr lang="es-EC" dirty="0" err="1"/>
              <a:t>Numerical</a:t>
            </a:r>
            <a:r>
              <a:rPr lang="es-EC" dirty="0"/>
              <a:t> variable </a:t>
            </a:r>
            <a:r>
              <a:rPr lang="es-EC" dirty="0" err="1"/>
              <a:t>analysis</a:t>
            </a:r>
            <a:endParaRPr lang="en-US" dirty="0"/>
          </a:p>
        </p:txBody>
      </p:sp>
      <p:sp>
        <p:nvSpPr>
          <p:cNvPr id="6" name="CuadroTexto 5">
            <a:extLst>
              <a:ext uri="{FF2B5EF4-FFF2-40B4-BE49-F238E27FC236}">
                <a16:creationId xmlns:a16="http://schemas.microsoft.com/office/drawing/2014/main" id="{40DFDAEF-8397-413A-9454-03B9AAE8BB4A}"/>
              </a:ext>
            </a:extLst>
          </p:cNvPr>
          <p:cNvSpPr txBox="1"/>
          <p:nvPr/>
        </p:nvSpPr>
        <p:spPr>
          <a:xfrm>
            <a:off x="268941" y="2571078"/>
            <a:ext cx="2926080" cy="923330"/>
          </a:xfrm>
          <a:prstGeom prst="rect">
            <a:avLst/>
          </a:prstGeom>
          <a:noFill/>
        </p:spPr>
        <p:txBody>
          <a:bodyPr wrap="square" rtlCol="0">
            <a:spAutoFit/>
          </a:bodyPr>
          <a:lstStyle/>
          <a:p>
            <a:r>
              <a:rPr lang="es-EC" dirty="0"/>
              <a:t>As </a:t>
            </a:r>
            <a:r>
              <a:rPr lang="es-EC" dirty="0" err="1"/>
              <a:t>shown</a:t>
            </a:r>
            <a:r>
              <a:rPr lang="es-EC" dirty="0"/>
              <a:t>, Age </a:t>
            </a:r>
            <a:r>
              <a:rPr lang="es-EC" dirty="0" err="1"/>
              <a:t>column</a:t>
            </a:r>
            <a:r>
              <a:rPr lang="es-EC" dirty="0"/>
              <a:t> can be </a:t>
            </a:r>
            <a:r>
              <a:rPr lang="es-EC" dirty="0" err="1"/>
              <a:t>grouped</a:t>
            </a:r>
            <a:r>
              <a:rPr lang="es-EC" dirty="0"/>
              <a:t> </a:t>
            </a:r>
            <a:r>
              <a:rPr lang="es-EC" dirty="0" err="1"/>
              <a:t>using</a:t>
            </a:r>
            <a:r>
              <a:rPr lang="es-EC" dirty="0"/>
              <a:t> </a:t>
            </a:r>
            <a:r>
              <a:rPr lang="es-EC" dirty="0" err="1"/>
              <a:t>some</a:t>
            </a:r>
            <a:r>
              <a:rPr lang="es-EC" dirty="0"/>
              <a:t> </a:t>
            </a:r>
            <a:r>
              <a:rPr lang="es-EC" dirty="0" err="1"/>
              <a:t>clustering</a:t>
            </a:r>
            <a:r>
              <a:rPr lang="es-EC" dirty="0"/>
              <a:t> </a:t>
            </a:r>
            <a:r>
              <a:rPr lang="es-EC" dirty="0" err="1"/>
              <a:t>algorithm</a:t>
            </a:r>
            <a:r>
              <a:rPr lang="es-EC" dirty="0"/>
              <a:t>.</a:t>
            </a:r>
            <a:endParaRPr lang="en-US" dirty="0"/>
          </a:p>
        </p:txBody>
      </p:sp>
      <p:pic>
        <p:nvPicPr>
          <p:cNvPr id="8" name="Marcador de contenido 7">
            <a:extLst>
              <a:ext uri="{FF2B5EF4-FFF2-40B4-BE49-F238E27FC236}">
                <a16:creationId xmlns:a16="http://schemas.microsoft.com/office/drawing/2014/main" id="{4E275D2C-4261-49A9-BFF4-012CD3118B9D}"/>
              </a:ext>
            </a:extLst>
          </p:cNvPr>
          <p:cNvPicPr>
            <a:picLocks noGrp="1" noChangeAspect="1"/>
          </p:cNvPicPr>
          <p:nvPr>
            <p:ph idx="1"/>
          </p:nvPr>
        </p:nvPicPr>
        <p:blipFill>
          <a:blip r:embed="rId2"/>
          <a:stretch>
            <a:fillRect/>
          </a:stretch>
        </p:blipFill>
        <p:spPr>
          <a:xfrm>
            <a:off x="3572901" y="962613"/>
            <a:ext cx="8073699" cy="4932774"/>
          </a:xfrm>
        </p:spPr>
      </p:pic>
    </p:spTree>
    <p:extLst>
      <p:ext uri="{BB962C8B-B14F-4D97-AF65-F5344CB8AC3E}">
        <p14:creationId xmlns:p14="http://schemas.microsoft.com/office/powerpoint/2010/main" val="6875073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BEF0350-B631-46B2-B841-1303DA6958CE}"/>
              </a:ext>
            </a:extLst>
          </p:cNvPr>
          <p:cNvSpPr>
            <a:spLocks noGrp="1"/>
          </p:cNvSpPr>
          <p:nvPr>
            <p:ph type="title"/>
          </p:nvPr>
        </p:nvSpPr>
        <p:spPr/>
        <p:txBody>
          <a:bodyPr/>
          <a:lstStyle/>
          <a:p>
            <a:r>
              <a:rPr lang="es-EC" dirty="0"/>
              <a:t>Descriptive </a:t>
            </a:r>
            <a:r>
              <a:rPr lang="es-EC" dirty="0" err="1"/>
              <a:t>statistics</a:t>
            </a:r>
            <a:r>
              <a:rPr lang="es-EC" dirty="0"/>
              <a:t> </a:t>
            </a:r>
            <a:r>
              <a:rPr lang="es-EC" dirty="0" err="1"/>
              <a:t>of</a:t>
            </a:r>
            <a:r>
              <a:rPr lang="es-EC" dirty="0"/>
              <a:t> new variables</a:t>
            </a:r>
            <a:endParaRPr lang="en-US" dirty="0"/>
          </a:p>
        </p:txBody>
      </p:sp>
      <p:pic>
        <p:nvPicPr>
          <p:cNvPr id="5" name="Marcador de contenido 4">
            <a:extLst>
              <a:ext uri="{FF2B5EF4-FFF2-40B4-BE49-F238E27FC236}">
                <a16:creationId xmlns:a16="http://schemas.microsoft.com/office/drawing/2014/main" id="{02A226F9-392A-4910-9554-A888C3431E62}"/>
              </a:ext>
            </a:extLst>
          </p:cNvPr>
          <p:cNvPicPr>
            <a:picLocks noGrp="1" noChangeAspect="1"/>
          </p:cNvPicPr>
          <p:nvPr>
            <p:ph idx="1"/>
          </p:nvPr>
        </p:nvPicPr>
        <p:blipFill>
          <a:blip r:embed="rId2"/>
          <a:stretch>
            <a:fillRect/>
          </a:stretch>
        </p:blipFill>
        <p:spPr>
          <a:xfrm>
            <a:off x="4222863" y="2464911"/>
            <a:ext cx="6630708" cy="1928177"/>
          </a:xfrm>
        </p:spPr>
      </p:pic>
    </p:spTree>
    <p:extLst>
      <p:ext uri="{BB962C8B-B14F-4D97-AF65-F5344CB8AC3E}">
        <p14:creationId xmlns:p14="http://schemas.microsoft.com/office/powerpoint/2010/main" val="582659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2AD07DD-CA7E-497C-B1FF-C3B877676B03}"/>
              </a:ext>
            </a:extLst>
          </p:cNvPr>
          <p:cNvSpPr>
            <a:spLocks noGrp="1"/>
          </p:cNvSpPr>
          <p:nvPr>
            <p:ph type="title"/>
          </p:nvPr>
        </p:nvSpPr>
        <p:spPr>
          <a:xfrm>
            <a:off x="252919" y="1123838"/>
            <a:ext cx="2947482" cy="1350422"/>
          </a:xfrm>
        </p:spPr>
        <p:txBody>
          <a:bodyPr>
            <a:normAutofit fontScale="90000"/>
          </a:bodyPr>
          <a:lstStyle/>
          <a:p>
            <a:r>
              <a:rPr lang="es-EC" dirty="0"/>
              <a:t>Predictive </a:t>
            </a:r>
            <a:r>
              <a:rPr lang="es-EC" dirty="0" err="1"/>
              <a:t>statistical</a:t>
            </a:r>
            <a:r>
              <a:rPr lang="es-EC" dirty="0"/>
              <a:t> </a:t>
            </a:r>
            <a:r>
              <a:rPr lang="es-EC" dirty="0" err="1"/>
              <a:t>model</a:t>
            </a:r>
            <a:endParaRPr lang="en-US" dirty="0"/>
          </a:p>
        </p:txBody>
      </p:sp>
      <p:sp>
        <p:nvSpPr>
          <p:cNvPr id="3" name="Marcador de contenido 2">
            <a:extLst>
              <a:ext uri="{FF2B5EF4-FFF2-40B4-BE49-F238E27FC236}">
                <a16:creationId xmlns:a16="http://schemas.microsoft.com/office/drawing/2014/main" id="{8FE3C9DF-CA81-4390-8A84-6488B8F4BCBB}"/>
              </a:ext>
            </a:extLst>
          </p:cNvPr>
          <p:cNvSpPr>
            <a:spLocks noGrp="1"/>
          </p:cNvSpPr>
          <p:nvPr>
            <p:ph idx="1"/>
          </p:nvPr>
        </p:nvSpPr>
        <p:spPr>
          <a:xfrm>
            <a:off x="3869268" y="864108"/>
            <a:ext cx="7315200" cy="1848108"/>
          </a:xfrm>
        </p:spPr>
        <p:txBody>
          <a:bodyPr/>
          <a:lstStyle/>
          <a:p>
            <a:r>
              <a:rPr lang="es-EC" dirty="0"/>
              <a:t>I </a:t>
            </a:r>
            <a:r>
              <a:rPr lang="es-EC" dirty="0" err="1"/>
              <a:t>chose</a:t>
            </a:r>
            <a:r>
              <a:rPr lang="es-EC" dirty="0"/>
              <a:t> </a:t>
            </a:r>
            <a:r>
              <a:rPr lang="es-EC" dirty="0" err="1"/>
              <a:t>this</a:t>
            </a:r>
            <a:r>
              <a:rPr lang="es-EC" dirty="0"/>
              <a:t> </a:t>
            </a:r>
            <a:r>
              <a:rPr lang="es-EC" dirty="0" err="1"/>
              <a:t>model</a:t>
            </a:r>
            <a:r>
              <a:rPr lang="es-EC" dirty="0"/>
              <a:t> </a:t>
            </a:r>
            <a:r>
              <a:rPr lang="es-EC" dirty="0" err="1"/>
              <a:t>because</a:t>
            </a:r>
            <a:r>
              <a:rPr lang="es-EC" dirty="0"/>
              <a:t> </a:t>
            </a:r>
            <a:r>
              <a:rPr lang="es-EC" dirty="0" err="1"/>
              <a:t>is</a:t>
            </a:r>
            <a:r>
              <a:rPr lang="es-EC" dirty="0"/>
              <a:t> </a:t>
            </a:r>
            <a:r>
              <a:rPr lang="es-EC" dirty="0" err="1"/>
              <a:t>very</a:t>
            </a:r>
            <a:r>
              <a:rPr lang="es-EC" dirty="0"/>
              <a:t> </a:t>
            </a:r>
            <a:r>
              <a:rPr lang="es-EC" dirty="0" err="1"/>
              <a:t>efficient</a:t>
            </a:r>
            <a:r>
              <a:rPr lang="es-EC" dirty="0"/>
              <a:t> </a:t>
            </a:r>
            <a:r>
              <a:rPr lang="es-EC" dirty="0" err="1"/>
              <a:t>when</a:t>
            </a:r>
            <a:r>
              <a:rPr lang="es-EC" dirty="0"/>
              <a:t> </a:t>
            </a:r>
            <a:r>
              <a:rPr lang="es-EC" dirty="0" err="1"/>
              <a:t>it</a:t>
            </a:r>
            <a:r>
              <a:rPr lang="es-EC" dirty="0"/>
              <a:t> comes </a:t>
            </a:r>
            <a:r>
              <a:rPr lang="es-EC" dirty="0" err="1"/>
              <a:t>to</a:t>
            </a:r>
            <a:r>
              <a:rPr lang="es-EC" dirty="0"/>
              <a:t> </a:t>
            </a:r>
            <a:r>
              <a:rPr lang="es-EC" dirty="0" err="1"/>
              <a:t>classification</a:t>
            </a:r>
            <a:r>
              <a:rPr lang="es-EC" dirty="0"/>
              <a:t> </a:t>
            </a:r>
            <a:r>
              <a:rPr lang="es-EC" dirty="0" err="1"/>
              <a:t>problems</a:t>
            </a:r>
            <a:r>
              <a:rPr lang="es-EC" dirty="0"/>
              <a:t>, </a:t>
            </a:r>
            <a:r>
              <a:rPr lang="es-EC" dirty="0" err="1"/>
              <a:t>mainly</a:t>
            </a:r>
            <a:r>
              <a:rPr lang="es-EC" dirty="0"/>
              <a:t> </a:t>
            </a:r>
            <a:r>
              <a:rPr lang="es-EC" dirty="0" err="1"/>
              <a:t>because</a:t>
            </a:r>
            <a:r>
              <a:rPr lang="es-EC" dirty="0"/>
              <a:t> </a:t>
            </a:r>
            <a:r>
              <a:rPr lang="es-EC" dirty="0" err="1"/>
              <a:t>of</a:t>
            </a:r>
            <a:r>
              <a:rPr lang="es-EC" dirty="0"/>
              <a:t> </a:t>
            </a:r>
            <a:r>
              <a:rPr lang="es-EC" dirty="0" err="1"/>
              <a:t>its</a:t>
            </a:r>
            <a:r>
              <a:rPr lang="es-EC" dirty="0"/>
              <a:t> </a:t>
            </a:r>
            <a:r>
              <a:rPr lang="es-EC" dirty="0" err="1"/>
              <a:t>boosting</a:t>
            </a:r>
            <a:r>
              <a:rPr lang="es-EC" dirty="0"/>
              <a:t> </a:t>
            </a:r>
            <a:r>
              <a:rPr lang="es-EC" dirty="0" err="1"/>
              <a:t>techniques</a:t>
            </a:r>
            <a:r>
              <a:rPr lang="es-EC" dirty="0"/>
              <a:t>. In </a:t>
            </a:r>
            <a:r>
              <a:rPr lang="es-EC" dirty="0" err="1"/>
              <a:t>comparison</a:t>
            </a:r>
            <a:r>
              <a:rPr lang="es-EC" dirty="0"/>
              <a:t> </a:t>
            </a:r>
            <a:r>
              <a:rPr lang="es-EC" dirty="0" err="1"/>
              <a:t>qith</a:t>
            </a:r>
            <a:r>
              <a:rPr lang="es-EC" dirty="0"/>
              <a:t> more </a:t>
            </a:r>
            <a:r>
              <a:rPr lang="es-EC" dirty="0" err="1"/>
              <a:t>classical</a:t>
            </a:r>
            <a:r>
              <a:rPr lang="es-EC" dirty="0"/>
              <a:t> </a:t>
            </a:r>
            <a:r>
              <a:rPr lang="es-EC" dirty="0" err="1"/>
              <a:t>models</a:t>
            </a:r>
            <a:r>
              <a:rPr lang="es-EC" dirty="0"/>
              <a:t> </a:t>
            </a:r>
            <a:r>
              <a:rPr lang="es-EC" dirty="0" err="1"/>
              <a:t>for</a:t>
            </a:r>
            <a:r>
              <a:rPr lang="es-EC" dirty="0"/>
              <a:t> </a:t>
            </a:r>
            <a:r>
              <a:rPr lang="es-EC" dirty="0" err="1"/>
              <a:t>churn</a:t>
            </a:r>
            <a:r>
              <a:rPr lang="es-EC" dirty="0"/>
              <a:t> </a:t>
            </a:r>
            <a:r>
              <a:rPr lang="es-EC" dirty="0" err="1"/>
              <a:t>prediction</a:t>
            </a:r>
            <a:r>
              <a:rPr lang="es-EC" dirty="0"/>
              <a:t> </a:t>
            </a:r>
            <a:r>
              <a:rPr lang="es-EC" dirty="0" err="1"/>
              <a:t>problems</a:t>
            </a:r>
            <a:r>
              <a:rPr lang="es-EC" dirty="0"/>
              <a:t>, as </a:t>
            </a:r>
            <a:r>
              <a:rPr lang="es-EC" dirty="0" err="1"/>
              <a:t>Logistic</a:t>
            </a:r>
            <a:r>
              <a:rPr lang="es-EC" dirty="0"/>
              <a:t> </a:t>
            </a:r>
            <a:r>
              <a:rPr lang="es-EC" dirty="0" err="1"/>
              <a:t>Regression</a:t>
            </a:r>
            <a:r>
              <a:rPr lang="es-EC" dirty="0"/>
              <a:t>, </a:t>
            </a:r>
            <a:r>
              <a:rPr lang="es-EC" dirty="0" err="1"/>
              <a:t>it</a:t>
            </a:r>
            <a:r>
              <a:rPr lang="es-EC" dirty="0"/>
              <a:t> </a:t>
            </a:r>
            <a:r>
              <a:rPr lang="es-EC" dirty="0" err="1"/>
              <a:t>showed</a:t>
            </a:r>
            <a:r>
              <a:rPr lang="es-EC" dirty="0"/>
              <a:t> </a:t>
            </a:r>
            <a:r>
              <a:rPr lang="es-EC" dirty="0" err="1"/>
              <a:t>an</a:t>
            </a:r>
            <a:r>
              <a:rPr lang="es-EC" dirty="0"/>
              <a:t> </a:t>
            </a:r>
            <a:r>
              <a:rPr lang="es-EC" dirty="0" err="1"/>
              <a:t>outstanding</a:t>
            </a:r>
            <a:r>
              <a:rPr lang="es-EC" dirty="0"/>
              <a:t> performance. </a:t>
            </a:r>
          </a:p>
          <a:p>
            <a:pPr marL="0" indent="0">
              <a:buNone/>
            </a:pPr>
            <a:endParaRPr lang="en-US" dirty="0"/>
          </a:p>
        </p:txBody>
      </p:sp>
      <p:sp>
        <p:nvSpPr>
          <p:cNvPr id="4" name="CuadroTexto 3">
            <a:extLst>
              <a:ext uri="{FF2B5EF4-FFF2-40B4-BE49-F238E27FC236}">
                <a16:creationId xmlns:a16="http://schemas.microsoft.com/office/drawing/2014/main" id="{8E140273-A2DE-4F14-B35E-8E6C582FDEAC}"/>
              </a:ext>
            </a:extLst>
          </p:cNvPr>
          <p:cNvSpPr txBox="1"/>
          <p:nvPr/>
        </p:nvSpPr>
        <p:spPr>
          <a:xfrm>
            <a:off x="1161883" y="2474260"/>
            <a:ext cx="1129553" cy="369332"/>
          </a:xfrm>
          <a:prstGeom prst="rect">
            <a:avLst/>
          </a:prstGeom>
          <a:noFill/>
        </p:spPr>
        <p:txBody>
          <a:bodyPr wrap="square" rtlCol="0">
            <a:spAutoFit/>
          </a:bodyPr>
          <a:lstStyle/>
          <a:p>
            <a:r>
              <a:rPr lang="es-EC" b="1" dirty="0"/>
              <a:t>XG </a:t>
            </a:r>
            <a:r>
              <a:rPr lang="es-EC" b="1" dirty="0" err="1"/>
              <a:t>Boost</a:t>
            </a:r>
            <a:endParaRPr lang="en-US" b="1" dirty="0"/>
          </a:p>
        </p:txBody>
      </p:sp>
      <p:pic>
        <p:nvPicPr>
          <p:cNvPr id="6" name="Imagen 5">
            <a:extLst>
              <a:ext uri="{FF2B5EF4-FFF2-40B4-BE49-F238E27FC236}">
                <a16:creationId xmlns:a16="http://schemas.microsoft.com/office/drawing/2014/main" id="{2B885104-BF56-4FC5-B267-E6786A8851F7}"/>
              </a:ext>
            </a:extLst>
          </p:cNvPr>
          <p:cNvPicPr>
            <a:picLocks noChangeAspect="1"/>
          </p:cNvPicPr>
          <p:nvPr/>
        </p:nvPicPr>
        <p:blipFill>
          <a:blip r:embed="rId2"/>
          <a:stretch>
            <a:fillRect/>
          </a:stretch>
        </p:blipFill>
        <p:spPr>
          <a:xfrm>
            <a:off x="5311589" y="2474260"/>
            <a:ext cx="4222376" cy="1865924"/>
          </a:xfrm>
          <a:prstGeom prst="rect">
            <a:avLst/>
          </a:prstGeom>
        </p:spPr>
      </p:pic>
      <p:sp>
        <p:nvSpPr>
          <p:cNvPr id="8" name="Marcador de contenido 2">
            <a:extLst>
              <a:ext uri="{FF2B5EF4-FFF2-40B4-BE49-F238E27FC236}">
                <a16:creationId xmlns:a16="http://schemas.microsoft.com/office/drawing/2014/main" id="{9CF3711D-349F-4E76-AF86-B506E9D113AA}"/>
              </a:ext>
            </a:extLst>
          </p:cNvPr>
          <p:cNvSpPr txBox="1">
            <a:spLocks/>
          </p:cNvSpPr>
          <p:nvPr/>
        </p:nvSpPr>
        <p:spPr>
          <a:xfrm>
            <a:off x="3765177" y="4526191"/>
            <a:ext cx="7315200" cy="1848108"/>
          </a:xfrm>
          <a:prstGeom prst="rect">
            <a:avLst/>
          </a:prstGeom>
        </p:spPr>
        <p:txBody>
          <a:bodyPr vert="horz" lIns="91440" tIns="45720" rIns="91440" bIns="45720" rtlCol="0" anchor="ctr">
            <a:normAutofit fontScale="92500" lnSpcReduction="10000"/>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r>
              <a:rPr lang="en-US" dirty="0"/>
              <a:t>In this case, the most relevant value to analyze is </a:t>
            </a:r>
            <a:r>
              <a:rPr lang="en-US" b="1" dirty="0"/>
              <a:t>recall</a:t>
            </a:r>
            <a:r>
              <a:rPr lang="en-US" dirty="0"/>
              <a:t>, since it is important to detect as many negative cases as possible, to penalize them and not lose money, and as many positive cases as possible to reward them and increase their loyalty. In this case, </a:t>
            </a:r>
            <a:r>
              <a:rPr lang="en-US" b="1" dirty="0"/>
              <a:t>92% </a:t>
            </a:r>
            <a:r>
              <a:rPr lang="en-US" dirty="0"/>
              <a:t>of the people who were ”loyal” were detected. However only </a:t>
            </a:r>
            <a:r>
              <a:rPr lang="en-US" b="1" dirty="0"/>
              <a:t>89%</a:t>
            </a:r>
            <a:r>
              <a:rPr lang="en-US" dirty="0"/>
              <a:t> of the positive Churn prediction were right, this number should be improved, as it is important not to penalize the ones that are thinking about staying.</a:t>
            </a:r>
          </a:p>
        </p:txBody>
      </p:sp>
      <p:sp>
        <p:nvSpPr>
          <p:cNvPr id="13" name="Marcador de contenido 2">
            <a:extLst>
              <a:ext uri="{FF2B5EF4-FFF2-40B4-BE49-F238E27FC236}">
                <a16:creationId xmlns:a16="http://schemas.microsoft.com/office/drawing/2014/main" id="{161157CD-68BA-41D1-B6A6-F1715EE78E4F}"/>
              </a:ext>
            </a:extLst>
          </p:cNvPr>
          <p:cNvSpPr txBox="1">
            <a:spLocks/>
          </p:cNvSpPr>
          <p:nvPr/>
        </p:nvSpPr>
        <p:spPr>
          <a:xfrm>
            <a:off x="169206" y="2997894"/>
            <a:ext cx="2947482" cy="1350422"/>
          </a:xfrm>
          <a:prstGeom prst="rect">
            <a:avLst/>
          </a:prstGeom>
        </p:spPr>
        <p:txBody>
          <a:bodyPr vert="horz" lIns="91440" tIns="45720" rIns="91440" bIns="45720" rtlCol="0" anchor="ctr">
            <a:normAutofit lnSpcReduction="10000"/>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pPr algn="just"/>
            <a:r>
              <a:rPr lang="en-US" dirty="0">
                <a:solidFill>
                  <a:schemeClr val="tx1"/>
                </a:solidFill>
              </a:rPr>
              <a:t>For purpose matters it is more important not to penalize loyal clients than to reward not-loyal ones.</a:t>
            </a:r>
          </a:p>
        </p:txBody>
      </p:sp>
    </p:spTree>
    <p:extLst>
      <p:ext uri="{BB962C8B-B14F-4D97-AF65-F5344CB8AC3E}">
        <p14:creationId xmlns:p14="http://schemas.microsoft.com/office/powerpoint/2010/main" val="3889454135"/>
      </p:ext>
    </p:extLst>
  </p:cSld>
  <p:clrMapOvr>
    <a:masterClrMapping/>
  </p:clrMapOvr>
</p:sld>
</file>

<file path=ppt/theme/theme1.xml><?xml version="1.0" encoding="utf-8"?>
<a:theme xmlns:a="http://schemas.openxmlformats.org/drawingml/2006/main" name="Marco">
  <a:themeElements>
    <a:clrScheme name="Rojo naranja">
      <a:dk1>
        <a:sysClr val="windowText" lastClr="000000"/>
      </a:dk1>
      <a:lt1>
        <a:sysClr val="window" lastClr="FFFFFF"/>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Marco">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arco">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39D77354-939E-4A26-AE51-B3F9618B14B7}"/>
    </a:ext>
  </a:extLst>
</a:theme>
</file>

<file path=docProps/app.xml><?xml version="1.0" encoding="utf-8"?>
<Properties xmlns="http://schemas.openxmlformats.org/officeDocument/2006/extended-properties" xmlns:vt="http://schemas.openxmlformats.org/officeDocument/2006/docPropsVTypes">
  <Template>Marco</Template>
  <TotalTime>2123</TotalTime>
  <Words>295</Words>
  <Application>Microsoft Office PowerPoint</Application>
  <PresentationFormat>Panorámica</PresentationFormat>
  <Paragraphs>35</Paragraphs>
  <Slides>7</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7</vt:i4>
      </vt:variant>
    </vt:vector>
  </HeadingPairs>
  <TitlesOfParts>
    <vt:vector size="10" baseType="lpstr">
      <vt:lpstr>Corbel</vt:lpstr>
      <vt:lpstr>Wingdings 2</vt:lpstr>
      <vt:lpstr>Marco</vt:lpstr>
      <vt:lpstr>Security Data Analysis</vt:lpstr>
      <vt:lpstr>Desired population</vt:lpstr>
      <vt:lpstr>Desired population</vt:lpstr>
      <vt:lpstr>Categorical variable analysis</vt:lpstr>
      <vt:lpstr>Numerical variable analysis</vt:lpstr>
      <vt:lpstr>Descriptive statistics of new variables</vt:lpstr>
      <vt:lpstr>Predictive statistical model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Kin Security Data Analysis</dc:title>
  <dc:creator>Karla Pavlova Aviles Mendoza</dc:creator>
  <cp:lastModifiedBy>Karla Pavlova Aviles Mendoza</cp:lastModifiedBy>
  <cp:revision>5</cp:revision>
  <dcterms:created xsi:type="dcterms:W3CDTF">2022-02-17T00:50:57Z</dcterms:created>
  <dcterms:modified xsi:type="dcterms:W3CDTF">2022-12-03T01:30:17Z</dcterms:modified>
</cp:coreProperties>
</file>