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7" r:id="rId4"/>
    <p:sldId id="265" r:id="rId5"/>
    <p:sldId id="258" r:id="rId6"/>
    <p:sldId id="259" r:id="rId7"/>
    <p:sldId id="260" r:id="rId8"/>
    <p:sldId id="261"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FC266-0A4D-4183-ACEB-522BFCF3A322}" type="datetimeFigureOut">
              <a:rPr lang="en-US" smtClean="0"/>
              <a:t>8/21/2019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98CA4-6DFB-4A3A-BCA9-49CCE42AF695}" type="slidenum">
              <a:rPr lang="en-US" smtClean="0"/>
              <a:t>‹#›</a:t>
            </a:fld>
            <a:endParaRPr lang="en-US"/>
          </a:p>
        </p:txBody>
      </p:sp>
    </p:spTree>
    <p:extLst>
      <p:ext uri="{BB962C8B-B14F-4D97-AF65-F5344CB8AC3E}">
        <p14:creationId xmlns:p14="http://schemas.microsoft.com/office/powerpoint/2010/main" val="110546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C98CA4-6DFB-4A3A-BCA9-49CCE42AF695}" type="slidenum">
              <a:rPr lang="en-US" smtClean="0"/>
              <a:t>5</a:t>
            </a:fld>
            <a:endParaRPr lang="en-US"/>
          </a:p>
        </p:txBody>
      </p:sp>
    </p:spTree>
    <p:extLst>
      <p:ext uri="{BB962C8B-B14F-4D97-AF65-F5344CB8AC3E}">
        <p14:creationId xmlns:p14="http://schemas.microsoft.com/office/powerpoint/2010/main" val="26764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1C1BD-4901-4269-9F26-5060E79C5B99}"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231159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C1BD-4901-4269-9F26-5060E79C5B99}"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225881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C1BD-4901-4269-9F26-5060E79C5B99}"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31489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1C1BD-4901-4269-9F26-5060E79C5B99}"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317875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1C1BD-4901-4269-9F26-5060E79C5B99}"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140856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1C1BD-4901-4269-9F26-5060E79C5B99}"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289091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1C1BD-4901-4269-9F26-5060E79C5B99}"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14856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1C1BD-4901-4269-9F26-5060E79C5B99}"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292102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1C1BD-4901-4269-9F26-5060E79C5B99}"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355106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1C1BD-4901-4269-9F26-5060E79C5B99}"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268741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1C1BD-4901-4269-9F26-5060E79C5B99}"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781BB-E987-4641-ACB1-CCB67B86E145}" type="slidenum">
              <a:rPr lang="en-US" smtClean="0"/>
              <a:t>‹#›</a:t>
            </a:fld>
            <a:endParaRPr lang="en-US"/>
          </a:p>
        </p:txBody>
      </p:sp>
    </p:spTree>
    <p:extLst>
      <p:ext uri="{BB962C8B-B14F-4D97-AF65-F5344CB8AC3E}">
        <p14:creationId xmlns:p14="http://schemas.microsoft.com/office/powerpoint/2010/main" val="310968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1C1BD-4901-4269-9F26-5060E79C5B99}" type="datetimeFigureOut">
              <a:rPr lang="en-US" smtClean="0"/>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781BB-E987-4641-ACB1-CCB67B86E145}" type="slidenum">
              <a:rPr lang="en-US" smtClean="0"/>
              <a:t>‹#›</a:t>
            </a:fld>
            <a:endParaRPr lang="en-US"/>
          </a:p>
        </p:txBody>
      </p:sp>
    </p:spTree>
    <p:extLst>
      <p:ext uri="{BB962C8B-B14F-4D97-AF65-F5344CB8AC3E}">
        <p14:creationId xmlns:p14="http://schemas.microsoft.com/office/powerpoint/2010/main" val="271729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8527" y="2452254"/>
            <a:ext cx="6400800" cy="1752600"/>
          </a:xfrm>
        </p:spPr>
        <p:txBody>
          <a:bodyPr>
            <a:normAutofit fontScale="70000" lnSpcReduction="20000"/>
          </a:bodyPr>
          <a:lstStyle/>
          <a:p>
            <a:r>
              <a:rPr lang="en-US" b="1" dirty="0" smtClean="0"/>
              <a:t>VOTING SYSTEM</a:t>
            </a:r>
          </a:p>
          <a:p>
            <a:endParaRPr lang="en-US" b="1" dirty="0"/>
          </a:p>
          <a:p>
            <a:r>
              <a:rPr lang="en-US" b="1" dirty="0" smtClean="0"/>
              <a:t>GUIDED BY:</a:t>
            </a:r>
          </a:p>
          <a:p>
            <a:r>
              <a:rPr lang="en-US" b="1" dirty="0" smtClean="0"/>
              <a:t>K.KALAIARASAN</a:t>
            </a:r>
          </a:p>
          <a:p>
            <a:r>
              <a:rPr lang="en-US" b="1" dirty="0" err="1" smtClean="0"/>
              <a:t>Mr.S.SHANMUGA</a:t>
            </a:r>
            <a:r>
              <a:rPr lang="en-US" b="1" dirty="0" smtClean="0"/>
              <a:t> </a:t>
            </a:r>
            <a:r>
              <a:rPr lang="en-US" b="1" dirty="0" smtClean="0"/>
              <a:t>VELAYUTHAM</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4669" y="381000"/>
            <a:ext cx="4940808" cy="1670304"/>
          </a:xfrm>
          <a:prstGeom prst="rect">
            <a:avLst/>
          </a:prstGeom>
        </p:spPr>
      </p:pic>
    </p:spTree>
    <p:extLst>
      <p:ext uri="{BB962C8B-B14F-4D97-AF65-F5344CB8AC3E}">
        <p14:creationId xmlns:p14="http://schemas.microsoft.com/office/powerpoint/2010/main" val="883316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latin typeface="Aldine721 BT" pitchFamily="18" charset="0"/>
              </a:rPr>
              <a:t>                                                                               </a:t>
            </a:r>
          </a:p>
          <a:p>
            <a:pPr marL="0" indent="0">
              <a:buNone/>
            </a:pPr>
            <a:endParaRPr lang="en-US" sz="3600" dirty="0">
              <a:latin typeface="Aldine721 BT" pitchFamily="18" charset="0"/>
            </a:endParaRPr>
          </a:p>
          <a:p>
            <a:pPr marL="0" indent="0">
              <a:buNone/>
            </a:pPr>
            <a:endParaRPr lang="en-US" sz="3600" dirty="0" smtClean="0">
              <a:latin typeface="Aldine721 BT" pitchFamily="18" charset="0"/>
            </a:endParaRPr>
          </a:p>
          <a:p>
            <a:pPr marL="0" indent="0">
              <a:buNone/>
            </a:pPr>
            <a:r>
              <a:rPr lang="en-US" sz="3600" dirty="0" smtClean="0">
                <a:latin typeface="Aldine721 BT" pitchFamily="18" charset="0"/>
              </a:rPr>
              <a:t>                      THANK YOU</a:t>
            </a:r>
            <a:endParaRPr lang="en-US" sz="3600" dirty="0">
              <a:latin typeface="Aldine721 BT" pitchFamily="18" charset="0"/>
            </a:endParaRPr>
          </a:p>
        </p:txBody>
      </p:sp>
    </p:spTree>
    <p:extLst>
      <p:ext uri="{BB962C8B-B14F-4D97-AF65-F5344CB8AC3E}">
        <p14:creationId xmlns:p14="http://schemas.microsoft.com/office/powerpoint/2010/main" val="159984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 SYSTEM TO SOLVE CRIMES</a:t>
            </a:r>
            <a:endParaRPr lang="en-US" dirty="0"/>
          </a:p>
        </p:txBody>
      </p:sp>
      <p:sp>
        <p:nvSpPr>
          <p:cNvPr id="3" name="Content Placeholder 2"/>
          <p:cNvSpPr>
            <a:spLocks noGrp="1"/>
          </p:cNvSpPr>
          <p:nvPr>
            <p:ph idx="1"/>
          </p:nvPr>
        </p:nvSpPr>
        <p:spPr>
          <a:xfrm>
            <a:off x="5070764" y="4160837"/>
            <a:ext cx="8229600" cy="4525963"/>
          </a:xfrm>
        </p:spPr>
        <p:txBody>
          <a:bodyPr/>
          <a:lstStyle/>
          <a:p>
            <a:pPr marL="0" indent="0">
              <a:buNone/>
            </a:pPr>
            <a:r>
              <a:rPr lang="en-US" dirty="0" smtClean="0"/>
              <a:t>P.KAVIN</a:t>
            </a:r>
          </a:p>
          <a:p>
            <a:pPr marL="0" indent="0">
              <a:buNone/>
            </a:pPr>
            <a:r>
              <a:rPr lang="en-US" dirty="0" smtClean="0"/>
              <a:t>S.LOGESWARAN</a:t>
            </a:r>
          </a:p>
          <a:p>
            <a:pPr marL="0" indent="0">
              <a:buNone/>
            </a:pPr>
            <a:r>
              <a:rPr lang="en-US" dirty="0" smtClean="0"/>
              <a:t>E.TAMILSELVAN</a:t>
            </a:r>
            <a:endParaRPr lang="en-US" dirty="0" smtClean="0"/>
          </a:p>
          <a:p>
            <a:pPr marL="0" indent="0">
              <a:buNone/>
            </a:pPr>
            <a:r>
              <a:rPr lang="en-US" dirty="0" smtClean="0"/>
              <a:t>S.VIJAY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46" y="1766454"/>
            <a:ext cx="3503216" cy="4128655"/>
          </a:xfrm>
          <a:prstGeom prst="rect">
            <a:avLst/>
          </a:prstGeom>
        </p:spPr>
      </p:pic>
    </p:spTree>
    <p:extLst>
      <p:ext uri="{BB962C8B-B14F-4D97-AF65-F5344CB8AC3E}">
        <p14:creationId xmlns:p14="http://schemas.microsoft.com/office/powerpoint/2010/main" val="2666230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voting system consists of rules which must be followed for a vote to be considered valid and counted to yield a final result. </a:t>
            </a:r>
            <a:endParaRPr lang="en-US" dirty="0" smtClean="0"/>
          </a:p>
          <a:p>
            <a:r>
              <a:rPr lang="en-US" dirty="0" smtClean="0"/>
              <a:t>The </a:t>
            </a:r>
            <a:r>
              <a:rPr lang="en-US" dirty="0"/>
              <a:t>project explained where normal process of election in Marine society, that is </a:t>
            </a:r>
            <a:r>
              <a:rPr lang="en-US" dirty="0" smtClean="0"/>
              <a:t>(PNK</a:t>
            </a:r>
            <a:r>
              <a:rPr lang="en-US" dirty="0"/>
              <a:t>) </a:t>
            </a:r>
            <a:r>
              <a:rPr lang="en-US" dirty="0" smtClean="0"/>
              <a:t>to </a:t>
            </a:r>
            <a:r>
              <a:rPr lang="en-US" dirty="0"/>
              <a:t>select their organization for the community</a:t>
            </a:r>
            <a:r>
              <a:rPr lang="en-US" dirty="0" smtClean="0"/>
              <a:t>.</a:t>
            </a:r>
            <a:endParaRPr lang="en-US" dirty="0" smtClean="0"/>
          </a:p>
          <a:p>
            <a:r>
              <a:rPr lang="en-US" dirty="0" smtClean="0"/>
              <a:t>Basically </a:t>
            </a:r>
            <a:r>
              <a:rPr lang="en-US" dirty="0"/>
              <a:t>counting ballots need to consider a long time that dragged the results to be published on the next day. Furthermore, process of calculating requires manpower whom could be bias or dishonest person while doing the calculation. In additional, the result could be taking a long time to show up. </a:t>
            </a:r>
            <a:endParaRPr lang="en-US" dirty="0" smtClean="0"/>
          </a:p>
          <a:p>
            <a:r>
              <a:rPr lang="en-US" dirty="0" smtClean="0"/>
              <a:t>Thus</a:t>
            </a:r>
            <a:r>
              <a:rPr lang="en-US" dirty="0"/>
              <a:t>, it will make the voters keep on waiting to know the result. The Voting System using Android Application is more efficient that the classic method to do an election. The project has develop an interactive </a:t>
            </a:r>
            <a:r>
              <a:rPr lang="en-US" dirty="0" smtClean="0"/>
              <a:t>GUI panel for voting system. Besides, Apps Inventor 2 had been used to </a:t>
            </a:r>
            <a:r>
              <a:rPr lang="en-US" dirty="0"/>
              <a:t>design the entire project. </a:t>
            </a:r>
            <a:endParaRPr lang="en-US" dirty="0" smtClean="0"/>
          </a:p>
          <a:p>
            <a:r>
              <a:rPr lang="en-US" dirty="0" smtClean="0"/>
              <a:t>The </a:t>
            </a:r>
            <a:r>
              <a:rPr lang="en-US" dirty="0"/>
              <a:t>database that created also does the calculation of the data before transfer the data to the official website. This system has better accuracy compared to the traditional method of counting</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71918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609600"/>
            <a:ext cx="6400800" cy="1752600"/>
          </a:xfrm>
        </p:spPr>
        <p:txBody>
          <a:bodyPr>
            <a:normAutofit fontScale="25000" lnSpcReduction="20000"/>
          </a:bodyPr>
          <a:lstStyle/>
          <a:p>
            <a:pPr algn="l"/>
            <a:endParaRPr lang="en-US" sz="8000" b="1" dirty="0" smtClean="0"/>
          </a:p>
          <a:p>
            <a:pPr algn="l"/>
            <a:endParaRPr lang="en-US" sz="8000" b="1" dirty="0" smtClean="0"/>
          </a:p>
          <a:p>
            <a:pPr algn="just"/>
            <a:r>
              <a:rPr lang="en-US" sz="8000" b="1" dirty="0" smtClean="0"/>
              <a:t>The </a:t>
            </a:r>
            <a:r>
              <a:rPr lang="en-US" sz="8000" b="1" dirty="0"/>
              <a:t>application is especially developed for organizations to get employees votes for any new policy regulation or issues. The issues or arguments are fed into the system by the admin. Employees can then cast their vote as yes or no. One voter can only post one vote for an argument</a:t>
            </a:r>
            <a:r>
              <a:rPr lang="en-US" sz="8000" b="1" dirty="0" smtClean="0"/>
              <a:t>.</a:t>
            </a:r>
          </a:p>
          <a:p>
            <a:pPr algn="l"/>
            <a:endParaRPr lang="en-US" sz="8000" b="1" dirty="0" smtClean="0"/>
          </a:p>
          <a:p>
            <a:pPr algn="just"/>
            <a:r>
              <a:rPr lang="en-US" sz="8000" b="1" dirty="0" smtClean="0"/>
              <a:t> </a:t>
            </a:r>
            <a:r>
              <a:rPr lang="en-US" sz="8000" b="1" dirty="0"/>
              <a:t>Each and every vote casted is stored in the database for the respective argument. At the end of the voting process the system counts the total votes and generates a brief report of it to the admin</a:t>
            </a:r>
            <a:r>
              <a:rPr lang="en-US" sz="8000" b="1" dirty="0" smtClean="0"/>
              <a:t>.</a:t>
            </a:r>
          </a:p>
          <a:p>
            <a:pPr algn="l"/>
            <a:endParaRPr lang="en-US" sz="8000" b="1" dirty="0" smtClean="0"/>
          </a:p>
          <a:p>
            <a:pPr algn="l"/>
            <a:r>
              <a:rPr lang="en-US" sz="8000" b="1" dirty="0" smtClean="0"/>
              <a:t> </a:t>
            </a:r>
            <a:r>
              <a:rPr lang="en-US" sz="8000" b="1" dirty="0"/>
              <a:t>Thus the app helps the company to get proper feedback of the employees.</a:t>
            </a:r>
          </a:p>
          <a:p>
            <a:pPr algn="l"/>
            <a:r>
              <a:rPr lang="en-US" dirty="0"/>
              <a:t/>
            </a:r>
            <a:br>
              <a:rPr lang="en-US" dirty="0"/>
            </a:br>
            <a:endParaRPr lang="en-US" dirty="0"/>
          </a:p>
        </p:txBody>
      </p:sp>
    </p:spTree>
    <p:extLst>
      <p:ext uri="{BB962C8B-B14F-4D97-AF65-F5344CB8AC3E}">
        <p14:creationId xmlns:p14="http://schemas.microsoft.com/office/powerpoint/2010/main" val="356368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system can be used anytime and from anywhere by the employees</a:t>
            </a:r>
            <a:r>
              <a:rPr lang="en-US" dirty="0" smtClean="0"/>
              <a:t>.</a:t>
            </a:r>
          </a:p>
          <a:p>
            <a:pPr>
              <a:buFont typeface="Wingdings" pitchFamily="2" charset="2"/>
              <a:buChar char="§"/>
            </a:pPr>
            <a:r>
              <a:rPr lang="en-US" dirty="0" smtClean="0"/>
              <a:t> It </a:t>
            </a:r>
            <a:r>
              <a:rPr lang="en-US" dirty="0"/>
              <a:t>excludes the use of manual voting process</a:t>
            </a:r>
            <a:r>
              <a:rPr lang="en-US" dirty="0" smtClean="0"/>
              <a:t>.</a:t>
            </a:r>
          </a:p>
          <a:p>
            <a:r>
              <a:rPr lang="en-US" dirty="0" smtClean="0"/>
              <a:t>Employees </a:t>
            </a:r>
            <a:r>
              <a:rPr lang="en-US" dirty="0"/>
              <a:t>can keep themselves updated with all things going </a:t>
            </a:r>
            <a:r>
              <a:rPr lang="en-US" dirty="0" smtClean="0"/>
              <a:t>  on </a:t>
            </a:r>
            <a:r>
              <a:rPr lang="en-US" dirty="0"/>
              <a:t>in the organization.</a:t>
            </a:r>
          </a:p>
          <a:p>
            <a:r>
              <a:rPr lang="en-US" dirty="0" smtClean="0"/>
              <a:t>  Saves </a:t>
            </a:r>
            <a:r>
              <a:rPr lang="en-US" dirty="0"/>
              <a:t>time and reduces human intervention.</a:t>
            </a:r>
          </a:p>
          <a:p>
            <a:r>
              <a:rPr lang="en-US" dirty="0" smtClean="0"/>
              <a:t>Admin </a:t>
            </a:r>
            <a:r>
              <a:rPr lang="en-US" dirty="0"/>
              <a:t>can get instant result.</a:t>
            </a:r>
          </a:p>
          <a:p>
            <a:pPr marL="0" indent="0">
              <a:buNone/>
            </a:pP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4252598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Every employee must have an android device for casting the vote.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995" y="2701633"/>
            <a:ext cx="2857500" cy="4000501"/>
          </a:xfrm>
          <a:prstGeom prst="rect">
            <a:avLst/>
          </a:prstGeom>
        </p:spPr>
      </p:pic>
    </p:spTree>
    <p:extLst>
      <p:ext uri="{BB962C8B-B14F-4D97-AF65-F5344CB8AC3E}">
        <p14:creationId xmlns:p14="http://schemas.microsoft.com/office/powerpoint/2010/main" val="4138761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875" y="1600200"/>
            <a:ext cx="5568249" cy="4525963"/>
          </a:xfrm>
        </p:spPr>
      </p:pic>
    </p:spTree>
    <p:extLst>
      <p:ext uri="{BB962C8B-B14F-4D97-AF65-F5344CB8AC3E}">
        <p14:creationId xmlns:p14="http://schemas.microsoft.com/office/powerpoint/2010/main" val="3263557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100" y="1643546"/>
            <a:ext cx="6439799" cy="4439270"/>
          </a:xfrm>
        </p:spPr>
      </p:pic>
    </p:spTree>
    <p:extLst>
      <p:ext uri="{BB962C8B-B14F-4D97-AF65-F5344CB8AC3E}">
        <p14:creationId xmlns:p14="http://schemas.microsoft.com/office/powerpoint/2010/main" val="4244174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sz="1700" dirty="0"/>
              <a:t>This work presents an e-voting system which uses a secure e-voting protocol based on bilinear pairings. The system allows emitting the vote over the Internet through an Android Smartphone. It was necessary to develop two cryptographic libraries, one for the Servers and other for the Android Smartphone. Both libraries implement the scalar multiplication in the  and G</a:t>
            </a:r>
            <a:r>
              <a:rPr lang="en-US" sz="1700" baseline="-25000" dirty="0"/>
              <a:t>2</a:t>
            </a:r>
            <a:r>
              <a:rPr lang="en-US" sz="1700" dirty="0"/>
              <a:t> groups, besides of the arithmetic operations of </a:t>
            </a:r>
            <a:r>
              <a:rPr lang="en-US" sz="1700" dirty="0" smtClean="0"/>
              <a:t>elliptic  curves</a:t>
            </a:r>
          </a:p>
          <a:p>
            <a:pPr marL="0" indent="0" algn="just">
              <a:buNone/>
            </a:pPr>
            <a:r>
              <a:rPr lang="en-US" sz="1700" dirty="0"/>
              <a:t/>
            </a:r>
            <a:br>
              <a:rPr lang="en-US" sz="1700" dirty="0"/>
            </a:br>
            <a:r>
              <a:rPr lang="en-US" sz="1700" dirty="0" smtClean="0"/>
              <a:t>      The </a:t>
            </a:r>
            <a:r>
              <a:rPr lang="en-US" sz="1700" dirty="0"/>
              <a:t>implementation of the library in both entities (Android Smartphone and Servers) </a:t>
            </a:r>
            <a:r>
              <a:rPr lang="en-US" sz="1700" dirty="0" smtClean="0"/>
              <a:t>the </a:t>
            </a:r>
            <a:r>
              <a:rPr lang="en-US" sz="1700" dirty="0"/>
              <a:t>integrity of the vote and the anonymity of the voter using digital signatures and </a:t>
            </a:r>
            <a:r>
              <a:rPr lang="en-US" sz="1700" dirty="0" smtClean="0"/>
              <a:t> blind </a:t>
            </a:r>
            <a:r>
              <a:rPr lang="en-US" sz="1700" dirty="0"/>
              <a:t>signatures based on bilinear pairings. This is very useful in applications that require to guarantee more security without utilize 1024-bit length numbers at least</a:t>
            </a:r>
            <a:r>
              <a:rPr lang="en-US" sz="1700" dirty="0" smtClean="0"/>
              <a:t>.</a:t>
            </a:r>
          </a:p>
          <a:p>
            <a:pPr marL="0" indent="0" algn="just">
              <a:buNone/>
            </a:pPr>
            <a:r>
              <a:rPr lang="en-US" sz="1900" dirty="0" smtClean="0"/>
              <a:t> </a:t>
            </a:r>
          </a:p>
          <a:p>
            <a:pPr marL="0" indent="0" algn="just">
              <a:buNone/>
            </a:pPr>
            <a:r>
              <a:rPr lang="en-US" sz="1900" dirty="0" smtClean="0"/>
              <a:t>The </a:t>
            </a:r>
            <a:r>
              <a:rPr lang="en-US" sz="1900" dirty="0"/>
              <a:t>time consumed by cryptographic operations on the Android Smartphone is also very short, compared with other implementations. </a:t>
            </a:r>
            <a:r>
              <a:rPr lang="en-US" sz="1900" dirty="0" smtClean="0"/>
              <a:t> </a:t>
            </a:r>
            <a:r>
              <a:rPr lang="en-US" sz="1900" dirty="0"/>
              <a:t>Then, the developed e-voting </a:t>
            </a:r>
            <a:r>
              <a:rPr lang="en-US" sz="1900" dirty="0" smtClean="0"/>
              <a:t>system introduced </a:t>
            </a:r>
            <a:r>
              <a:rPr lang="en-US" sz="1900" dirty="0"/>
              <a:t>in this work is reliable and efficient</a:t>
            </a:r>
            <a:r>
              <a:rPr lang="en-US" sz="1900" dirty="0" smtClean="0"/>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7216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457</Words>
  <Application>Microsoft Office PowerPoint</Application>
  <PresentationFormat>On-screen Show (4:3)</PresentationFormat>
  <Paragraphs>45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VOTING SYSTEM TO SOLVE CRIMES</vt:lpstr>
      <vt:lpstr>ABSTRACT</vt:lpstr>
      <vt:lpstr>PowerPoint Presentation</vt:lpstr>
      <vt:lpstr>ADVANTAGES</vt:lpstr>
      <vt:lpstr>DISADVANTAGES</vt:lpstr>
      <vt:lpstr>WORKING</vt:lpstr>
      <vt:lpstr>VOTING PROCESS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2019-08-19T15:03:12Z</dcterms:created>
  <dcterms:modified xsi:type="dcterms:W3CDTF">2019-08-21T00:25:41Z</dcterms:modified>
</cp:coreProperties>
</file>