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67" r:id="rId14"/>
    <p:sldId id="268" r:id="rId15"/>
    <p:sldId id="269" r:id="rId16"/>
    <p:sldId id="273" r:id="rId17"/>
    <p:sldId id="270" r:id="rId18"/>
    <p:sldId id="271" r:id="rId19"/>
    <p:sldId id="272" r:id="rId2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07</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marL="0" indent="0">
              <a:buClr>
                <a:srgbClr val="FF0000"/>
              </a:buClr>
              <a:buNone/>
            </a:pPr>
            <a:r>
              <a:rPr lang="en-US" dirty="0">
                <a:latin typeface="Times New Roman" panose="02020603050405020304" pitchFamily="18" charset="0"/>
                <a:cs typeface="Times New Roman" panose="02020603050405020304" pitchFamily="18" charset="0"/>
              </a:rPr>
              <a:t>  Main Menu</a:t>
            </a:r>
          </a:p>
          <a:p>
            <a:pPr marL="0" indent="0">
              <a:buClr>
                <a:srgbClr val="FF0000"/>
              </a:buCl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ARcore</a:t>
            </a:r>
            <a:r>
              <a:rPr lang="en-US" dirty="0">
                <a:latin typeface="Times New Roman" panose="02020603050405020304" pitchFamily="18" charset="0"/>
                <a:cs typeface="Times New Roman" panose="02020603050405020304" pitchFamily="18" charset="0"/>
              </a:rPr>
              <a:t> Implementation</a:t>
            </a:r>
          </a:p>
          <a:p>
            <a:pPr marL="0" indent="0">
              <a:buClr>
                <a:srgbClr val="FF0000"/>
              </a:buClr>
              <a:buNone/>
            </a:pPr>
            <a:r>
              <a:rPr lang="en-US" dirty="0">
                <a:latin typeface="Times New Roman" panose="02020603050405020304" pitchFamily="18" charset="0"/>
                <a:cs typeface="Times New Roman" panose="02020603050405020304" pitchFamily="18" charset="0"/>
              </a:rPr>
              <a:t>  Simulation</a:t>
            </a:r>
          </a:p>
          <a:p>
            <a:pPr marL="0" indent="0">
              <a:buClr>
                <a:srgbClr val="FF0000"/>
              </a:buClr>
              <a:buNone/>
            </a:pPr>
            <a:r>
              <a:rPr lang="en-US" dirty="0">
                <a:latin typeface="Times New Roman" panose="02020603050405020304" pitchFamily="18" charset="0"/>
                <a:cs typeface="Times New Roman" panose="02020603050405020304" pitchFamily="18" charset="0"/>
              </a:rPr>
              <a:t>  Chat Bot</a:t>
            </a:r>
          </a:p>
          <a:p>
            <a:pPr marL="0" indent="0">
              <a:buClr>
                <a:srgbClr val="FF0000"/>
              </a:buClr>
              <a:buNone/>
            </a:pPr>
            <a:r>
              <a:rPr lang="en-US" dirty="0">
                <a:latin typeface="Times New Roman" panose="02020603050405020304" pitchFamily="18" charset="0"/>
                <a:cs typeface="Times New Roman" panose="02020603050405020304" pitchFamily="18" charset="0"/>
              </a:rPr>
              <a:t>  NPC</a:t>
            </a:r>
          </a:p>
          <a:p>
            <a:pPr marL="0" indent="0">
              <a:buClr>
                <a:srgbClr val="FF0000"/>
              </a:buClr>
              <a:buNone/>
            </a:pPr>
            <a:r>
              <a:rPr lang="en-US" dirty="0">
                <a:latin typeface="Times New Roman" panose="02020603050405020304" pitchFamily="18" charset="0"/>
                <a:cs typeface="Times New Roman" panose="02020603050405020304" pitchFamily="18" charset="0"/>
              </a:rPr>
              <a:t>  Reward</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384" y="201168"/>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a:xfrm>
            <a:off x="8601456" y="6291707"/>
            <a:ext cx="2743200" cy="365125"/>
          </a:xfrm>
        </p:spPr>
        <p:txBody>
          <a:bodyPr/>
          <a:lstStyle/>
          <a:p>
            <a:fld id="{672DB9CA-C85A-4E11-ADC0-8193E41C1656}" type="slidenum">
              <a:rPr lang="en-IN" b="1" smtClean="0">
                <a:solidFill>
                  <a:schemeClr val="tx1"/>
                </a:solidFill>
              </a:rPr>
              <a:t>11</a:t>
            </a:fld>
            <a:endParaRPr lang="en-IN" b="1" dirty="0">
              <a:solidFill>
                <a:schemeClr val="tx1"/>
              </a:solidFill>
            </a:endParaRPr>
          </a:p>
        </p:txBody>
      </p:sp>
      <p:sp>
        <p:nvSpPr>
          <p:cNvPr id="6" name="Rectangle 2">
            <a:extLst>
              <a:ext uri="{FF2B5EF4-FFF2-40B4-BE49-F238E27FC236}">
                <a16:creationId xmlns:a16="http://schemas.microsoft.com/office/drawing/2014/main" id="{AC566394-1A92-E781-5954-8B8A8B93F67C}"/>
              </a:ext>
            </a:extLst>
          </p:cNvPr>
          <p:cNvSpPr>
            <a:spLocks noGrp="1" noChangeArrowheads="1"/>
          </p:cNvSpPr>
          <p:nvPr>
            <p:ph idx="1"/>
          </p:nvPr>
        </p:nvSpPr>
        <p:spPr bwMode="auto">
          <a:xfrm>
            <a:off x="487525" y="1421341"/>
            <a:ext cx="112169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Main Menu module is a vital part of an application, acting as the central hub for user interaction and navigation. It plays a key role in creating a gamified and engaging learning experience, which motivates users and encourages active participation.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the primary point of access to all features, the main menu ensures easy and efficient navigation, reducing complexity and distractions. A well-designed User Interface (UI) is crucial to making navigation intuitive and user-friendly, enhancing both usability and aesthetic appeal.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design encourages users to explore content, increasing engagement. Ultimately, a thoughtfully crafted main menu, combined with a compelling UI, is essential to the app's success, enhancing its educational value and user experience.</a:t>
            </a:r>
          </a:p>
        </p:txBody>
      </p:sp>
    </p:spTree>
    <p:extLst>
      <p:ext uri="{BB962C8B-B14F-4D97-AF65-F5344CB8AC3E}">
        <p14:creationId xmlns:p14="http://schemas.microsoft.com/office/powerpoint/2010/main" val="278578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
        <p:nvSpPr>
          <p:cNvPr id="4" name="Rectangle 1">
            <a:extLst>
              <a:ext uri="{FF2B5EF4-FFF2-40B4-BE49-F238E27FC236}">
                <a16:creationId xmlns:a16="http://schemas.microsoft.com/office/drawing/2014/main" id="{5B6977FA-258F-DC2F-25B6-47BF89E12287}"/>
              </a:ext>
            </a:extLst>
          </p:cNvPr>
          <p:cNvSpPr>
            <a:spLocks noGrp="1" noChangeArrowheads="1"/>
          </p:cNvSpPr>
          <p:nvPr>
            <p:ph idx="1"/>
          </p:nvPr>
        </p:nvSpPr>
        <p:spPr bwMode="auto">
          <a:xfrm>
            <a:off x="506185" y="1590832"/>
            <a:ext cx="1117962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ARCore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software development kit (SDK) developed by Google to enable augmented reality (AR) experiences on Android devices.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uses the device’s camera and motion sensors to overlay digital content onto the real world in real-time, creating immersive AR experiences.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ARCore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features include motion tracking, environmental understanding, and light estimation. Motion tracking uses the device's accelerometer and gyroscope to track movement, while environmental understanding allows for accurate placement of virtual objects on flat surfaces. Light estimation adjusts virtual content’s lighting to match the environment.</a:t>
            </a:r>
          </a:p>
        </p:txBody>
      </p:sp>
    </p:spTree>
    <p:extLst>
      <p:ext uri="{BB962C8B-B14F-4D97-AF65-F5344CB8AC3E}">
        <p14:creationId xmlns:p14="http://schemas.microsoft.com/office/powerpoint/2010/main" val="27801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490728" y="920368"/>
            <a:ext cx="10710672" cy="5105527"/>
          </a:xfrm>
        </p:spPr>
        <p:txBody>
          <a:bodyPr>
            <a:noAutofit/>
          </a:bodyPr>
          <a:lstStyle/>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Augmented Reality (AR) is revolutionizing modern education by providing immersive and interactive learning experiences that engage students more effectively. By integrating virtual elements with real-world environments, AR-based educational games allow students to visualize complex concepts, participate in hands-on learning, and retain information better. These games feature components such as immersive environments, gamification, real-time feedback, collaboration, and personalized learning paths. AR also enhances accessibility for diverse learners, offering practical, contextual learning that connects theoretical knowledge to real-world applications. Overall, AR-based educational simulations foster motivation, increase engagement, and improve retention, creating a dynamic and enjoyable learning experience.</a:t>
            </a:r>
          </a:p>
          <a:p>
            <a:pPr marL="0" indent="0" algn="just">
              <a:lnSpc>
                <a:spcPct val="100000"/>
              </a:lnSpc>
              <a:buClr>
                <a:srgbClr val="FF0000"/>
              </a:buClr>
              <a:buNone/>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
        <p:nvSpPr>
          <p:cNvPr id="4" name="Rectangle 1">
            <a:extLst>
              <a:ext uri="{FF2B5EF4-FFF2-40B4-BE49-F238E27FC236}">
                <a16:creationId xmlns:a16="http://schemas.microsoft.com/office/drawing/2014/main" id="{26B9247D-79B1-CABF-AD4A-AB5D84340E44}"/>
              </a:ext>
            </a:extLst>
          </p:cNvPr>
          <p:cNvSpPr>
            <a:spLocks noGrp="1" noChangeArrowheads="1"/>
          </p:cNvSpPr>
          <p:nvPr>
            <p:ph idx="1"/>
          </p:nvPr>
        </p:nvSpPr>
        <p:spPr bwMode="auto">
          <a:xfrm>
            <a:off x="417578" y="1536173"/>
            <a:ext cx="1109565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ChatBots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AI-driven tools designed to simulate human conversation and assist users through text or voice interactions. In educational apps, they act as virtual assistants, guiding users through app features, answering questions, and offering educational support. They help users navigate the app, provide step-by-step instructions, resolve technical issues, and offer personalized educational guidance based on learning progress.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ChatBots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also enhance gamified experiences, provide FAQs, and improve user engagement by sending reminders or new challenges. They can continuously learn and improve, offer multilingual support, and play a key role in boosting user retention.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benefits of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ChatBots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 24/7 availability, improved user experience, efficiency, scalability, and cost-effectiveness by reducing the need for human customer support.</a:t>
            </a:r>
          </a:p>
        </p:txBody>
      </p:sp>
    </p:spTree>
    <p:extLst>
      <p:ext uri="{BB962C8B-B14F-4D97-AF65-F5344CB8AC3E}">
        <p14:creationId xmlns:p14="http://schemas.microsoft.com/office/powerpoint/2010/main" val="285598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
        <p:nvSpPr>
          <p:cNvPr id="6" name="Rectangle 2">
            <a:extLst>
              <a:ext uri="{FF2B5EF4-FFF2-40B4-BE49-F238E27FC236}">
                <a16:creationId xmlns:a16="http://schemas.microsoft.com/office/drawing/2014/main" id="{1675F307-6FC3-9C1A-A33C-4829FD6F347E}"/>
              </a:ext>
            </a:extLst>
          </p:cNvPr>
          <p:cNvSpPr>
            <a:spLocks noGrp="1" noChangeArrowheads="1"/>
          </p:cNvSpPr>
          <p:nvPr>
            <p:ph idx="1"/>
          </p:nvPr>
        </p:nvSpPr>
        <p:spPr bwMode="auto">
          <a:xfrm>
            <a:off x="463297" y="1351507"/>
            <a:ext cx="1107699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Interactive learning guides come to life with NPCs acting as virtual instructors, guiding users through lessons or tasks while offering real-time feedback, explanations, and hints to create a richer, more interactive learning environment. Additionally, NPCs enhance gamified learning experiences by setting challenges, assigning tasks, and rewarding users, motivating them through celebrations of achievements or guidance during failures. By driving the educational narrative, NPCs provide backstories or historical contexts that make learning immersive, adapting to users' decisions for a personalized experience. Furthermore, AR NPCs facilitate role-playing and practical simulations by recreating real-world scenarios, such as medical training or language practice, allowing users to engage in lifelike situations to hone their skills.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8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E30E2-31E0-09F8-062D-8A7A6ADE0D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FE85FF-97FE-6D20-3696-6EF542152FF7}"/>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MODULE-6</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18C165-C3B1-2191-3841-FB33876482E7}"/>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
        <p:nvSpPr>
          <p:cNvPr id="4" name="Rectangle 1">
            <a:extLst>
              <a:ext uri="{FF2B5EF4-FFF2-40B4-BE49-F238E27FC236}">
                <a16:creationId xmlns:a16="http://schemas.microsoft.com/office/drawing/2014/main" id="{6589D5FB-1EBD-B652-2BDF-F65A94BCD1AE}"/>
              </a:ext>
            </a:extLst>
          </p:cNvPr>
          <p:cNvSpPr>
            <a:spLocks noGrp="1" noChangeArrowheads="1"/>
          </p:cNvSpPr>
          <p:nvPr>
            <p:ph idx="1"/>
          </p:nvPr>
        </p:nvSpPr>
        <p:spPr bwMode="auto">
          <a:xfrm>
            <a:off x="664465" y="1441201"/>
            <a:ext cx="1107699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Reward systems in educational apps play a crucial role in motivating users by combining intrinsic satisfaction from learning with extrinsic rewards such as badges, points, or other incentives. They encourage persistence, helping users overcome challenges and stay consistent in their learning journey. By reinforcing positive actions like completing lessons or tasks, these systems inspire users to maintain productive behaviors. Gamified features, such as leveling up, earning virtual rewards, and unlocking new stages, create an engaging and immersive experience that keeps users motivated and actively involved. Additionally, rewards serve as tangible indicators of progress, boosting users' confidence, fostering a sense of accomplishment, and encouraging them to pursue higher goals with renewed determination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6041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pic>
        <p:nvPicPr>
          <p:cNvPr id="3" name="Picture 2">
            <a:extLst>
              <a:ext uri="{FF2B5EF4-FFF2-40B4-BE49-F238E27FC236}">
                <a16:creationId xmlns:a16="http://schemas.microsoft.com/office/drawing/2014/main" id="{E1D334CD-6115-5B1D-B0BE-4530EFDFFA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962449"/>
            <a:ext cx="6819900" cy="4933102"/>
          </a:xfrm>
          <a:prstGeom prst="rect">
            <a:avLst/>
          </a:prstGeom>
          <a:noFill/>
          <a:ln>
            <a:noFill/>
          </a:ln>
        </p:spPr>
      </p:pic>
    </p:spTree>
    <p:extLst>
      <p:ext uri="{BB962C8B-B14F-4D97-AF65-F5344CB8AC3E}">
        <p14:creationId xmlns:p14="http://schemas.microsoft.com/office/powerpoint/2010/main" val="421411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7888" y="1287716"/>
            <a:ext cx="10515600" cy="4282567"/>
          </a:xfrm>
        </p:spPr>
        <p:txBody>
          <a:bodyPr>
            <a:normAutofit fontScale="92500" lnSpcReduction="20000"/>
          </a:bodyPr>
          <a:lstStyle/>
          <a:p>
            <a:pPr marL="0" indent="0" algn="just">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buClr>
                <a:srgbClr val="FF0000"/>
              </a:buClr>
            </a:pPr>
            <a:r>
              <a:rPr lang="en-US" b="1" dirty="0">
                <a:latin typeface="Times New Roman" panose="02020603050405020304" pitchFamily="18" charset="0"/>
                <a:cs typeface="Times New Roman" panose="02020603050405020304" pitchFamily="18" charset="0"/>
              </a:rPr>
              <a:t>Motivates Users</a:t>
            </a:r>
            <a:r>
              <a:rPr lang="en-US" dirty="0">
                <a:latin typeface="Times New Roman" panose="02020603050405020304" pitchFamily="18" charset="0"/>
                <a:cs typeface="Times New Roman" panose="02020603050405020304" pitchFamily="18" charset="0"/>
              </a:rPr>
              <a:t>: Reward systems combine intrinsic satisfaction from learning with extrinsic rewards like badges and points to encourage users to stay motivated.</a:t>
            </a:r>
          </a:p>
          <a:p>
            <a:pPr algn="just">
              <a:buClr>
                <a:srgbClr val="FF0000"/>
              </a:buClr>
            </a:pPr>
            <a:r>
              <a:rPr lang="en-US" b="1" dirty="0">
                <a:latin typeface="Times New Roman" panose="02020603050405020304" pitchFamily="18" charset="0"/>
                <a:cs typeface="Times New Roman" panose="02020603050405020304" pitchFamily="18" charset="0"/>
              </a:rPr>
              <a:t>Promotes Persistence</a:t>
            </a:r>
            <a:r>
              <a:rPr lang="en-US" dirty="0">
                <a:latin typeface="Times New Roman" panose="02020603050405020304" pitchFamily="18" charset="0"/>
                <a:cs typeface="Times New Roman" panose="02020603050405020304" pitchFamily="18" charset="0"/>
              </a:rPr>
              <a:t>: They help users overcome challenges and maintain consistency in their learning journey.</a:t>
            </a:r>
          </a:p>
          <a:p>
            <a:pPr algn="just">
              <a:buClr>
                <a:srgbClr val="FF0000"/>
              </a:buClr>
            </a:pPr>
            <a:r>
              <a:rPr lang="en-US" b="1" dirty="0">
                <a:latin typeface="Times New Roman" panose="02020603050405020304" pitchFamily="18" charset="0"/>
                <a:cs typeface="Times New Roman" panose="02020603050405020304" pitchFamily="18" charset="0"/>
              </a:rPr>
              <a:t>Reinforces Positive Actions</a:t>
            </a:r>
            <a:r>
              <a:rPr lang="en-US" dirty="0">
                <a:latin typeface="Times New Roman" panose="02020603050405020304" pitchFamily="18" charset="0"/>
                <a:cs typeface="Times New Roman" panose="02020603050405020304" pitchFamily="18" charset="0"/>
              </a:rPr>
              <a:t>: By rewarding tasks like lesson completion, these systems encourage productive behaviors.</a:t>
            </a:r>
          </a:p>
          <a:p>
            <a:pPr algn="just">
              <a:buClr>
                <a:srgbClr val="FF0000"/>
              </a:buClr>
            </a:pPr>
            <a:r>
              <a:rPr lang="en-US" b="1" dirty="0">
                <a:latin typeface="Times New Roman" panose="02020603050405020304" pitchFamily="18" charset="0"/>
                <a:cs typeface="Times New Roman" panose="02020603050405020304" pitchFamily="18" charset="0"/>
              </a:rPr>
              <a:t>Enhances Engagement</a:t>
            </a:r>
            <a:r>
              <a:rPr lang="en-US" dirty="0">
                <a:latin typeface="Times New Roman" panose="02020603050405020304" pitchFamily="18" charset="0"/>
                <a:cs typeface="Times New Roman" panose="02020603050405020304" pitchFamily="18" charset="0"/>
              </a:rPr>
              <a:t>: Gamified features like leveling up and earning virtual rewards create an immersive and engaging experience.</a:t>
            </a:r>
          </a:p>
          <a:p>
            <a:pPr algn="just">
              <a:buClr>
                <a:srgbClr val="FF0000"/>
              </a:buClr>
            </a:pPr>
            <a:r>
              <a:rPr lang="en-US" b="1" dirty="0">
                <a:latin typeface="Times New Roman" panose="02020603050405020304" pitchFamily="18" charset="0"/>
                <a:cs typeface="Times New Roman" panose="02020603050405020304" pitchFamily="18" charset="0"/>
              </a:rPr>
              <a:t>Boosts Confidence</a:t>
            </a:r>
            <a:r>
              <a:rPr lang="en-US" dirty="0">
                <a:latin typeface="Times New Roman" panose="02020603050405020304" pitchFamily="18" charset="0"/>
                <a:cs typeface="Times New Roman" panose="02020603050405020304" pitchFamily="18" charset="0"/>
              </a:rPr>
              <a:t>: Tangible progress indicators foster a sense of accomplishment and inspire users to aim for higher goals.</a:t>
            </a:r>
          </a:p>
          <a:p>
            <a:pPr marL="0" indent="0" algn="just">
              <a:lnSpc>
                <a:spcPct val="200000"/>
              </a:lnSpc>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ct val="200000"/>
              </a:lnSpc>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200000"/>
              </a:lnSpc>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200000"/>
              </a:lnSpc>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19</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M SARAVANAN, M.E.,	  	Kavin Kirthik RP(811722104071)</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Kathirvel</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 (811722104070)</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Nikhaal</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Ahamed A K (811722104101)</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 IN EDUCATION USING ARCORE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766552" cy="4827016"/>
          </a:xfrm>
        </p:spPr>
        <p:txBody>
          <a:bodyPr>
            <a:normAutofit fontScale="62500" lnSpcReduction="20000"/>
          </a:bodyPr>
          <a:lstStyle/>
          <a:p>
            <a:pPr algn="just">
              <a:lnSpc>
                <a:spcPct val="170000"/>
              </a:lnSpc>
              <a:buClr>
                <a:srgbClr val="FF0000"/>
              </a:buClr>
            </a:pPr>
            <a:r>
              <a:rPr lang="en-IN" dirty="0"/>
              <a:t> </a:t>
            </a:r>
            <a:r>
              <a:rPr lang="en-US" b="1" dirty="0">
                <a:latin typeface="Times New Roman" panose="02020603050405020304" pitchFamily="18" charset="0"/>
                <a:cs typeface="Times New Roman" panose="02020603050405020304" pitchFamily="18" charset="0"/>
              </a:rPr>
              <a:t>Enhance Student Engagement</a:t>
            </a:r>
            <a:r>
              <a:rPr lang="en-US" dirty="0">
                <a:latin typeface="Times New Roman" panose="02020603050405020304" pitchFamily="18" charset="0"/>
                <a:cs typeface="Times New Roman" panose="02020603050405020304" pitchFamily="18" charset="0"/>
              </a:rPr>
              <a:t>: To provide interactive, immersive experiences that capture students' attention and make learning more engaging and fun.</a:t>
            </a:r>
            <a:endParaRPr lang="en-IN" dirty="0">
              <a:latin typeface="Times New Roman" panose="02020603050405020304" pitchFamily="18" charset="0"/>
              <a:cs typeface="Times New Roman" panose="02020603050405020304" pitchFamily="18" charset="0"/>
            </a:endParaRPr>
          </a:p>
          <a:p>
            <a:pPr algn="just">
              <a:lnSpc>
                <a:spcPct val="170000"/>
              </a:lnSpc>
              <a:buClr>
                <a:srgbClr val="FF0000"/>
              </a:buClr>
            </a:pP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Support Visual Learning</a:t>
            </a:r>
            <a:r>
              <a:rPr lang="en-US" dirty="0">
                <a:latin typeface="Times New Roman" panose="02020603050405020304" pitchFamily="18" charset="0"/>
                <a:cs typeface="Times New Roman" panose="02020603050405020304" pitchFamily="18" charset="0"/>
              </a:rPr>
              <a:t>: To enable students to visualize complex concepts and abstract ideas through 3D models, simulations, and real-world overlays, improving understanding and retention.</a:t>
            </a:r>
            <a:endParaRPr lang="en-IN" dirty="0">
              <a:latin typeface="Times New Roman" panose="02020603050405020304" pitchFamily="18" charset="0"/>
              <a:cs typeface="Times New Roman" panose="02020603050405020304" pitchFamily="18" charset="0"/>
            </a:endParaRPr>
          </a:p>
          <a:p>
            <a:pPr algn="just">
              <a:lnSpc>
                <a:spcPct val="170000"/>
              </a:lnSpc>
              <a:buClr>
                <a:srgbClr val="FF0000"/>
              </a:buClr>
            </a:pP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Bridge Learning Gaps</a:t>
            </a:r>
            <a:r>
              <a:rPr lang="en-US" dirty="0">
                <a:latin typeface="Times New Roman" panose="02020603050405020304" pitchFamily="18" charset="0"/>
                <a:cs typeface="Times New Roman" panose="02020603050405020304" pitchFamily="18" charset="0"/>
              </a:rPr>
              <a:t>: To offer personalized learning experiences that cater to different learning styles and abilities, helping students who struggle with traditional methods.</a:t>
            </a:r>
            <a:endParaRPr lang="en-IN" dirty="0">
              <a:latin typeface="Times New Roman" panose="02020603050405020304" pitchFamily="18" charset="0"/>
              <a:cs typeface="Times New Roman" panose="02020603050405020304" pitchFamily="18" charset="0"/>
            </a:endParaRPr>
          </a:p>
          <a:p>
            <a:pPr algn="just">
              <a:lnSpc>
                <a:spcPct val="170000"/>
              </a:lnSpc>
              <a:buClr>
                <a:srgbClr val="FF0000"/>
              </a:buClr>
            </a:pP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Promote Active Learning</a:t>
            </a:r>
            <a:r>
              <a:rPr lang="en-US" dirty="0">
                <a:latin typeface="Times New Roman" panose="02020603050405020304" pitchFamily="18" charset="0"/>
                <a:cs typeface="Times New Roman" panose="02020603050405020304" pitchFamily="18" charset="0"/>
              </a:rPr>
              <a:t>: To foster hands-on learning by allowing students to interact with digital objects or environments, encouraging exploration and critical thinking.</a:t>
            </a:r>
            <a:endParaRPr lang="en-IN" dirty="0">
              <a:latin typeface="Times New Roman" panose="02020603050405020304" pitchFamily="18" charset="0"/>
              <a:cs typeface="Times New Roman" panose="02020603050405020304" pitchFamily="18" charset="0"/>
            </a:endParaRPr>
          </a:p>
          <a:p>
            <a:pPr algn="just">
              <a:lnSpc>
                <a:spcPct val="170000"/>
              </a:lnSpc>
              <a:buClr>
                <a:srgbClr val="FF0000"/>
              </a:buClr>
            </a:pP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Improve Retention and Recall</a:t>
            </a:r>
            <a:r>
              <a:rPr lang="en-US" dirty="0">
                <a:latin typeface="Times New Roman" panose="02020603050405020304" pitchFamily="18" charset="0"/>
                <a:cs typeface="Times New Roman" panose="02020603050405020304" pitchFamily="18" charset="0"/>
              </a:rPr>
              <a:t>: To enhance long-term memory retention by associating information with interactive, contextual, and spatially relevant elements.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
        <p:nvSpPr>
          <p:cNvPr id="4" name="Rectangle 1">
            <a:extLst>
              <a:ext uri="{FF2B5EF4-FFF2-40B4-BE49-F238E27FC236}">
                <a16:creationId xmlns:a16="http://schemas.microsoft.com/office/drawing/2014/main" id="{FD5441FA-2695-C89F-9590-DE467E8B5A0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C8F26B47-F12B-5171-ECE0-DB8402D126B9}"/>
              </a:ext>
            </a:extLst>
          </p:cNvPr>
          <p:cNvSpPr txBox="1"/>
          <p:nvPr/>
        </p:nvSpPr>
        <p:spPr>
          <a:xfrm>
            <a:off x="1183531" y="1078196"/>
            <a:ext cx="9824937" cy="5262979"/>
          </a:xfrm>
          <a:prstGeom prst="rect">
            <a:avLst/>
          </a:prstGeom>
          <a:noFill/>
        </p:spPr>
        <p:txBody>
          <a:bodyPr wrap="square">
            <a:spAutoFit/>
          </a:bodyPr>
          <a:lstStyle/>
          <a:p>
            <a:pPr algn="just"/>
            <a:r>
              <a:rPr lang="en-US" sz="2400" dirty="0"/>
              <a:t>Augmented Reality (AR) is revolutionizing the field of education by blending the physical and digital worlds to create immersive, interactive learning experiences. By overlaying digital content such as images, videos, and 3D models onto the real world, AR enhances traditional teaching methods, making learning more engaging and accessible. This technology supports visual, kinesthetic, and experiential learning, allowing students to explore complex concepts in ways that were previously impossible. AR fosters deeper understanding by providing hands-on experiences and real-time feedback, helping students retain information more effectively. It also promotes collaboration and creativity, encouraging students to engage in problem-solving and innovation. The adaptability of AR makes it suitable for diverse learning environments, from K-12 classrooms to higher education and remote learning scenarios. As AR continues to evolve, it holds the potential to transform education by offering personalized learning experiences.</a:t>
            </a: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759121541"/>
              </p:ext>
            </p:extLst>
          </p:nvPr>
        </p:nvGraphicFramePr>
        <p:xfrm>
          <a:off x="0" y="646331"/>
          <a:ext cx="12192000" cy="6505752"/>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062480">
                  <a:extLst>
                    <a:ext uri="{9D8B030D-6E8A-4147-A177-3AD203B41FA5}">
                      <a16:colId xmlns:a16="http://schemas.microsoft.com/office/drawing/2014/main" val="2877018546"/>
                    </a:ext>
                  </a:extLst>
                </a:gridCol>
                <a:gridCol w="2814320">
                  <a:extLst>
                    <a:ext uri="{9D8B030D-6E8A-4147-A177-3AD203B41FA5}">
                      <a16:colId xmlns:a16="http://schemas.microsoft.com/office/drawing/2014/main" val="1421465586"/>
                    </a:ext>
                  </a:extLst>
                </a:gridCol>
              </a:tblGrid>
              <a:tr h="101935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019352">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Augmented reality applications in education: A review of recent trends and challenges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 S. Gupta, A. Sharma, and V. Kumar</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IEEE Access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paper discusses challenges like technical limitations, cost, and content design in AR education</a:t>
                      </a:r>
                    </a:p>
                  </a:txBody>
                  <a:tcPr/>
                </a:tc>
                <a:tc>
                  <a:txBody>
                    <a:bodyPr/>
                    <a:lstStyle/>
                    <a:p>
                      <a:r>
                        <a:rPr lang="en-US" sz="1800" dirty="0">
                          <a:latin typeface="Times New Roman" panose="02020603050405020304" pitchFamily="18" charset="0"/>
                          <a:cs typeface="Times New Roman" panose="02020603050405020304" pitchFamily="18" charset="0"/>
                        </a:rPr>
                        <a:t>Augmented Reality</a:t>
                      </a:r>
                    </a:p>
                  </a:txBody>
                  <a:tcPr/>
                </a:tc>
                <a:extLst>
                  <a:ext uri="{0D108BD9-81ED-4DB2-BD59-A6C34878D82A}">
                    <a16:rowId xmlns:a16="http://schemas.microsoft.com/office/drawing/2014/main" val="1168724830"/>
                  </a:ext>
                </a:extLst>
              </a:tr>
              <a:tr h="1019352">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Real-time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markerless</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tracking for augmented reality on mobile devices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M. G. Jones, C. D. Lee, and L. H. Wang</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IEEE Transactions on Multimedia</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paper explores real-time </a:t>
                      </a:r>
                      <a:r>
                        <a:rPr lang="en-US" sz="1800" dirty="0" err="1">
                          <a:latin typeface="Times New Roman" panose="02020603050405020304" pitchFamily="18" charset="0"/>
                          <a:cs typeface="Times New Roman" panose="02020603050405020304" pitchFamily="18" charset="0"/>
                        </a:rPr>
                        <a:t>markerless</a:t>
                      </a:r>
                      <a:r>
                        <a:rPr lang="en-US" sz="1800" dirty="0">
                          <a:latin typeface="Times New Roman" panose="02020603050405020304" pitchFamily="18" charset="0"/>
                          <a:cs typeface="Times New Roman" panose="02020603050405020304" pitchFamily="18" charset="0"/>
                        </a:rPr>
                        <a:t> tracking for AR on mobile devices, focusing on accuracy and speed.</a:t>
                      </a:r>
                    </a:p>
                  </a:txBody>
                  <a:tcPr/>
                </a:tc>
                <a:tc>
                  <a:txBody>
                    <a:bodyPr/>
                    <a:lstStyle/>
                    <a:p>
                      <a:r>
                        <a:rPr lang="en-US" sz="1800" dirty="0">
                          <a:latin typeface="Times New Roman" panose="02020603050405020304" pitchFamily="18" charset="0"/>
                          <a:cs typeface="Times New Roman" panose="02020603050405020304" pitchFamily="18" charset="0"/>
                        </a:rPr>
                        <a:t>Augmented Reality</a:t>
                      </a:r>
                    </a:p>
                  </a:txBody>
                  <a:tcPr/>
                </a:tc>
                <a:extLst>
                  <a:ext uri="{0D108BD9-81ED-4DB2-BD59-A6C34878D82A}">
                    <a16:rowId xmlns:a16="http://schemas.microsoft.com/office/drawing/2014/main" val="1660361405"/>
                  </a:ext>
                </a:extLst>
              </a:tr>
              <a:tr h="1019352">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Interactive augmented reality system for industrial assembly tasks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J. Zhang and L. Liu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IEEE Transactions on Industrial Informatics</a:t>
                      </a:r>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paper presents an AR system that aids industrial assembly with real-time guidance.</a:t>
                      </a:r>
                    </a:p>
                    <a:p>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Augmented Reality</a:t>
                      </a:r>
                    </a:p>
                  </a:txBody>
                  <a:tcPr/>
                </a:tc>
                <a:extLst>
                  <a:ext uri="{0D108BD9-81ED-4DB2-BD59-A6C34878D82A}">
                    <a16:rowId xmlns:a16="http://schemas.microsoft.com/office/drawing/2014/main" val="282788171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69A61-5747-FADE-977D-A47446BB8E72}"/>
            </a:ext>
          </a:extLst>
        </p:cNvPr>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486C4A92-185B-223E-206D-5C70F9F27641}"/>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7777CF7-9FF5-FC39-BC95-70DA3EC94FC9}"/>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dirty="0">
              <a:solidFill>
                <a:schemeClr val="tx1"/>
              </a:solidFill>
            </a:endParaRPr>
          </a:p>
        </p:txBody>
      </p:sp>
      <p:sp>
        <p:nvSpPr>
          <p:cNvPr id="10" name="Rectangle 9">
            <a:extLst>
              <a:ext uri="{FF2B5EF4-FFF2-40B4-BE49-F238E27FC236}">
                <a16:creationId xmlns:a16="http://schemas.microsoft.com/office/drawing/2014/main" id="{D53995C2-F369-92F7-DD0A-245841BE8DBF}"/>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FE61C63-C972-C832-6651-590BE05DA072}"/>
              </a:ext>
            </a:extLst>
          </p:cNvPr>
          <p:cNvGraphicFramePr>
            <a:graphicFrameLocks noGrp="1"/>
          </p:cNvGraphicFramePr>
          <p:nvPr>
            <p:extLst>
              <p:ext uri="{D42A27DB-BD31-4B8C-83A1-F6EECF244321}">
                <p14:modId xmlns:p14="http://schemas.microsoft.com/office/powerpoint/2010/main" val="4080752827"/>
              </p:ext>
            </p:extLst>
          </p:nvPr>
        </p:nvGraphicFramePr>
        <p:xfrm>
          <a:off x="0" y="646331"/>
          <a:ext cx="12192000" cy="4494072"/>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062480">
                  <a:extLst>
                    <a:ext uri="{9D8B030D-6E8A-4147-A177-3AD203B41FA5}">
                      <a16:colId xmlns:a16="http://schemas.microsoft.com/office/drawing/2014/main" val="2877018546"/>
                    </a:ext>
                  </a:extLst>
                </a:gridCol>
                <a:gridCol w="2814320">
                  <a:extLst>
                    <a:ext uri="{9D8B030D-6E8A-4147-A177-3AD203B41FA5}">
                      <a16:colId xmlns:a16="http://schemas.microsoft.com/office/drawing/2014/main" val="1421465586"/>
                    </a:ext>
                  </a:extLst>
                </a:gridCol>
              </a:tblGrid>
              <a:tr h="101935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019352">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Development of immersive AR environments for user experience evaluation in smart cities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 Smith, R. Williams, and P. Thompson</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IEEE Internet of Things Journal</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paper explores the development of immersive AR environments to evaluate user experience in smart cities.</a:t>
                      </a:r>
                    </a:p>
                  </a:txBody>
                  <a:tcPr/>
                </a:tc>
                <a:tc>
                  <a:txBody>
                    <a:bodyPr/>
                    <a:lstStyle/>
                    <a:p>
                      <a:r>
                        <a:rPr lang="en-US" sz="1800" dirty="0">
                          <a:latin typeface="Times New Roman" panose="02020603050405020304" pitchFamily="18" charset="0"/>
                          <a:cs typeface="Times New Roman" panose="02020603050405020304" pitchFamily="18" charset="0"/>
                        </a:rPr>
                        <a:t>Augmented Reality</a:t>
                      </a:r>
                    </a:p>
                  </a:txBody>
                  <a:tcPr/>
                </a:tc>
                <a:extLst>
                  <a:ext uri="{0D108BD9-81ED-4DB2-BD59-A6C34878D82A}">
                    <a16:rowId xmlns:a16="http://schemas.microsoft.com/office/drawing/2014/main" val="2351027274"/>
                  </a:ext>
                </a:extLst>
              </a:tr>
              <a:tr h="1019352">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Towards understanding object recognition in augmented reality environments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 P. K. Agarwal, N. Patel, and S. Gupta</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IEEE Transactions on Pattern Analysis and Machine Intelligence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paper explores methods for accurate object recognition in AR environments.</a:t>
                      </a:r>
                    </a:p>
                  </a:txBody>
                  <a:tcPr/>
                </a:tc>
                <a:tc>
                  <a:txBody>
                    <a:bodyPr/>
                    <a:lstStyle/>
                    <a:p>
                      <a:r>
                        <a:rPr lang="en-US" sz="1800" dirty="0">
                          <a:latin typeface="Times New Roman" panose="02020603050405020304" pitchFamily="18" charset="0"/>
                          <a:cs typeface="Times New Roman" panose="02020603050405020304" pitchFamily="18" charset="0"/>
                        </a:rPr>
                        <a:t>Augmented Reality</a:t>
                      </a:r>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103994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4EA7BC2-6B41-DBF2-9B53-4BC765562607}"/>
              </a:ext>
            </a:extLst>
          </p:cNvPr>
          <p:cNvPicPr>
            <a:picLocks noChangeAspect="1"/>
          </p:cNvPicPr>
          <p:nvPr/>
        </p:nvPicPr>
        <p:blipFill>
          <a:blip r:embed="rId2"/>
          <a:stretch>
            <a:fillRect/>
          </a:stretch>
        </p:blipFill>
        <p:spPr>
          <a:xfrm>
            <a:off x="1543828" y="1204426"/>
            <a:ext cx="7200900" cy="4953000"/>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pic>
        <p:nvPicPr>
          <p:cNvPr id="7" name="Picture 6">
            <a:extLst>
              <a:ext uri="{FF2B5EF4-FFF2-40B4-BE49-F238E27FC236}">
                <a16:creationId xmlns:a16="http://schemas.microsoft.com/office/drawing/2014/main" id="{16125C61-AA8A-066B-4CBA-8AC531918406}"/>
              </a:ext>
            </a:extLst>
          </p:cNvPr>
          <p:cNvPicPr>
            <a:picLocks noChangeAspect="1"/>
          </p:cNvPicPr>
          <p:nvPr/>
        </p:nvPicPr>
        <p:blipFill>
          <a:blip r:embed="rId2"/>
          <a:stretch>
            <a:fillRect/>
          </a:stretch>
        </p:blipFill>
        <p:spPr>
          <a:xfrm>
            <a:off x="2227797" y="925899"/>
            <a:ext cx="7286625" cy="4781550"/>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IntelCore</a:t>
            </a:r>
            <a:r>
              <a:rPr lang="en-IN" dirty="0">
                <a:latin typeface="Times New Roman" panose="02020603050405020304" pitchFamily="18" charset="0"/>
                <a:cs typeface="Times New Roman" panose="02020603050405020304" pitchFamily="18" charset="0"/>
              </a:rPr>
              <a:t> i7 13</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gen </a:t>
            </a:r>
          </a:p>
          <a:p>
            <a:pPr>
              <a:buClr>
                <a:srgbClr val="FF0000"/>
              </a:buClr>
            </a:pPr>
            <a:r>
              <a:rPr lang="en-IN" dirty="0">
                <a:latin typeface="Times New Roman" panose="02020603050405020304" pitchFamily="18" charset="0"/>
                <a:cs typeface="Times New Roman" panose="02020603050405020304" pitchFamily="18" charset="0"/>
              </a:rPr>
              <a:t> Nvidia </a:t>
            </a:r>
            <a:r>
              <a:rPr lang="en-IN" dirty="0" err="1">
                <a:latin typeface="Times New Roman" panose="02020603050405020304" pitchFamily="18" charset="0"/>
                <a:cs typeface="Times New Roman" panose="02020603050405020304" pitchFamily="18" charset="0"/>
              </a:rPr>
              <a:t>rtx</a:t>
            </a:r>
            <a:r>
              <a:rPr lang="en-IN" dirty="0">
                <a:latin typeface="Times New Roman" panose="02020603050405020304" pitchFamily="18" charset="0"/>
                <a:cs typeface="Times New Roman" panose="02020603050405020304" pitchFamily="18" charset="0"/>
              </a:rPr>
              <a:t> 3050</a:t>
            </a:r>
          </a:p>
          <a:p>
            <a:pPr>
              <a:buClr>
                <a:srgbClr val="FF0000"/>
              </a:buClr>
            </a:pPr>
            <a:r>
              <a:rPr lang="en-IN" dirty="0">
                <a:latin typeface="Times New Roman" panose="02020603050405020304" pitchFamily="18" charset="0"/>
                <a:cs typeface="Times New Roman" panose="02020603050405020304" pitchFamily="18" charset="0"/>
              </a:rPr>
              <a:t> 8gb ram</a:t>
            </a:r>
          </a:p>
          <a:p>
            <a:pPr marL="0" indent="0">
              <a:buClr>
                <a:srgbClr val="FF0000"/>
              </a:buClr>
              <a:buNone/>
            </a:pPr>
            <a:r>
              <a:rPr lang="en-IN" dirty="0">
                <a:latin typeface="Times New Roman" panose="02020603050405020304" pitchFamily="18" charset="0"/>
                <a:cs typeface="Times New Roman" panose="02020603050405020304" pitchFamily="18" charset="0"/>
              </a:rPr>
              <a:t> </a:t>
            </a:r>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7205472" y="1675362"/>
            <a:ext cx="5183188" cy="823912"/>
          </a:xfrm>
        </p:spPr>
        <p:txBody>
          <a:bodyPr>
            <a:normAutofit/>
          </a:bodyPr>
          <a:lstStyle/>
          <a:p>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windows 10</a:t>
            </a:r>
          </a:p>
          <a:p>
            <a:pPr>
              <a:buClr>
                <a:srgbClr val="FF0000"/>
              </a:buClr>
            </a:pPr>
            <a:r>
              <a:rPr lang="en-IN" dirty="0">
                <a:latin typeface="Times New Roman" panose="02020603050405020304" pitchFamily="18" charset="0"/>
                <a:cs typeface="Times New Roman" panose="02020603050405020304" pitchFamily="18" charset="0"/>
              </a:rPr>
              <a:t> unity</a:t>
            </a:r>
          </a:p>
          <a:p>
            <a:pPr>
              <a:buClr>
                <a:srgbClr val="FF0000"/>
              </a:buClr>
            </a:pPr>
            <a:r>
              <a:rPr lang="en-IN" dirty="0">
                <a:latin typeface="Times New Roman" panose="02020603050405020304" pitchFamily="18" charset="0"/>
                <a:cs typeface="Times New Roman" panose="02020603050405020304" pitchFamily="18" charset="0"/>
              </a:rPr>
              <a:t> Blender </a:t>
            </a:r>
          </a:p>
          <a:p>
            <a:pPr>
              <a:buClr>
                <a:srgbClr val="FF0000"/>
              </a:buClr>
            </a:pPr>
            <a:r>
              <a:rPr lang="en-IN" dirty="0">
                <a:latin typeface="Times New Roman" panose="02020603050405020304" pitchFamily="18" charset="0"/>
                <a:cs typeface="Times New Roman" panose="02020603050405020304" pitchFamily="18" charset="0"/>
              </a:rPr>
              <a:t> AR core</a:t>
            </a:r>
          </a:p>
          <a:p>
            <a:pPr>
              <a:buClr>
                <a:srgbClr val="FF0000"/>
              </a:buClr>
            </a:pPr>
            <a:r>
              <a:rPr lang="en-IN" dirty="0">
                <a:latin typeface="Times New Roman" panose="02020603050405020304" pitchFamily="18" charset="0"/>
                <a:cs typeface="Times New Roman" panose="02020603050405020304" pitchFamily="18" charset="0"/>
              </a:rPr>
              <a:t> Visual Studio Code</a:t>
            </a:r>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1565</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SUMMARY OF MODULE-6</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VivoBook</dc:creator>
  <cp:lastModifiedBy>Kathirvel</cp:lastModifiedBy>
  <cp:revision>22</cp:revision>
  <dcterms:modified xsi:type="dcterms:W3CDTF">2024-12-05T22:03:45Z</dcterms:modified>
</cp:coreProperties>
</file>