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</p:sldIdLst>
  <p:sldSz cx="9144000" cy="6858000" type="screen4x3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6" y="-78"/>
      </p:cViewPr>
      <p:guideLst>
        <p:guide orient="horz" pos="211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2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854442" y="561289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生活中的分层模型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432050"/>
            <a:ext cx="2667000" cy="2667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560" y="1817370"/>
            <a:ext cx="2050415" cy="3088640"/>
          </a:xfrm>
          <a:prstGeom prst="rect">
            <a:avLst/>
          </a:prstGeom>
        </p:spPr>
      </p:pic>
      <p:graphicFrame>
        <p:nvGraphicFramePr>
          <p:cNvPr id="18" name="对象 17"/>
          <p:cNvGraphicFramePr/>
          <p:nvPr/>
        </p:nvGraphicFramePr>
        <p:xfrm>
          <a:off x="6813550" y="1232535"/>
          <a:ext cx="1549400" cy="317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3" imgW="2143125" imgH="4486275" progId="Paint.Picture">
                  <p:embed/>
                </p:oleObj>
              </mc:Choice>
              <mc:Fallback>
                <p:oleObj name="" r:id="rId3" imgW="2143125" imgH="4486275" progId="Paint.Picture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13550" y="1232535"/>
                        <a:ext cx="1549400" cy="317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右箭头 23"/>
          <p:cNvSpPr/>
          <p:nvPr/>
        </p:nvSpPr>
        <p:spPr>
          <a:xfrm rot="19800000">
            <a:off x="2654935" y="2681605"/>
            <a:ext cx="1151890" cy="575945"/>
          </a:xfrm>
          <a:prstGeom prst="rightArrow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9800000">
            <a:off x="5399405" y="2066925"/>
            <a:ext cx="1151890" cy="575945"/>
          </a:xfrm>
          <a:prstGeom prst="rightArrow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627613" y="5309706"/>
            <a:ext cx="196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领位人员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（用户界面层）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3591793" y="5098886"/>
            <a:ext cx="196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服务生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（业务逻辑层）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6862043" y="4602951"/>
            <a:ext cx="145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厨师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（数据层）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6793230" y="3007360"/>
            <a:ext cx="1511935" cy="18440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数据库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57384" y="872396"/>
            <a:ext cx="4968552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49287" y="610229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应用程序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708968" y="5049686"/>
            <a:ext cx="4464496" cy="6840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数据访问层</a:t>
            </a:r>
            <a:r>
              <a:rPr lang="en-US" altLang="zh-CN" sz="2000" b="1" dirty="0" smtClean="0"/>
              <a:t>(DAO)</a:t>
            </a:r>
            <a:endParaRPr lang="zh-CN" altLang="en-US" sz="2000" b="1" dirty="0"/>
          </a:p>
        </p:txBody>
      </p:sp>
      <p:cxnSp>
        <p:nvCxnSpPr>
          <p:cNvPr id="12" name="肘形连接符 11"/>
          <p:cNvCxnSpPr>
            <a:stCxn id="7" idx="3"/>
            <a:endCxn id="4" idx="2"/>
          </p:cNvCxnSpPr>
          <p:nvPr/>
        </p:nvCxnSpPr>
        <p:spPr>
          <a:xfrm flipV="1">
            <a:off x="5173345" y="3929380"/>
            <a:ext cx="1619885" cy="1462405"/>
          </a:xfrm>
          <a:prstGeom prst="bentConnector3">
            <a:avLst>
              <a:gd name="adj1" fmla="val 500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09315" y="3033715"/>
            <a:ext cx="4464496" cy="1458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b="1" dirty="0"/>
          </a:p>
        </p:txBody>
      </p:sp>
      <p:sp>
        <p:nvSpPr>
          <p:cNvPr id="14" name="矩形 13"/>
          <p:cNvSpPr/>
          <p:nvPr/>
        </p:nvSpPr>
        <p:spPr>
          <a:xfrm>
            <a:off x="719455" y="1116965"/>
            <a:ext cx="4464685" cy="1285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用户界面层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视图层</a:t>
            </a:r>
            <a:endParaRPr lang="en-US" altLang="zh-CN" sz="2000" b="1" dirty="0" smtClean="0"/>
          </a:p>
          <a:p>
            <a:pPr algn="ctr"/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接受用户操作，显示执行结果</a:t>
            </a:r>
            <a:r>
              <a:rPr lang="en-US" altLang="zh-CN" sz="2000" b="1" dirty="0" smtClean="0"/>
              <a:t>)</a:t>
            </a:r>
            <a:endParaRPr lang="zh-CN" altLang="en-US" sz="2000" b="1" dirty="0"/>
          </a:p>
        </p:txBody>
      </p:sp>
      <p:sp>
        <p:nvSpPr>
          <p:cNvPr id="15" name="矩形 14"/>
          <p:cNvSpPr/>
          <p:nvPr/>
        </p:nvSpPr>
        <p:spPr>
          <a:xfrm>
            <a:off x="899795" y="3541395"/>
            <a:ext cx="1151890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订单操作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2375535" y="3541395"/>
            <a:ext cx="1151890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客户</a:t>
            </a:r>
            <a:r>
              <a:rPr lang="zh-CN" altLang="en-US" b="1" dirty="0" smtClean="0"/>
              <a:t>操作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3761740" y="3543935"/>
            <a:ext cx="1151890" cy="74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订单明细操作</a:t>
            </a:r>
            <a:endParaRPr lang="zh-CN" altLang="en-US" b="1" dirty="0"/>
          </a:p>
        </p:txBody>
      </p:sp>
      <p:sp>
        <p:nvSpPr>
          <p:cNvPr id="26" name="线形标注 1 25"/>
          <p:cNvSpPr/>
          <p:nvPr/>
        </p:nvSpPr>
        <p:spPr>
          <a:xfrm>
            <a:off x="5868144" y="1124744"/>
            <a:ext cx="2304256" cy="576064"/>
          </a:xfrm>
          <a:prstGeom prst="borderCallout1">
            <a:avLst>
              <a:gd name="adj1" fmla="val 44871"/>
              <a:gd name="adj2" fmla="val -296"/>
              <a:gd name="adj3" fmla="val 176797"/>
              <a:gd name="adj4" fmla="val -30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order_manage_ui.py</a:t>
            </a:r>
            <a:endParaRPr lang="zh-CN" altLang="en-US" dirty="0"/>
          </a:p>
        </p:txBody>
      </p:sp>
      <p:sp>
        <p:nvSpPr>
          <p:cNvPr id="27" name="线形标注 1 26"/>
          <p:cNvSpPr/>
          <p:nvPr/>
        </p:nvSpPr>
        <p:spPr>
          <a:xfrm>
            <a:off x="5868035" y="1998980"/>
            <a:ext cx="2304415" cy="575945"/>
          </a:xfrm>
          <a:prstGeom prst="borderCallout1">
            <a:avLst>
              <a:gd name="adj1" fmla="val 44871"/>
              <a:gd name="adj2" fmla="val -296"/>
              <a:gd name="adj3" fmla="val 329658"/>
              <a:gd name="adj4" fmla="val -40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order_manage.py</a:t>
            </a:r>
            <a:endParaRPr lang="zh-CN" altLang="en-US" dirty="0"/>
          </a:p>
        </p:txBody>
      </p:sp>
      <p:sp>
        <p:nvSpPr>
          <p:cNvPr id="29" name="线形标注 1 28"/>
          <p:cNvSpPr/>
          <p:nvPr/>
        </p:nvSpPr>
        <p:spPr>
          <a:xfrm>
            <a:off x="6552220" y="5697200"/>
            <a:ext cx="1512168" cy="576064"/>
          </a:xfrm>
          <a:prstGeom prst="borderCallout1">
            <a:avLst>
              <a:gd name="adj1" fmla="val 44871"/>
              <a:gd name="adj2" fmla="val -296"/>
              <a:gd name="adj3" fmla="val -62607"/>
              <a:gd name="adj4" fmla="val -947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order_dao.py</a:t>
            </a:r>
            <a:endParaRPr lang="zh-CN" altLang="en-US" dirty="0"/>
          </a:p>
        </p:txBody>
      </p:sp>
      <p:sp>
        <p:nvSpPr>
          <p:cNvPr id="2" name="TextBox 5"/>
          <p:cNvSpPr txBox="1"/>
          <p:nvPr/>
        </p:nvSpPr>
        <p:spPr>
          <a:xfrm>
            <a:off x="3346567" y="201244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三层程序设计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2263257" y="3033979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/>
              <a:t>业务逻辑层</a:t>
            </a:r>
            <a:endParaRPr lang="zh-CN" altLang="en-US" b="1" dirty="0"/>
          </a:p>
        </p:txBody>
      </p:sp>
      <p:sp>
        <p:nvSpPr>
          <p:cNvPr id="8" name="上下箭头 7"/>
          <p:cNvSpPr/>
          <p:nvPr/>
        </p:nvSpPr>
        <p:spPr>
          <a:xfrm>
            <a:off x="2780665" y="2402205"/>
            <a:ext cx="360045" cy="605155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上下箭头 8"/>
          <p:cNvSpPr/>
          <p:nvPr/>
        </p:nvSpPr>
        <p:spPr>
          <a:xfrm>
            <a:off x="2748915" y="4491990"/>
            <a:ext cx="360045" cy="557530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9750" y="4560570"/>
          <a:ext cx="8051800" cy="106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45"/>
                <a:gridCol w="1737360"/>
                <a:gridCol w="2030095"/>
                <a:gridCol w="1625600"/>
              </a:tblGrid>
              <a:tr h="528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order_id</a:t>
                      </a:r>
                      <a:endParaRPr lang="en-US" sz="2000" dirty="0" err="1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cust_id</a:t>
                      </a:r>
                      <a:endParaRPr lang="en-US" sz="2000" dirty="0" err="1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products_num</a:t>
                      </a:r>
                      <a:endParaRPr lang="en-US" sz="2000" dirty="0" err="1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amt</a:t>
                      </a:r>
                      <a:endParaRPr lang="en-US" sz="20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5359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201801010001</a:t>
                      </a:r>
                      <a:endParaRPr lang="en-US" sz="16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C0001</a:t>
                      </a:r>
                      <a:endParaRPr lang="en-US" sz="16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6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400.00</a:t>
                      </a:r>
                      <a:endParaRPr lang="en-US" sz="16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332990" y="980440"/>
            <a:ext cx="4464685" cy="21564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r>
              <a:rPr lang="zh-CN" altLang="en-US" b="1" dirty="0" err="1" smtClean="0">
                <a:latin typeface="微软雅黑" panose="020B0503020204020204" charset="-122"/>
                <a:ea typeface="微软雅黑" panose="020B0503020204020204" charset="-122"/>
              </a:rPr>
              <a:t>订单对象</a:t>
            </a:r>
            <a:endParaRPr lang="en-US" altLang="zh-CN" b="1" dirty="0" err="1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zh-CN" b="1" dirty="0" err="1" smtClean="0">
                <a:latin typeface="微软雅黑" panose="020B0503020204020204" charset="-122"/>
                <a:ea typeface="微软雅黑" panose="020B0503020204020204" charset="-122"/>
              </a:rPr>
              <a:t>Self.order_id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zh-CN" b="1" dirty="0" err="1" smtClean="0">
                <a:latin typeface="微软雅黑" panose="020B0503020204020204" charset="-122"/>
                <a:ea typeface="微软雅黑" panose="020B0503020204020204" charset="-122"/>
              </a:rPr>
              <a:t>Self.cust_id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zh-CN" b="1" dirty="0" err="1" smtClean="0">
                <a:latin typeface="微软雅黑" panose="020B0503020204020204" charset="-122"/>
                <a:ea typeface="微软雅黑" panose="020B0503020204020204" charset="-122"/>
              </a:rPr>
              <a:t>Self.products_num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zh-CN" b="1" dirty="0" err="1" smtClean="0">
                <a:latin typeface="微软雅黑" panose="020B0503020204020204" charset="-122"/>
                <a:ea typeface="微软雅黑" panose="020B0503020204020204" charset="-122"/>
              </a:rPr>
              <a:t>Self.amt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0735" y="3529965"/>
            <a:ext cx="2448560" cy="654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对象关系映射</a:t>
            </a:r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(ORM)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9" name="直接箭头连接符 8"/>
          <p:cNvCxnSpPr>
            <a:stCxn id="6" idx="2"/>
            <a:endCxn id="7" idx="0"/>
          </p:cNvCxnSpPr>
          <p:nvPr/>
        </p:nvCxnSpPr>
        <p:spPr>
          <a:xfrm flipH="1">
            <a:off x="4564915" y="3137039"/>
            <a:ext cx="635" cy="3930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2"/>
            <a:endCxn id="5" idx="0"/>
          </p:cNvCxnSpPr>
          <p:nvPr/>
        </p:nvCxnSpPr>
        <p:spPr>
          <a:xfrm>
            <a:off x="4565015" y="4184650"/>
            <a:ext cx="635" cy="3759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95504" y="332656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对象关系映射示意图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327910" y="1464945"/>
            <a:ext cx="4465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7584" y="1196752"/>
            <a:ext cx="4968552" cy="38884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95504" y="332656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对象嵌套关系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84168" y="1647661"/>
            <a:ext cx="25584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OrderManage</a:t>
            </a:r>
            <a:r>
              <a:rPr lang="zh-CN" altLang="en-US" sz="2400" b="1" dirty="0" smtClean="0"/>
              <a:t>对象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043305" y="1621790"/>
            <a:ext cx="1736090" cy="199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latin typeface="微软雅黑" panose="020B0503020204020204" charset="-122"/>
                <a:ea typeface="微软雅黑" panose="020B0503020204020204" charset="-122"/>
              </a:rPr>
              <a:t>order_dao</a:t>
            </a:r>
            <a:endParaRPr lang="en-US" altLang="zh-CN" sz="1600" b="1" dirty="0" err="1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 b="1" dirty="0" err="1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 b="1" dirty="0" err="1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 b="1" dirty="0" err="1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 b="1" dirty="0" err="1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 b="1" dirty="0" err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53105" y="1620520"/>
            <a:ext cx="2003425" cy="2744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latin typeface="微软雅黑" panose="020B0503020204020204" charset="-122"/>
                <a:ea typeface="微软雅黑" panose="020B0503020204020204" charset="-122"/>
              </a:rPr>
              <a:t>Query_all_order()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689985" y="2420620"/>
          <a:ext cx="1239520" cy="1737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39520"/>
              </a:tblGrid>
              <a:tr h="542290">
                <a:tc>
                  <a:txBody>
                    <a:bodyPr/>
                    <a:p>
                      <a:r>
                        <a:rPr lang="en-US" altLang="zh-CN" sz="1600" b="1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order</a:t>
                      </a:r>
                      <a:r>
                        <a:rPr lang="zh-CN" altLang="en-US" sz="1600" b="1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对象</a:t>
                      </a:r>
                      <a:endParaRPr lang="zh-CN" altLang="en-US" sz="1600" b="1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597535">
                <a:tc>
                  <a:txBody>
                    <a:bodyPr/>
                    <a:p>
                      <a:r>
                        <a:rPr lang="en-US" altLang="zh-CN" sz="1600" b="1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order</a:t>
                      </a:r>
                      <a:r>
                        <a:rPr lang="zh-CN" altLang="en-US" sz="1600" b="1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对象</a:t>
                      </a:r>
                      <a:endParaRPr lang="en-US" altLang="zh-CN" sz="1600" b="1" dirty="0" smtClean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597535">
                <a:tc>
                  <a:txBody>
                    <a:bodyPr/>
                    <a:p>
                      <a:r>
                        <a:rPr lang="en-US" altLang="zh-CN" sz="1600" b="1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order</a:t>
                      </a:r>
                      <a:r>
                        <a:rPr lang="zh-CN" altLang="en-US" sz="1600" b="1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对象</a:t>
                      </a:r>
                      <a:endParaRPr lang="en-US" altLang="zh-CN" sz="1600" b="1" dirty="0" smtClean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91590" y="2420620"/>
          <a:ext cx="1239520" cy="56705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39520"/>
              </a:tblGrid>
              <a:tr h="567055">
                <a:tc>
                  <a:txBody>
                    <a:bodyPr/>
                    <a:p>
                      <a:r>
                        <a:rPr lang="en-US" altLang="zh-CN" sz="1600" b="1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db_helper</a:t>
                      </a:r>
                      <a:endParaRPr lang="en-US" altLang="zh-CN" sz="1600" b="1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4929505" y="3501390"/>
            <a:ext cx="1423035" cy="3543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426200" y="2987675"/>
            <a:ext cx="1923415" cy="9220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order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对象列表给外层调用者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39037f07-d38d-44fc-9338-9aab1cd677e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WPS 演示</Application>
  <PresentationFormat>全屏显示(4:3)</PresentationFormat>
  <Paragraphs>93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Paint.Picture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</dc:creator>
  <cp:lastModifiedBy>王_丹波</cp:lastModifiedBy>
  <cp:revision>76</cp:revision>
  <dcterms:created xsi:type="dcterms:W3CDTF">2019-02-12T07:02:00Z</dcterms:created>
  <dcterms:modified xsi:type="dcterms:W3CDTF">2019-03-28T11:47:29Z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