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756005" y="367741"/>
            <a:ext cx="10679988" cy="757555"/>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347976" y="1486915"/>
            <a:ext cx="7496047" cy="4141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5069" y="6473162"/>
            <a:ext cx="1498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6" name="object 6"/>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pic>
        <p:nvPicPr>
          <p:cNvPr id="7" name="object 7"/>
          <p:cNvPicPr/>
          <p:nvPr/>
        </p:nvPicPr>
        <p:blipFill>
          <a:blip r:embed="rId2" cstate="print"/>
          <a:stretch>
            <a:fillRect/>
          </a:stretch>
        </p:blipFill>
        <p:spPr>
          <a:xfrm>
            <a:off x="1667079" y="6467855"/>
            <a:ext cx="76186" cy="177461"/>
          </a:xfrm>
          <a:prstGeom prst="rect">
            <a:avLst/>
          </a:prstGeom>
        </p:spPr>
      </p:pic>
      <p:sp>
        <p:nvSpPr>
          <p:cNvPr id="8" name="object 8"/>
          <p:cNvSpPr txBox="1"/>
          <p:nvPr/>
        </p:nvSpPr>
        <p:spPr>
          <a:xfrm>
            <a:off x="739241" y="6464604"/>
            <a:ext cx="1765300" cy="193675"/>
          </a:xfrm>
          <a:prstGeom prst="rect">
            <a:avLst/>
          </a:prstGeom>
        </p:spPr>
        <p:txBody>
          <a:bodyPr vert="horz" wrap="square" lIns="0" tIns="12700" rIns="0" bIns="0" rtlCol="0">
            <a:spAutoFit/>
          </a:bodyPr>
          <a:lstStyle/>
          <a:p>
            <a:pPr marL="12700">
              <a:lnSpc>
                <a:spcPct val="100000"/>
              </a:lnSpc>
              <a:spcBef>
                <a:spcPts val="100"/>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9" name="object 9"/>
          <p:cNvSpPr txBox="1"/>
          <p:nvPr/>
        </p:nvSpPr>
        <p:spPr>
          <a:xfrm>
            <a:off x="1138046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1</a:t>
            </a:r>
            <a:endParaRPr sz="1100">
              <a:latin typeface="Trebuchet MS"/>
              <a:cs typeface="Trebuchet MS"/>
            </a:endParaRPr>
          </a:p>
        </p:txBody>
      </p:sp>
      <p:sp>
        <p:nvSpPr>
          <p:cNvPr id="10" name="object 10"/>
          <p:cNvSpPr txBox="1">
            <a:spLocks noGrp="1"/>
          </p:cNvSpPr>
          <p:nvPr>
            <p:ph type="title"/>
          </p:nvPr>
        </p:nvSpPr>
        <p:spPr>
          <a:xfrm>
            <a:off x="722782" y="3133801"/>
            <a:ext cx="6973418" cy="505908"/>
          </a:xfrm>
          <a:prstGeom prst="rect">
            <a:avLst/>
          </a:prstGeom>
        </p:spPr>
        <p:txBody>
          <a:bodyPr vert="horz" wrap="square" lIns="0" tIns="13335" rIns="0" bIns="0" rtlCol="0">
            <a:spAutoFit/>
          </a:bodyPr>
          <a:lstStyle/>
          <a:p>
            <a:pPr marL="12700">
              <a:lnSpc>
                <a:spcPct val="100000"/>
              </a:lnSpc>
              <a:spcBef>
                <a:spcPts val="105"/>
              </a:spcBef>
            </a:pPr>
            <a:r>
              <a:rPr lang="en-IN" sz="3200" dirty="0">
                <a:latin typeface="Times New Roman"/>
                <a:cs typeface="Times New Roman"/>
              </a:rPr>
              <a:t>X-RAY DETECTION USING CNN</a:t>
            </a:r>
            <a:endParaRPr sz="3200" dirty="0">
              <a:latin typeface="Times New Roman"/>
              <a:cs typeface="Times New Roman"/>
            </a:endParaRPr>
          </a:p>
        </p:txBody>
      </p:sp>
      <p:sp>
        <p:nvSpPr>
          <p:cNvPr id="11" name="object 11"/>
          <p:cNvSpPr txBox="1"/>
          <p:nvPr/>
        </p:nvSpPr>
        <p:spPr>
          <a:xfrm>
            <a:off x="4834254" y="4298442"/>
            <a:ext cx="3988435" cy="848360"/>
          </a:xfrm>
          <a:prstGeom prst="rect">
            <a:avLst/>
          </a:prstGeom>
        </p:spPr>
        <p:txBody>
          <a:bodyPr vert="horz" wrap="square" lIns="0" tIns="12700" rIns="0" bIns="0" rtlCol="0">
            <a:spAutoFit/>
          </a:bodyPr>
          <a:lstStyle/>
          <a:p>
            <a:pPr marL="12700">
              <a:lnSpc>
                <a:spcPct val="100000"/>
              </a:lnSpc>
              <a:spcBef>
                <a:spcPts val="100"/>
              </a:spcBef>
            </a:pPr>
            <a:r>
              <a:rPr lang="en-IN" spc="-5" dirty="0">
                <a:latin typeface="Arial MT"/>
                <a:cs typeface="Arial MT"/>
              </a:rPr>
              <a:t>KAVIN S </a:t>
            </a:r>
            <a:endParaRPr sz="1800" dirty="0">
              <a:latin typeface="Arial MT"/>
              <a:cs typeface="Arial MT"/>
            </a:endParaRPr>
          </a:p>
          <a:p>
            <a:pPr marL="12700" marR="5080">
              <a:lnSpc>
                <a:spcPct val="100000"/>
              </a:lnSpc>
            </a:pPr>
            <a:r>
              <a:rPr sz="1800" dirty="0">
                <a:latin typeface="Arial MT"/>
                <a:cs typeface="Arial MT"/>
              </a:rPr>
              <a:t>KGISL</a:t>
            </a:r>
            <a:r>
              <a:rPr sz="1800" spc="-40" dirty="0">
                <a:latin typeface="Arial MT"/>
                <a:cs typeface="Arial MT"/>
              </a:rPr>
              <a:t> </a:t>
            </a:r>
            <a:r>
              <a:rPr sz="1800" dirty="0">
                <a:latin typeface="Arial MT"/>
                <a:cs typeface="Arial MT"/>
              </a:rPr>
              <a:t>INSTITUTE</a:t>
            </a:r>
            <a:r>
              <a:rPr sz="1800" spc="-55" dirty="0">
                <a:latin typeface="Arial MT"/>
                <a:cs typeface="Arial MT"/>
              </a:rPr>
              <a:t> </a:t>
            </a:r>
            <a:r>
              <a:rPr sz="1800" dirty="0">
                <a:latin typeface="Arial MT"/>
                <a:cs typeface="Arial MT"/>
              </a:rPr>
              <a:t>OF</a:t>
            </a:r>
            <a:r>
              <a:rPr sz="1800" spc="-30" dirty="0">
                <a:latin typeface="Arial MT"/>
                <a:cs typeface="Arial MT"/>
              </a:rPr>
              <a:t> </a:t>
            </a:r>
            <a:r>
              <a:rPr sz="1800" dirty="0">
                <a:latin typeface="Arial MT"/>
                <a:cs typeface="Arial MT"/>
              </a:rPr>
              <a:t>TECHNOLOGY </a:t>
            </a:r>
            <a:r>
              <a:rPr sz="1800" spc="-484" dirty="0">
                <a:latin typeface="Arial MT"/>
                <a:cs typeface="Arial MT"/>
              </a:rPr>
              <a:t> </a:t>
            </a:r>
            <a:r>
              <a:rPr sz="1800" spc="-10" dirty="0">
                <a:latin typeface="Arial MT"/>
                <a:cs typeface="Arial MT"/>
              </a:rPr>
              <a:t>711721243</a:t>
            </a:r>
            <a:r>
              <a:rPr lang="en-IN" sz="1800" spc="-10" dirty="0">
                <a:latin typeface="Arial MT"/>
                <a:cs typeface="Arial MT"/>
              </a:rPr>
              <a:t>044</a:t>
            </a:r>
            <a:endParaRPr sz="18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0"/>
            <a:ext cx="4752340" cy="6863080"/>
            <a:chOff x="7444549" y="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014"/>
            <a:ext cx="1739900" cy="163195"/>
          </a:xfrm>
          <a:prstGeom prst="rect">
            <a:avLst/>
          </a:prstGeom>
        </p:spPr>
        <p:txBody>
          <a:bodyPr vert="horz" wrap="square" lIns="0" tIns="0" rIns="0" bIns="0" rtlCol="0">
            <a:spAutoFit/>
          </a:bodyPr>
          <a:lstStyle/>
          <a:p>
            <a:pPr>
              <a:lnSpc>
                <a:spcPts val="1260"/>
              </a:lnSpc>
              <a:tabLst>
                <a:tab pos="78740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Ann</a:t>
            </a:r>
            <a:r>
              <a:rPr sz="1100" b="1" spc="-10" dirty="0">
                <a:solidFill>
                  <a:srgbClr val="2C83C3"/>
                </a:solidFill>
                <a:latin typeface="Trebuchet MS"/>
                <a:cs typeface="Trebuchet MS"/>
              </a:rPr>
              <a:t>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20" dirty="0">
                <a:solidFill>
                  <a:srgbClr val="2C83C3"/>
                </a:solidFill>
                <a:latin typeface="Trebuchet MS"/>
                <a:cs typeface="Trebuchet MS"/>
              </a:rPr>
              <a:t>R</a:t>
            </a:r>
            <a:r>
              <a:rPr sz="1100" b="1" spc="-15" dirty="0">
                <a:solidFill>
                  <a:srgbClr val="2C83C3"/>
                </a:solidFill>
                <a:latin typeface="Trebuchet MS"/>
                <a:cs typeface="Trebuchet MS"/>
              </a:rPr>
              <a:t>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spc="5" dirty="0">
                <a:solidFill>
                  <a:srgbClr val="2C83C3"/>
                </a:solidFill>
                <a:latin typeface="Trebuchet MS"/>
                <a:cs typeface="Trebuchet MS"/>
              </a:rPr>
              <a:t>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333247" y="423113"/>
            <a:ext cx="2345055" cy="757555"/>
          </a:xfrm>
          <a:prstGeom prst="rect">
            <a:avLst/>
          </a:prstGeom>
        </p:spPr>
        <p:txBody>
          <a:bodyPr vert="horz" wrap="square" lIns="0" tIns="12700" rIns="0" bIns="0" rtlCol="0">
            <a:spAutoFit/>
          </a:bodyPr>
          <a:lstStyle/>
          <a:p>
            <a:pPr marL="12700">
              <a:lnSpc>
                <a:spcPct val="100000"/>
              </a:lnSpc>
              <a:spcBef>
                <a:spcPts val="100"/>
              </a:spcBef>
            </a:pPr>
            <a:r>
              <a:rPr spc="-20" dirty="0"/>
              <a:t>A</a:t>
            </a:r>
            <a:r>
              <a:rPr spc="-5" dirty="0"/>
              <a:t>G</a:t>
            </a:r>
            <a:r>
              <a:rPr spc="-20" dirty="0"/>
              <a:t>E</a:t>
            </a:r>
            <a:r>
              <a:rPr spc="-5" dirty="0"/>
              <a:t>N</a:t>
            </a:r>
            <a:r>
              <a:rPr spc="-35" dirty="0"/>
              <a:t>D</a:t>
            </a:r>
            <a:r>
              <a:rPr dirty="0"/>
              <a:t>A</a:t>
            </a:r>
          </a:p>
        </p:txBody>
      </p:sp>
      <p:sp>
        <p:nvSpPr>
          <p:cNvPr id="21" name="object 21"/>
          <p:cNvSpPr txBox="1"/>
          <p:nvPr/>
        </p:nvSpPr>
        <p:spPr>
          <a:xfrm>
            <a:off x="1138046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2</a:t>
            </a:r>
            <a:endParaRPr sz="1100">
              <a:latin typeface="Trebuchet MS"/>
              <a:cs typeface="Trebuchet MS"/>
            </a:endParaRPr>
          </a:p>
        </p:txBody>
      </p:sp>
      <p:sp>
        <p:nvSpPr>
          <p:cNvPr id="22" name="object 22"/>
          <p:cNvSpPr txBox="1"/>
          <p:nvPr/>
        </p:nvSpPr>
        <p:spPr>
          <a:xfrm>
            <a:off x="2118105" y="1365311"/>
            <a:ext cx="6106160" cy="3708708"/>
          </a:xfrm>
          <a:prstGeom prst="rect">
            <a:avLst/>
          </a:prstGeom>
        </p:spPr>
        <p:txBody>
          <a:bodyPr vert="horz" wrap="square" lIns="0" tIns="60960" rIns="0" bIns="0" rtlCol="0">
            <a:spAutoFit/>
          </a:bodyPr>
          <a:lstStyle/>
          <a:p>
            <a:pPr marL="469900" indent="-457200">
              <a:lnSpc>
                <a:spcPct val="100000"/>
              </a:lnSpc>
              <a:spcBef>
                <a:spcPts val="480"/>
              </a:spcBef>
              <a:buFont typeface="Arial MT"/>
              <a:buChar char="•"/>
              <a:tabLst>
                <a:tab pos="469265" algn="l"/>
                <a:tab pos="469900" algn="l"/>
              </a:tabLst>
            </a:pPr>
            <a:r>
              <a:rPr lang="en-US" sz="3000" dirty="0">
                <a:latin typeface="Times New Roman"/>
                <a:cs typeface="Times New Roman"/>
              </a:rPr>
              <a:t> Identifying the Issue</a:t>
            </a:r>
          </a:p>
          <a:p>
            <a:pPr marL="469900" indent="-457200">
              <a:lnSpc>
                <a:spcPct val="100000"/>
              </a:lnSpc>
              <a:spcBef>
                <a:spcPts val="480"/>
              </a:spcBef>
              <a:buFont typeface="Arial MT"/>
              <a:buChar char="•"/>
              <a:tabLst>
                <a:tab pos="469265" algn="l"/>
                <a:tab pos="469900" algn="l"/>
              </a:tabLst>
            </a:pPr>
            <a:r>
              <a:rPr lang="en-US" sz="3000" dirty="0">
                <a:latin typeface="Times New Roman"/>
                <a:cs typeface="Times New Roman"/>
              </a:rPr>
              <a:t> Overview of the Project</a:t>
            </a:r>
          </a:p>
          <a:p>
            <a:pPr marL="469900" indent="-457200">
              <a:lnSpc>
                <a:spcPct val="100000"/>
              </a:lnSpc>
              <a:spcBef>
                <a:spcPts val="480"/>
              </a:spcBef>
              <a:buFont typeface="Arial MT"/>
              <a:buChar char="•"/>
              <a:tabLst>
                <a:tab pos="469265" algn="l"/>
                <a:tab pos="469900" algn="l"/>
              </a:tabLst>
            </a:pPr>
            <a:r>
              <a:rPr lang="en-US" sz="3000" dirty="0">
                <a:latin typeface="Times New Roman"/>
                <a:cs typeface="Times New Roman"/>
              </a:rPr>
              <a:t>Target Audience</a:t>
            </a:r>
          </a:p>
          <a:p>
            <a:pPr marL="469900" indent="-457200">
              <a:lnSpc>
                <a:spcPct val="100000"/>
              </a:lnSpc>
              <a:spcBef>
                <a:spcPts val="480"/>
              </a:spcBef>
              <a:buFont typeface="Arial MT"/>
              <a:buChar char="•"/>
              <a:tabLst>
                <a:tab pos="469265" algn="l"/>
                <a:tab pos="469900" algn="l"/>
              </a:tabLst>
            </a:pPr>
            <a:r>
              <a:rPr lang="en-US" sz="3000" dirty="0">
                <a:latin typeface="Times New Roman"/>
                <a:cs typeface="Times New Roman"/>
              </a:rPr>
              <a:t>Proposed Solution and its Benefits</a:t>
            </a:r>
          </a:p>
          <a:p>
            <a:pPr marL="469900" indent="-457200">
              <a:lnSpc>
                <a:spcPct val="100000"/>
              </a:lnSpc>
              <a:spcBef>
                <a:spcPts val="480"/>
              </a:spcBef>
              <a:buFont typeface="Arial MT"/>
              <a:buChar char="•"/>
              <a:tabLst>
                <a:tab pos="469265" algn="l"/>
                <a:tab pos="469900" algn="l"/>
              </a:tabLst>
            </a:pPr>
            <a:r>
              <a:rPr lang="en-US" sz="3000" dirty="0">
                <a:latin typeface="Times New Roman"/>
                <a:cs typeface="Times New Roman"/>
              </a:rPr>
              <a:t>Approach to Modeling</a:t>
            </a:r>
          </a:p>
          <a:p>
            <a:pPr marL="469900" indent="-457200">
              <a:lnSpc>
                <a:spcPct val="100000"/>
              </a:lnSpc>
              <a:spcBef>
                <a:spcPts val="480"/>
              </a:spcBef>
              <a:buFont typeface="Arial MT"/>
              <a:buChar char="•"/>
              <a:tabLst>
                <a:tab pos="469265" algn="l"/>
                <a:tab pos="469900" algn="l"/>
              </a:tabLst>
            </a:pPr>
            <a:r>
              <a:rPr lang="en-US" sz="3000" dirty="0">
                <a:latin typeface="Times New Roman"/>
                <a:cs typeface="Times New Roman"/>
              </a:rPr>
              <a:t> Achieved Results</a:t>
            </a:r>
          </a:p>
          <a:p>
            <a:pPr marL="469900" indent="-457200">
              <a:lnSpc>
                <a:spcPct val="100000"/>
              </a:lnSpc>
              <a:spcBef>
                <a:spcPts val="480"/>
              </a:spcBef>
              <a:buFont typeface="Arial MT"/>
              <a:buChar char="•"/>
              <a:tabLst>
                <a:tab pos="469265" algn="l"/>
                <a:tab pos="469900" algn="l"/>
              </a:tabLst>
            </a:pPr>
            <a:endParaRPr sz="32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6" name="object 6"/>
          <p:cNvSpPr txBox="1">
            <a:spLocks noGrp="1"/>
          </p:cNvSpPr>
          <p:nvPr>
            <p:ph type="title"/>
          </p:nvPr>
        </p:nvSpPr>
        <p:spPr>
          <a:xfrm>
            <a:off x="833729" y="564007"/>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5" dirty="0"/>
              <a:t>PROBLEM	</a:t>
            </a:r>
            <a:r>
              <a:rPr sz="4250" spc="-70" dirty="0"/>
              <a:t>STATEMENT</a:t>
            </a:r>
            <a:endParaRPr sz="425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txBox="1"/>
          <p:nvPr/>
        </p:nvSpPr>
        <p:spPr>
          <a:xfrm>
            <a:off x="609600" y="1318985"/>
            <a:ext cx="7025234" cy="5056769"/>
          </a:xfrm>
          <a:prstGeom prst="rect">
            <a:avLst/>
          </a:prstGeom>
        </p:spPr>
        <p:txBody>
          <a:bodyPr vert="horz" wrap="square" lIns="0" tIns="12700" rIns="0" bIns="0" rtlCol="0">
            <a:spAutoFit/>
          </a:bodyPr>
          <a:lstStyle/>
          <a:p>
            <a:pPr marL="299085" marR="5080" indent="-287020">
              <a:lnSpc>
                <a:spcPct val="130000"/>
              </a:lnSpc>
              <a:spcBef>
                <a:spcPts val="100"/>
              </a:spcBef>
              <a:buFont typeface="Arial MT"/>
              <a:buChar char="•"/>
              <a:tabLst>
                <a:tab pos="299085" algn="l"/>
                <a:tab pos="299720" algn="l"/>
              </a:tabLst>
            </a:pPr>
            <a:r>
              <a:rPr lang="en-US" sz="1800" dirty="0">
                <a:latin typeface="Times New Roman"/>
                <a:cs typeface="Times New Roman"/>
              </a:rPr>
              <a:t>The current method of X-ray detection lacks efficiency and accuracy, leading to potential errors in medical diagnosis and security screening. There is a pressing need for an innovative project to develop a robust X-ray detection system that enhances detection accuracy, reduces false positives, and improves overall efficiency in medical and security applications. </a:t>
            </a:r>
          </a:p>
          <a:p>
            <a:pPr marL="299085" marR="5080" indent="-287020">
              <a:lnSpc>
                <a:spcPct val="130000"/>
              </a:lnSpc>
              <a:spcBef>
                <a:spcPts val="100"/>
              </a:spcBef>
              <a:buFont typeface="Arial MT"/>
              <a:buChar char="•"/>
              <a:tabLst>
                <a:tab pos="299085" algn="l"/>
                <a:tab pos="299720" algn="l"/>
              </a:tabLst>
            </a:pPr>
            <a:r>
              <a:rPr lang="en-US" sz="1800" dirty="0">
                <a:latin typeface="Times New Roman"/>
                <a:cs typeface="Times New Roman"/>
              </a:rPr>
              <a:t>This project aims to address these challenges by leveraging advanced technologies to design and implement a reliable X-ray detection system capable of providing accurate results in real-time.</a:t>
            </a:r>
          </a:p>
          <a:p>
            <a:pPr marL="299085" marR="5080" indent="-287020">
              <a:lnSpc>
                <a:spcPct val="130000"/>
              </a:lnSpc>
              <a:spcBef>
                <a:spcPts val="100"/>
              </a:spcBef>
              <a:buFont typeface="Arial MT"/>
              <a:buChar char="•"/>
              <a:tabLst>
                <a:tab pos="299085" algn="l"/>
                <a:tab pos="299720" algn="l"/>
              </a:tabLst>
            </a:pPr>
            <a:endParaRPr lang="en-US" sz="1800" dirty="0">
              <a:latin typeface="Times New Roman"/>
              <a:cs typeface="Times New Roman"/>
            </a:endParaRPr>
          </a:p>
          <a:p>
            <a:pPr marL="299085" marR="5080" indent="-287020">
              <a:lnSpc>
                <a:spcPct val="130000"/>
              </a:lnSpc>
              <a:spcBef>
                <a:spcPts val="100"/>
              </a:spcBef>
              <a:buFont typeface="Arial MT"/>
              <a:buChar char="•"/>
              <a:tabLst>
                <a:tab pos="299085" algn="l"/>
                <a:tab pos="299720" algn="l"/>
              </a:tabLst>
            </a:pPr>
            <a:r>
              <a:rPr lang="en-US" sz="1800" dirty="0">
                <a:latin typeface="Times New Roman"/>
                <a:cs typeface="Times New Roman"/>
              </a:rPr>
              <a:t>Medical diagnosis relies heavily on accurate and timely interpretation of X-ray images. However, manual analysis by radiologists can be time-consuming, prone to human error, and subjective, especially for subtle abnormalities.</a:t>
            </a:r>
            <a:endParaRPr sz="1800" dirty="0">
              <a:latin typeface="Times New Roman"/>
              <a:cs typeface="Times New Roman"/>
            </a:endParaRPr>
          </a:p>
        </p:txBody>
      </p:sp>
      <p:sp>
        <p:nvSpPr>
          <p:cNvPr id="9" name="object 9"/>
          <p:cNvSpPr txBox="1"/>
          <p:nvPr/>
        </p:nvSpPr>
        <p:spPr>
          <a:xfrm>
            <a:off x="739241" y="6473162"/>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6" name="object 6"/>
          <p:cNvSpPr txBox="1">
            <a:spLocks noGrp="1"/>
          </p:cNvSpPr>
          <p:nvPr>
            <p:ph type="title"/>
          </p:nvPr>
        </p:nvSpPr>
        <p:spPr>
          <a:xfrm>
            <a:off x="532891" y="522477"/>
            <a:ext cx="5266690" cy="673100"/>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z="4250" spc="-15" dirty="0"/>
              <a:t>PROJECT	</a:t>
            </a:r>
            <a:r>
              <a:rPr sz="4250" spc="-20" dirty="0"/>
              <a:t>OVERVIEW</a:t>
            </a:r>
            <a:endParaRPr sz="4250" dirty="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txBox="1"/>
          <p:nvPr/>
        </p:nvSpPr>
        <p:spPr>
          <a:xfrm>
            <a:off x="612140" y="1322578"/>
            <a:ext cx="8648700" cy="4364656"/>
          </a:xfrm>
          <a:prstGeom prst="rect">
            <a:avLst/>
          </a:prstGeom>
        </p:spPr>
        <p:txBody>
          <a:bodyPr vert="horz" wrap="square" lIns="0" tIns="12065" rIns="0" bIns="0" rtlCol="0">
            <a:spAutoFit/>
          </a:bodyPr>
          <a:lstStyle/>
          <a:p>
            <a:pPr marL="12700" marR="5080">
              <a:lnSpc>
                <a:spcPct val="100000"/>
              </a:lnSpc>
              <a:spcBef>
                <a:spcPts val="95"/>
              </a:spcBef>
            </a:pPr>
            <a:endParaRPr lang="en-US" sz="1600" spc="-5" dirty="0">
              <a:latin typeface="Times New Roman"/>
              <a:cs typeface="Times New Roman"/>
            </a:endParaRPr>
          </a:p>
          <a:p>
            <a:pPr marL="12700" marR="5080">
              <a:lnSpc>
                <a:spcPct val="100000"/>
              </a:lnSpc>
              <a:spcBef>
                <a:spcPts val="95"/>
              </a:spcBef>
            </a:pPr>
            <a:r>
              <a:rPr lang="en-US" sz="1600" spc="-5" dirty="0">
                <a:latin typeface="Times New Roman"/>
                <a:cs typeface="Times New Roman"/>
              </a:rPr>
              <a:t>This project investigates the potential of deep learning for automating X-ray analysis in the medical field. We aim to develop a CNN model capable of detecting and classifying specific abnormalities or patterns within X-ray images.</a:t>
            </a:r>
          </a:p>
          <a:p>
            <a:pPr marL="12700" marR="5080">
              <a:lnSpc>
                <a:spcPct val="100000"/>
              </a:lnSpc>
              <a:spcBef>
                <a:spcPts val="95"/>
              </a:spcBef>
            </a:pPr>
            <a:endParaRPr lang="en-US" sz="1600" spc="-5" dirty="0">
              <a:latin typeface="Times New Roman"/>
              <a:cs typeface="Times New Roman"/>
            </a:endParaRPr>
          </a:p>
          <a:p>
            <a:pPr marL="12700" marR="5080">
              <a:lnSpc>
                <a:spcPct val="100000"/>
              </a:lnSpc>
              <a:spcBef>
                <a:spcPts val="95"/>
              </a:spcBef>
            </a:pPr>
            <a:r>
              <a:rPr lang="en-US" sz="1600" spc="-5" dirty="0">
                <a:latin typeface="Times New Roman"/>
                <a:cs typeface="Times New Roman"/>
              </a:rPr>
              <a:t>Project Goals:</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Develop a CNN model for X-ray analysis.</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Train the model to achieve high accuracy in detecting and classifying relevant features in X-rays (e.g., identifying specific diseases, fractures, or anomalies).</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Evaluate the model's performance using relevant metrics (accuracy, precision, recall).</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Project Benefits</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Improved Efficiency</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Enhanced Accuracy</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Increased Consistency</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Target Audience</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Project Scope</a:t>
            </a:r>
          </a:p>
          <a:p>
            <a:pPr marL="298450" marR="5080" indent="-285750">
              <a:lnSpc>
                <a:spcPct val="100000"/>
              </a:lnSpc>
              <a:spcBef>
                <a:spcPts val="95"/>
              </a:spcBef>
              <a:buFont typeface="Arial" panose="020B0604020202020204" pitchFamily="34" charset="0"/>
              <a:buChar char="•"/>
            </a:pPr>
            <a:r>
              <a:rPr lang="en-US" sz="1600" spc="-5" dirty="0">
                <a:latin typeface="Times New Roman"/>
                <a:cs typeface="Times New Roman"/>
              </a:rPr>
              <a:t>Future Considerations</a:t>
            </a:r>
            <a:endParaRPr sz="1600" dirty="0">
              <a:latin typeface="Times New Roman"/>
              <a:cs typeface="Times New Roman"/>
            </a:endParaRPr>
          </a:p>
        </p:txBody>
      </p:sp>
      <p:sp>
        <p:nvSpPr>
          <p:cNvPr id="9" name="object 9"/>
          <p:cNvSpPr txBox="1"/>
          <p:nvPr/>
        </p:nvSpPr>
        <p:spPr>
          <a:xfrm>
            <a:off x="739241" y="6473162"/>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4" name="object 4"/>
          <p:cNvSpPr txBox="1">
            <a:spLocks noGrp="1"/>
          </p:cNvSpPr>
          <p:nvPr>
            <p:ph type="title"/>
          </p:nvPr>
        </p:nvSpPr>
        <p:spPr>
          <a:xfrm>
            <a:off x="674623" y="532002"/>
            <a:ext cx="4984115" cy="513715"/>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260" dirty="0"/>
              <a:t> </a:t>
            </a:r>
            <a:r>
              <a:rPr sz="3200" spc="-5" dirty="0"/>
              <a:t>AR</a:t>
            </a:r>
            <a:r>
              <a:rPr sz="3200" dirty="0"/>
              <a:t>E</a:t>
            </a:r>
            <a:r>
              <a:rPr sz="3200" spc="-75" dirty="0"/>
              <a:t> </a:t>
            </a:r>
            <a:r>
              <a:rPr sz="3200" dirty="0"/>
              <a:t>THE</a:t>
            </a:r>
            <a:r>
              <a:rPr sz="3200" spc="-65" dirty="0"/>
              <a:t> </a:t>
            </a:r>
            <a:r>
              <a:rPr sz="3200" dirty="0"/>
              <a:t>END</a:t>
            </a:r>
            <a:r>
              <a:rPr sz="3200" spc="-60" dirty="0"/>
              <a:t> </a:t>
            </a:r>
            <a:r>
              <a:rPr sz="3200" spc="-15" dirty="0"/>
              <a:t>U</a:t>
            </a:r>
            <a:r>
              <a:rPr sz="3200" spc="-20" dirty="0"/>
              <a:t>S</a:t>
            </a:r>
            <a:r>
              <a:rPr sz="3200" spc="-10" dirty="0"/>
              <a:t>E</a:t>
            </a:r>
            <a:r>
              <a:rPr sz="3200" spc="-15" dirty="0"/>
              <a:t>R</a:t>
            </a:r>
            <a:r>
              <a:rPr sz="3200" spc="-20" dirty="0"/>
              <a:t>S</a:t>
            </a:r>
            <a:r>
              <a:rPr sz="3200" dirty="0"/>
              <a:t>?</a:t>
            </a:r>
            <a:endParaRPr sz="3200"/>
          </a:p>
        </p:txBody>
      </p:sp>
      <p:pic>
        <p:nvPicPr>
          <p:cNvPr id="5" name="object 5"/>
          <p:cNvPicPr/>
          <p:nvPr/>
        </p:nvPicPr>
        <p:blipFill>
          <a:blip r:embed="rId2" cstate="print"/>
          <a:stretch>
            <a:fillRect/>
          </a:stretch>
        </p:blipFill>
        <p:spPr>
          <a:xfrm>
            <a:off x="723900" y="6172200"/>
            <a:ext cx="2180844" cy="486156"/>
          </a:xfrm>
          <a:prstGeom prst="rect">
            <a:avLst/>
          </a:prstGeom>
        </p:spPr>
      </p:pic>
      <p:sp>
        <p:nvSpPr>
          <p:cNvPr id="6" name="object 6"/>
          <p:cNvSpPr txBox="1"/>
          <p:nvPr/>
        </p:nvSpPr>
        <p:spPr>
          <a:xfrm>
            <a:off x="381000" y="1045922"/>
            <a:ext cx="8973311" cy="5404685"/>
          </a:xfrm>
          <a:prstGeom prst="rect">
            <a:avLst/>
          </a:prstGeom>
        </p:spPr>
        <p:txBody>
          <a:bodyPr vert="horz" wrap="square" lIns="0" tIns="13335" rIns="0" bIns="0" rtlCol="0">
            <a:spAutoFit/>
          </a:bodyPr>
          <a:lstStyle/>
          <a:p>
            <a:pPr marL="12700">
              <a:lnSpc>
                <a:spcPct val="100000"/>
              </a:lnSpc>
              <a:spcBef>
                <a:spcPts val="105"/>
              </a:spcBef>
            </a:pPr>
            <a:r>
              <a:rPr lang="en-US" dirty="0">
                <a:latin typeface="Times New Roman"/>
                <a:cs typeface="Times New Roman"/>
              </a:rPr>
              <a:t>The primary end users for the X-ray detection using a CNN project would be:</a:t>
            </a:r>
          </a:p>
          <a:p>
            <a:pPr marL="298450" indent="-285750">
              <a:lnSpc>
                <a:spcPct val="100000"/>
              </a:lnSpc>
              <a:spcBef>
                <a:spcPts val="105"/>
              </a:spcBef>
              <a:buFont typeface="Arial" panose="020B0604020202020204" pitchFamily="34" charset="0"/>
              <a:buChar char="•"/>
            </a:pPr>
            <a:endParaRPr lang="en-US" dirty="0">
              <a:latin typeface="Times New Roman"/>
              <a:cs typeface="Times New Roman"/>
            </a:endParaRPr>
          </a:p>
          <a:p>
            <a:pPr marL="298450" indent="-285750">
              <a:lnSpc>
                <a:spcPct val="100000"/>
              </a:lnSpc>
              <a:spcBef>
                <a:spcPts val="105"/>
              </a:spcBef>
              <a:buFont typeface="Arial" panose="020B0604020202020204" pitchFamily="34" charset="0"/>
              <a:buChar char="•"/>
            </a:pPr>
            <a:r>
              <a:rPr lang="en-US" b="1" dirty="0">
                <a:latin typeface="Times New Roman"/>
                <a:cs typeface="Times New Roman"/>
              </a:rPr>
              <a:t>Radiologists:  </a:t>
            </a:r>
            <a:r>
              <a:rPr lang="en-US" dirty="0">
                <a:latin typeface="Times New Roman"/>
                <a:cs typeface="Times New Roman"/>
              </a:rPr>
              <a:t>They are the medical professionals who interpret X-ray images for diagnosis. The CNN model can be a valuable tool to:</a:t>
            </a:r>
          </a:p>
          <a:p>
            <a:pPr marL="298450" indent="-285750">
              <a:lnSpc>
                <a:spcPct val="100000"/>
              </a:lnSpc>
              <a:spcBef>
                <a:spcPts val="105"/>
              </a:spcBef>
              <a:buFont typeface="Arial" panose="020B0604020202020204" pitchFamily="34" charset="0"/>
              <a:buChar char="•"/>
            </a:pPr>
            <a:endParaRPr lang="en-US" dirty="0">
              <a:latin typeface="Times New Roman"/>
              <a:cs typeface="Times New Roman"/>
            </a:endParaRPr>
          </a:p>
          <a:p>
            <a:pPr marL="298450" indent="-285750">
              <a:lnSpc>
                <a:spcPct val="100000"/>
              </a:lnSpc>
              <a:spcBef>
                <a:spcPts val="105"/>
              </a:spcBef>
              <a:buFont typeface="Arial" panose="020B0604020202020204" pitchFamily="34" charset="0"/>
              <a:buChar char="•"/>
            </a:pPr>
            <a:r>
              <a:rPr lang="en-US" b="1" dirty="0">
                <a:latin typeface="Times New Roman"/>
                <a:cs typeface="Times New Roman"/>
              </a:rPr>
              <a:t>Assist them in their analysis</a:t>
            </a:r>
            <a:r>
              <a:rPr lang="en-US" dirty="0">
                <a:latin typeface="Times New Roman"/>
                <a:cs typeface="Times New Roman"/>
              </a:rPr>
              <a:t>: By automatically detecting and highlighting potential abnormalities, the model can save radiologists time and improve the efficiency of their workflow.</a:t>
            </a:r>
          </a:p>
          <a:p>
            <a:pPr marL="298450" indent="-285750">
              <a:lnSpc>
                <a:spcPct val="100000"/>
              </a:lnSpc>
              <a:spcBef>
                <a:spcPts val="105"/>
              </a:spcBef>
              <a:buFont typeface="Arial" panose="020B0604020202020204" pitchFamily="34" charset="0"/>
              <a:buChar char="•"/>
            </a:pPr>
            <a:endParaRPr lang="en-US" dirty="0">
              <a:latin typeface="Times New Roman"/>
              <a:cs typeface="Times New Roman"/>
            </a:endParaRPr>
          </a:p>
          <a:p>
            <a:pPr marL="298450" indent="-285750">
              <a:lnSpc>
                <a:spcPct val="100000"/>
              </a:lnSpc>
              <a:spcBef>
                <a:spcPts val="105"/>
              </a:spcBef>
              <a:buFont typeface="Arial" panose="020B0604020202020204" pitchFamily="34" charset="0"/>
              <a:buChar char="•"/>
            </a:pPr>
            <a:r>
              <a:rPr lang="en-US" b="1" dirty="0">
                <a:latin typeface="Times New Roman"/>
                <a:cs typeface="Times New Roman"/>
              </a:rPr>
              <a:t>Enhance diagnostic accuracy: </a:t>
            </a:r>
            <a:r>
              <a:rPr lang="en-US" dirty="0">
                <a:latin typeface="Times New Roman"/>
                <a:cs typeface="Times New Roman"/>
              </a:rPr>
              <a:t>CNNs can potentially learn subtle patterns that might be missed by the human eye, leading to more accurate diagnoses.</a:t>
            </a:r>
          </a:p>
          <a:p>
            <a:pPr marL="298450" indent="-285750">
              <a:lnSpc>
                <a:spcPct val="100000"/>
              </a:lnSpc>
              <a:spcBef>
                <a:spcPts val="105"/>
              </a:spcBef>
              <a:buFont typeface="Arial" panose="020B0604020202020204" pitchFamily="34" charset="0"/>
              <a:buChar char="•"/>
            </a:pPr>
            <a:endParaRPr lang="en-US" dirty="0">
              <a:latin typeface="Times New Roman"/>
              <a:cs typeface="Times New Roman"/>
            </a:endParaRPr>
          </a:p>
          <a:p>
            <a:pPr marL="298450" indent="-285750">
              <a:lnSpc>
                <a:spcPct val="100000"/>
              </a:lnSpc>
              <a:spcBef>
                <a:spcPts val="105"/>
              </a:spcBef>
              <a:buFont typeface="Arial" panose="020B0604020202020204" pitchFamily="34" charset="0"/>
              <a:buChar char="•"/>
            </a:pPr>
            <a:r>
              <a:rPr lang="en-US" b="1" dirty="0">
                <a:latin typeface="Times New Roman"/>
                <a:cs typeface="Times New Roman"/>
              </a:rPr>
              <a:t>Reduce subjectivity: </a:t>
            </a:r>
            <a:r>
              <a:rPr lang="en-US" dirty="0">
                <a:latin typeface="Times New Roman"/>
                <a:cs typeface="Times New Roman"/>
              </a:rPr>
              <a:t>The objective analysis provided by the model can help minimize human bias and ensure consistent interpretation of X-rays.</a:t>
            </a:r>
          </a:p>
          <a:p>
            <a:pPr marL="12700">
              <a:lnSpc>
                <a:spcPct val="100000"/>
              </a:lnSpc>
              <a:spcBef>
                <a:spcPts val="105"/>
              </a:spcBef>
            </a:pPr>
            <a:endParaRPr lang="en-US" dirty="0">
              <a:latin typeface="Times New Roman"/>
              <a:cs typeface="Times New Roman"/>
            </a:endParaRPr>
          </a:p>
          <a:p>
            <a:pPr marL="298450" indent="-285750">
              <a:lnSpc>
                <a:spcPct val="100000"/>
              </a:lnSpc>
              <a:spcBef>
                <a:spcPts val="105"/>
              </a:spcBef>
              <a:buFont typeface="Arial" panose="020B0604020202020204" pitchFamily="34" charset="0"/>
              <a:buChar char="•"/>
            </a:pPr>
            <a:r>
              <a:rPr lang="en-US" b="1" dirty="0">
                <a:latin typeface="Times New Roman"/>
                <a:cs typeface="Times New Roman"/>
              </a:rPr>
              <a:t>Other Medical Professionals: </a:t>
            </a:r>
            <a:r>
              <a:rPr lang="en-US" dirty="0">
                <a:latin typeface="Times New Roman"/>
                <a:cs typeface="Times New Roman"/>
              </a:rPr>
              <a:t>Depending on the specific application of the X-ray detection project, other medical professionals like emergency room physicians or general practitioners who utilize X-rays in their practice might also benefit from the model's ability to provide a preliminary analysis.</a:t>
            </a:r>
          </a:p>
        </p:txBody>
      </p:sp>
      <p:sp>
        <p:nvSpPr>
          <p:cNvPr id="7" name="object 7"/>
          <p:cNvSpPr txBox="1"/>
          <p:nvPr/>
        </p:nvSpPr>
        <p:spPr>
          <a:xfrm>
            <a:off x="739241" y="6473162"/>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476755"/>
            <a:ext cx="2696210" cy="5381625"/>
            <a:chOff x="0" y="1476755"/>
            <a:chExt cx="2696210" cy="5381625"/>
          </a:xfrm>
        </p:grpSpPr>
        <p:pic>
          <p:nvPicPr>
            <p:cNvPr id="3" name="object 3"/>
            <p:cNvPicPr/>
            <p:nvPr/>
          </p:nvPicPr>
          <p:blipFill>
            <a:blip r:embed="rId2" cstate="print"/>
            <a:stretch>
              <a:fillRect/>
            </a:stretch>
          </p:blipFill>
          <p:spPr>
            <a:xfrm>
              <a:off x="0" y="1476755"/>
              <a:ext cx="2695955" cy="3247644"/>
            </a:xfrm>
            <a:prstGeom prst="rect">
              <a:avLst/>
            </a:prstGeom>
          </p:spPr>
        </p:pic>
        <p:pic>
          <p:nvPicPr>
            <p:cNvPr id="4" name="object 4"/>
            <p:cNvPicPr/>
            <p:nvPr/>
          </p:nvPicPr>
          <p:blipFill>
            <a:blip r:embed="rId3" cstate="print"/>
            <a:stretch>
              <a:fillRect/>
            </a:stretch>
          </p:blipFill>
          <p:spPr>
            <a:xfrm>
              <a:off x="1667079" y="6467855"/>
              <a:ext cx="76186" cy="177461"/>
            </a:xfrm>
            <a:prstGeom prst="rect">
              <a:avLst/>
            </a:prstGeom>
          </p:spPr>
        </p:pic>
      </p:grpSp>
      <p:sp>
        <p:nvSpPr>
          <p:cNvPr id="5" name="object 5"/>
          <p:cNvSpPr txBox="1">
            <a:spLocks noGrp="1"/>
          </p:cNvSpPr>
          <p:nvPr>
            <p:ph type="title"/>
          </p:nvPr>
        </p:nvSpPr>
        <p:spPr>
          <a:xfrm>
            <a:off x="533400" y="196243"/>
            <a:ext cx="9722485" cy="574040"/>
          </a:xfrm>
          <a:prstGeom prst="rect">
            <a:avLst/>
          </a:prstGeom>
        </p:spPr>
        <p:txBody>
          <a:bodyPr vert="horz" wrap="square" lIns="0" tIns="12700" rIns="0" bIns="0" rtlCol="0">
            <a:spAutoFit/>
          </a:bodyPr>
          <a:lstStyle/>
          <a:p>
            <a:pPr marL="12700">
              <a:lnSpc>
                <a:spcPct val="100000"/>
              </a:lnSpc>
              <a:spcBef>
                <a:spcPts val="100"/>
              </a:spcBef>
            </a:pPr>
            <a:r>
              <a:rPr sz="3600" spc="-5" dirty="0"/>
              <a:t>YOU</a:t>
            </a:r>
            <a:r>
              <a:rPr sz="3600" dirty="0"/>
              <a:t>R</a:t>
            </a:r>
            <a:r>
              <a:rPr sz="3600" spc="-80" dirty="0"/>
              <a:t> </a:t>
            </a:r>
            <a:r>
              <a:rPr sz="3600" spc="-20" dirty="0"/>
              <a:t>S</a:t>
            </a:r>
            <a:r>
              <a:rPr sz="3600" spc="-15" dirty="0"/>
              <a:t>O</a:t>
            </a:r>
            <a:r>
              <a:rPr sz="3600" dirty="0"/>
              <a:t>L</a:t>
            </a:r>
            <a:r>
              <a:rPr sz="3600" spc="-30" dirty="0"/>
              <a:t>U</a:t>
            </a:r>
            <a:r>
              <a:rPr sz="3600" dirty="0"/>
              <a:t>T</a:t>
            </a:r>
            <a:r>
              <a:rPr sz="3600" spc="-25" dirty="0"/>
              <a:t>I</a:t>
            </a:r>
            <a:r>
              <a:rPr sz="3600" spc="-15" dirty="0"/>
              <a:t>O</a:t>
            </a:r>
            <a:r>
              <a:rPr sz="3600" dirty="0"/>
              <a:t>N</a:t>
            </a:r>
            <a:r>
              <a:rPr sz="3600" spc="-330" dirty="0"/>
              <a:t> </a:t>
            </a:r>
            <a:r>
              <a:rPr sz="3600" spc="-5" dirty="0"/>
              <a:t>AN</a:t>
            </a:r>
            <a:r>
              <a:rPr sz="3600" dirty="0"/>
              <a:t>D</a:t>
            </a:r>
            <a:r>
              <a:rPr sz="3600" spc="-30" dirty="0"/>
              <a:t> </a:t>
            </a:r>
            <a:r>
              <a:rPr sz="3600" spc="-5" dirty="0"/>
              <a:t>IT</a:t>
            </a:r>
            <a:r>
              <a:rPr sz="3600" dirty="0"/>
              <a:t>S</a:t>
            </a:r>
            <a:r>
              <a:rPr sz="3600" spc="-5" dirty="0"/>
              <a:t> </a:t>
            </a:r>
            <a:r>
              <a:rPr sz="3600" spc="-30" dirty="0"/>
              <a:t>V</a:t>
            </a:r>
            <a:r>
              <a:rPr sz="3600" spc="-25" dirty="0"/>
              <a:t>ALU</a:t>
            </a:r>
            <a:r>
              <a:rPr sz="3600" dirty="0"/>
              <a:t>E</a:t>
            </a:r>
            <a:r>
              <a:rPr sz="3600" spc="-130" dirty="0"/>
              <a:t> </a:t>
            </a:r>
            <a:r>
              <a:rPr sz="3600" spc="-15" dirty="0"/>
              <a:t>PROPO</a:t>
            </a:r>
            <a:r>
              <a:rPr sz="3600" spc="-20" dirty="0"/>
              <a:t>SI</a:t>
            </a:r>
            <a:r>
              <a:rPr sz="3600" dirty="0"/>
              <a:t>T</a:t>
            </a:r>
            <a:r>
              <a:rPr sz="3600" spc="-25" dirty="0"/>
              <a:t>I</a:t>
            </a:r>
            <a:r>
              <a:rPr sz="3600" spc="-15" dirty="0"/>
              <a:t>O</a:t>
            </a:r>
            <a:r>
              <a:rPr sz="3600" dirty="0"/>
              <a:t>N</a:t>
            </a:r>
          </a:p>
        </p:txBody>
      </p:sp>
      <p:sp>
        <p:nvSpPr>
          <p:cNvPr id="7" name="object 7"/>
          <p:cNvSpPr txBox="1"/>
          <p:nvPr/>
        </p:nvSpPr>
        <p:spPr>
          <a:xfrm>
            <a:off x="739241" y="6473162"/>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6</a:t>
            </a:fld>
            <a:endParaRPr dirty="0"/>
          </a:p>
        </p:txBody>
      </p:sp>
      <p:sp>
        <p:nvSpPr>
          <p:cNvPr id="6" name="object 6"/>
          <p:cNvSpPr txBox="1"/>
          <p:nvPr/>
        </p:nvSpPr>
        <p:spPr>
          <a:xfrm>
            <a:off x="2877439" y="1238249"/>
            <a:ext cx="7545070" cy="258404"/>
          </a:xfrm>
          <a:prstGeom prst="rect">
            <a:avLst/>
          </a:prstGeom>
        </p:spPr>
        <p:txBody>
          <a:bodyPr vert="horz" wrap="square" lIns="0" tIns="12065" rIns="0" bIns="0" rtlCol="0">
            <a:spAutoFit/>
          </a:bodyPr>
          <a:lstStyle/>
          <a:p>
            <a:pPr marL="12700" marR="123825">
              <a:lnSpc>
                <a:spcPct val="100000"/>
              </a:lnSpc>
              <a:spcBef>
                <a:spcPts val="95"/>
              </a:spcBef>
            </a:pPr>
            <a:endParaRPr lang="en-IN" sz="1600" dirty="0">
              <a:latin typeface="Times New Roman"/>
              <a:cs typeface="Times New Roman"/>
            </a:endParaRPr>
          </a:p>
        </p:txBody>
      </p:sp>
      <p:sp>
        <p:nvSpPr>
          <p:cNvPr id="10" name="TextBox 9">
            <a:extLst>
              <a:ext uri="{FF2B5EF4-FFF2-40B4-BE49-F238E27FC236}">
                <a16:creationId xmlns:a16="http://schemas.microsoft.com/office/drawing/2014/main" id="{F926DC94-135F-A5E1-5066-F2B36F5D89FE}"/>
              </a:ext>
            </a:extLst>
          </p:cNvPr>
          <p:cNvSpPr txBox="1"/>
          <p:nvPr/>
        </p:nvSpPr>
        <p:spPr>
          <a:xfrm>
            <a:off x="2745419" y="844225"/>
            <a:ext cx="8368771" cy="563231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Proposed Solution: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project proposes a Convolutional Neural Network (CNN) based solution for automatic X-ray analysis. CNNs are a powerful deep learning architecture particularly adept at identifying patterns in image data.</a:t>
            </a:r>
          </a:p>
          <a:p>
            <a:r>
              <a:rPr lang="en-IN" b="1" dirty="0">
                <a:latin typeface="Times New Roman" panose="02020603050405020304" pitchFamily="18" charset="0"/>
                <a:cs typeface="Times New Roman" panose="02020603050405020304" pitchFamily="18" charset="0"/>
              </a:rPr>
              <a:t>Detect specific abnormalities: </a:t>
            </a:r>
            <a:r>
              <a:rPr lang="en-IN" dirty="0">
                <a:latin typeface="Times New Roman" panose="02020603050405020304" pitchFamily="18" charset="0"/>
                <a:cs typeface="Times New Roman" panose="02020603050405020304" pitchFamily="18" charset="0"/>
              </a:rPr>
              <a:t>Train the model to recognize and highlight relevant features in X-rays, such as fractures, </a:t>
            </a:r>
            <a:r>
              <a:rPr lang="en-IN" dirty="0" err="1">
                <a:latin typeface="Times New Roman" panose="02020603050405020304" pitchFamily="18" charset="0"/>
                <a:cs typeface="Times New Roman" panose="02020603050405020304" pitchFamily="18" charset="0"/>
              </a:rPr>
              <a:t>tumors</a:t>
            </a:r>
            <a:r>
              <a:rPr lang="en-IN" dirty="0">
                <a:latin typeface="Times New Roman" panose="02020603050405020304" pitchFamily="18" charset="0"/>
                <a:cs typeface="Times New Roman" panose="02020603050405020304" pitchFamily="18" charset="0"/>
              </a:rPr>
              <a:t> , or signs of pneumonia.</a:t>
            </a:r>
          </a:p>
          <a:p>
            <a:r>
              <a:rPr lang="en-IN" b="1" dirty="0">
                <a:latin typeface="Times New Roman" panose="02020603050405020304" pitchFamily="18" charset="0"/>
                <a:cs typeface="Times New Roman" panose="02020603050405020304" pitchFamily="18" charset="0"/>
              </a:rPr>
              <a:t>Classify X-rays: </a:t>
            </a:r>
            <a:r>
              <a:rPr lang="en-IN" dirty="0">
                <a:latin typeface="Times New Roman" panose="02020603050405020304" pitchFamily="18" charset="0"/>
                <a:cs typeface="Times New Roman" panose="02020603050405020304" pitchFamily="18" charset="0"/>
              </a:rPr>
              <a:t>Categorize X-rays as normal or abnormal, or even further classify them based on the type of abnormality detected.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Value Proposition: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CNN-based X-ray detection solution offers several compelling advantages: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Improved Efficiency: </a:t>
            </a:r>
            <a:r>
              <a:rPr lang="en-IN" dirty="0">
                <a:latin typeface="Times New Roman" panose="02020603050405020304" pitchFamily="18" charset="0"/>
                <a:cs typeface="Times New Roman" panose="02020603050405020304" pitchFamily="18" charset="0"/>
              </a:rPr>
              <a:t>Automating the initial analysis of X-rays can significantly reduce turnaround time, allowing radiologists to focus on complex cases and patient interaction</a:t>
            </a:r>
          </a:p>
          <a:p>
            <a:r>
              <a:rPr lang="en-IN"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Enhanced Accuracy: </a:t>
            </a:r>
            <a:r>
              <a:rPr lang="en-IN" dirty="0">
                <a:latin typeface="Times New Roman" panose="02020603050405020304" pitchFamily="18" charset="0"/>
                <a:cs typeface="Times New Roman" panose="02020603050405020304" pitchFamily="18" charset="0"/>
              </a:rPr>
              <a:t>CNNs can learn subtle patterns and relationships within X-rays that humans might miss, potentially leading to more accurate diagnoses and earlier detection of critical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014"/>
            <a:ext cx="1739900" cy="163195"/>
          </a:xfrm>
          <a:prstGeom prst="rect">
            <a:avLst/>
          </a:prstGeom>
        </p:spPr>
        <p:txBody>
          <a:bodyPr vert="horz" wrap="square" lIns="0" tIns="0" rIns="0" bIns="0" rtlCol="0">
            <a:spAutoFit/>
          </a:bodyPr>
          <a:lstStyle/>
          <a:p>
            <a:pPr>
              <a:lnSpc>
                <a:spcPts val="1260"/>
              </a:lnSpc>
              <a:tabLst>
                <a:tab pos="78740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Ann</a:t>
            </a:r>
            <a:r>
              <a:rPr sz="1100" b="1" spc="-10" dirty="0">
                <a:solidFill>
                  <a:srgbClr val="2C83C3"/>
                </a:solidFill>
                <a:latin typeface="Trebuchet MS"/>
                <a:cs typeface="Trebuchet MS"/>
              </a:rPr>
              <a:t>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20" dirty="0">
                <a:solidFill>
                  <a:srgbClr val="2C83C3"/>
                </a:solidFill>
                <a:latin typeface="Trebuchet MS"/>
                <a:cs typeface="Trebuchet MS"/>
              </a:rPr>
              <a:t>R</a:t>
            </a:r>
            <a:r>
              <a:rPr sz="1100" b="1" spc="-15" dirty="0">
                <a:solidFill>
                  <a:srgbClr val="2C83C3"/>
                </a:solidFill>
                <a:latin typeface="Trebuchet MS"/>
                <a:cs typeface="Trebuchet MS"/>
              </a:rPr>
              <a:t>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spc="5" dirty="0">
                <a:solidFill>
                  <a:srgbClr val="2C83C3"/>
                </a:solidFill>
                <a:latin typeface="Trebuchet MS"/>
                <a:cs typeface="Trebuchet MS"/>
              </a:rPr>
              <a:t>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14468" y="3466618"/>
            <a:ext cx="2467356" cy="3418330"/>
          </a:xfrm>
          <a:prstGeom prst="rect">
            <a:avLst/>
          </a:prstGeom>
        </p:spPr>
      </p:pic>
      <p:sp>
        <p:nvSpPr>
          <p:cNvPr id="6" name="object 6"/>
          <p:cNvSpPr txBox="1">
            <a:spLocks noGrp="1"/>
          </p:cNvSpPr>
          <p:nvPr>
            <p:ph type="title"/>
          </p:nvPr>
        </p:nvSpPr>
        <p:spPr>
          <a:xfrm>
            <a:off x="739241" y="643889"/>
            <a:ext cx="7473950" cy="673100"/>
          </a:xfrm>
          <a:prstGeom prst="rect">
            <a:avLst/>
          </a:prstGeom>
        </p:spPr>
        <p:txBody>
          <a:bodyPr vert="horz" wrap="square" lIns="0" tIns="12065" rIns="0" bIns="0" rtlCol="0">
            <a:spAutoFit/>
          </a:bodyPr>
          <a:lstStyle/>
          <a:p>
            <a:pPr marL="12700">
              <a:lnSpc>
                <a:spcPct val="100000"/>
              </a:lnSpc>
              <a:spcBef>
                <a:spcPts val="95"/>
              </a:spcBef>
            </a:pPr>
            <a:r>
              <a:rPr sz="4250" spc="-5" dirty="0"/>
              <a:t>THE</a:t>
            </a:r>
            <a:r>
              <a:rPr sz="4250" spc="-10" dirty="0"/>
              <a:t> </a:t>
            </a:r>
            <a:r>
              <a:rPr sz="4250" spc="-5" dirty="0"/>
              <a:t>WOW</a:t>
            </a:r>
            <a:r>
              <a:rPr sz="4250" spc="70" dirty="0"/>
              <a:t> </a:t>
            </a:r>
            <a:r>
              <a:rPr sz="4250" spc="-5" dirty="0"/>
              <a:t>IN</a:t>
            </a:r>
            <a:r>
              <a:rPr sz="4250" spc="-10" dirty="0"/>
              <a:t> YOUR</a:t>
            </a:r>
            <a:r>
              <a:rPr sz="4250" spc="15" dirty="0"/>
              <a:t> </a:t>
            </a:r>
            <a:r>
              <a:rPr sz="4250" spc="-15" dirty="0"/>
              <a:t>SOLUTION</a:t>
            </a:r>
            <a:endParaRPr sz="4250"/>
          </a:p>
        </p:txBody>
      </p:sp>
      <p:sp>
        <p:nvSpPr>
          <p:cNvPr id="7" name="object 7"/>
          <p:cNvSpPr txBox="1"/>
          <p:nvPr/>
        </p:nvSpPr>
        <p:spPr>
          <a:xfrm>
            <a:off x="1130426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7</a:t>
            </a:r>
            <a:endParaRPr sz="1100">
              <a:latin typeface="Trebuchet MS"/>
              <a:cs typeface="Trebuchet MS"/>
            </a:endParaRPr>
          </a:p>
        </p:txBody>
      </p:sp>
      <p:sp>
        <p:nvSpPr>
          <p:cNvPr id="8" name="object 8"/>
          <p:cNvSpPr txBox="1"/>
          <p:nvPr/>
        </p:nvSpPr>
        <p:spPr>
          <a:xfrm>
            <a:off x="2171832" y="1654165"/>
            <a:ext cx="7463535" cy="4521751"/>
          </a:xfrm>
          <a:prstGeom prst="rect">
            <a:avLst/>
          </a:prstGeom>
        </p:spPr>
        <p:txBody>
          <a:bodyPr vert="horz" wrap="square" lIns="0" tIns="12700" rIns="0" bIns="0" rtlCol="0">
            <a:spAutoFit/>
          </a:bodyPr>
          <a:lstStyle/>
          <a:p>
            <a:pPr marL="299085" marR="110489" indent="-287020">
              <a:lnSpc>
                <a:spcPct val="100000"/>
              </a:lnSpc>
              <a:spcBef>
                <a:spcPts val="100"/>
              </a:spcBef>
              <a:buFont typeface="Arial MT"/>
              <a:buChar char="•"/>
              <a:tabLst>
                <a:tab pos="299085" algn="l"/>
                <a:tab pos="299720" algn="l"/>
              </a:tabLst>
            </a:pPr>
            <a:r>
              <a:rPr lang="en-US" sz="1800" dirty="0">
                <a:latin typeface="Times New Roman"/>
                <a:cs typeface="Times New Roman"/>
              </a:rPr>
              <a:t>This X-ray detection project using CNNs has the potential to revolutionize medical imaging analysis. By automating initial screening, the CNN can save radiologists valuable time, while its ability to detect subtle abnormalities holds promise for improved diagnostic accuracy.  </a:t>
            </a:r>
          </a:p>
          <a:p>
            <a:pPr marL="299085" marR="110489" indent="-287020">
              <a:lnSpc>
                <a:spcPct val="100000"/>
              </a:lnSpc>
              <a:spcBef>
                <a:spcPts val="100"/>
              </a:spcBef>
              <a:buFont typeface="Arial MT"/>
              <a:buChar char="•"/>
              <a:tabLst>
                <a:tab pos="299085" algn="l"/>
                <a:tab pos="299720" algn="l"/>
              </a:tabLst>
            </a:pPr>
            <a:r>
              <a:rPr lang="en-US" sz="1800" dirty="0">
                <a:latin typeface="Times New Roman"/>
                <a:cs typeface="Times New Roman"/>
              </a:rPr>
              <a:t>This objective analysis can reduce subjectivity and lead to more consistent diagnoses, potentially enabling earlier disease detection and improving patient outcomes.</a:t>
            </a:r>
          </a:p>
          <a:p>
            <a:pPr marL="299085" marR="110489" indent="-287020">
              <a:lnSpc>
                <a:spcPct val="100000"/>
              </a:lnSpc>
              <a:spcBef>
                <a:spcPts val="100"/>
              </a:spcBef>
              <a:buFont typeface="Arial MT"/>
              <a:buChar char="•"/>
              <a:tabLst>
                <a:tab pos="299085" algn="l"/>
                <a:tab pos="299720" algn="l"/>
              </a:tabLst>
            </a:pPr>
            <a:endParaRPr lang="en-US" sz="1800" dirty="0">
              <a:latin typeface="Times New Roman"/>
              <a:cs typeface="Times New Roman"/>
            </a:endParaRPr>
          </a:p>
          <a:p>
            <a:pPr marL="299085" marR="110489" indent="-287020">
              <a:lnSpc>
                <a:spcPct val="100000"/>
              </a:lnSpc>
              <a:spcBef>
                <a:spcPts val="100"/>
              </a:spcBef>
              <a:buFont typeface="Arial MT"/>
              <a:buChar char="•"/>
              <a:tabLst>
                <a:tab pos="299085" algn="l"/>
                <a:tab pos="299720" algn="l"/>
              </a:tabLst>
            </a:pPr>
            <a:r>
              <a:rPr lang="en-US" sz="1800" b="1" dirty="0">
                <a:latin typeface="Times New Roman"/>
                <a:cs typeface="Times New Roman"/>
              </a:rPr>
              <a:t>Reduced Subjectivity and Increased Consistency: </a:t>
            </a:r>
            <a:r>
              <a:rPr lang="en-US" sz="1800" dirty="0">
                <a:latin typeface="Times New Roman"/>
                <a:cs typeface="Times New Roman"/>
              </a:rPr>
              <a:t>Explain how CNNs offer objective analysis, minimizing bias and leading to more consistent diagnoses across different radiologists.</a:t>
            </a:r>
          </a:p>
          <a:p>
            <a:pPr marL="299085" marR="110489" indent="-287020">
              <a:lnSpc>
                <a:spcPct val="100000"/>
              </a:lnSpc>
              <a:spcBef>
                <a:spcPts val="100"/>
              </a:spcBef>
              <a:buFont typeface="Arial MT"/>
              <a:buChar char="•"/>
              <a:tabLst>
                <a:tab pos="299085" algn="l"/>
                <a:tab pos="299720" algn="l"/>
              </a:tabLst>
            </a:pPr>
            <a:r>
              <a:rPr lang="en-US" sz="1800" b="1" dirty="0">
                <a:latin typeface="Times New Roman"/>
                <a:cs typeface="Times New Roman"/>
              </a:rPr>
              <a:t>Early Disease Detection Potential: </a:t>
            </a:r>
            <a:r>
              <a:rPr lang="en-US" sz="1800" dirty="0">
                <a:latin typeface="Times New Roman"/>
                <a:cs typeface="Times New Roman"/>
              </a:rPr>
              <a:t>Project the potential for earlier diagnoses based on the CNN's ability to detect subtle anomalies.</a:t>
            </a:r>
          </a:p>
          <a:p>
            <a:pPr marL="299085" marR="110489" indent="-287020">
              <a:lnSpc>
                <a:spcPct val="100000"/>
              </a:lnSpc>
              <a:spcBef>
                <a:spcPts val="100"/>
              </a:spcBef>
              <a:buFont typeface="Arial MT"/>
              <a:buChar char="•"/>
              <a:tabLst>
                <a:tab pos="299085" algn="l"/>
                <a:tab pos="299720" algn="l"/>
              </a:tabLst>
            </a:pPr>
            <a:endParaRPr lang="en-US" sz="1800" dirty="0">
              <a:latin typeface="Times New Roman"/>
              <a:cs typeface="Times New Roman"/>
            </a:endParaRPr>
          </a:p>
          <a:p>
            <a:pPr marL="299085" marR="110489" indent="-287020">
              <a:lnSpc>
                <a:spcPct val="100000"/>
              </a:lnSpc>
              <a:spcBef>
                <a:spcPts val="100"/>
              </a:spcBef>
              <a:buFont typeface="Arial MT"/>
              <a:buChar char="•"/>
              <a:tabLst>
                <a:tab pos="299085" algn="l"/>
                <a:tab pos="299720" algn="l"/>
              </a:tabLst>
            </a:pPr>
            <a:r>
              <a:rPr lang="en-US" sz="1800" dirty="0">
                <a:latin typeface="Times New Roman"/>
                <a:cs typeface="Times New Roman"/>
              </a:rPr>
              <a:t>This can have a significant impact on patient outcomes for diseases like cancer.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885" y="367741"/>
            <a:ext cx="3295650" cy="757555"/>
          </a:xfrm>
          <a:prstGeom prst="rect">
            <a:avLst/>
          </a:prstGeom>
        </p:spPr>
        <p:txBody>
          <a:bodyPr vert="horz" wrap="square" lIns="0" tIns="12700" rIns="0" bIns="0" rtlCol="0">
            <a:spAutoFit/>
          </a:bodyPr>
          <a:lstStyle/>
          <a:p>
            <a:pPr marL="12700">
              <a:lnSpc>
                <a:spcPct val="100000"/>
              </a:lnSpc>
              <a:spcBef>
                <a:spcPts val="100"/>
              </a:spcBef>
            </a:pPr>
            <a:r>
              <a:rPr spc="-15" dirty="0"/>
              <a:t>MODELLING</a:t>
            </a:r>
          </a:p>
        </p:txBody>
      </p:sp>
      <p:sp>
        <p:nvSpPr>
          <p:cNvPr id="4" name="object 4"/>
          <p:cNvSpPr txBox="1"/>
          <p:nvPr/>
        </p:nvSpPr>
        <p:spPr>
          <a:xfrm>
            <a:off x="1628892" y="6488014"/>
            <a:ext cx="83185" cy="163195"/>
          </a:xfrm>
          <a:prstGeom prst="rect">
            <a:avLst/>
          </a:prstGeom>
        </p:spPr>
        <p:txBody>
          <a:bodyPr vert="horz" wrap="square" lIns="0" tIns="0" rIns="0" bIns="0" rtlCol="0">
            <a:spAutoFit/>
          </a:bodyPr>
          <a:lstStyle/>
          <a:p>
            <a:pPr>
              <a:lnSpc>
                <a:spcPts val="1260"/>
              </a:lnSpc>
            </a:pPr>
            <a:r>
              <a:rPr sz="1100" b="1" dirty="0">
                <a:solidFill>
                  <a:srgbClr val="2C83C3"/>
                </a:solidFill>
                <a:latin typeface="Trebuchet MS"/>
                <a:cs typeface="Trebuchet MS"/>
              </a:rPr>
              <a:t>n</a:t>
            </a:r>
            <a:endParaRPr sz="1100">
              <a:latin typeface="Trebuchet MS"/>
              <a:cs typeface="Trebuchet MS"/>
            </a:endParaRPr>
          </a:p>
        </p:txBody>
      </p:sp>
      <p:sp>
        <p:nvSpPr>
          <p:cNvPr id="5" name="object 5"/>
          <p:cNvSpPr txBox="1"/>
          <p:nvPr/>
        </p:nvSpPr>
        <p:spPr>
          <a:xfrm>
            <a:off x="739851" y="6475314"/>
            <a:ext cx="1765300" cy="188595"/>
          </a:xfrm>
          <a:prstGeom prst="rect">
            <a:avLst/>
          </a:prstGeom>
        </p:spPr>
        <p:txBody>
          <a:bodyPr vert="horz" wrap="square" lIns="0" tIns="4445" rIns="0" bIns="0" rtlCol="0">
            <a:spAutoFit/>
          </a:bodyPr>
          <a:lstStyle/>
          <a:p>
            <a:pPr marL="12700">
              <a:lnSpc>
                <a:spcPct val="100000"/>
              </a:lnSpc>
              <a:spcBef>
                <a:spcPts val="35"/>
              </a:spcBef>
              <a:tabLst>
                <a:tab pos="80010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dirty="0">
                <a:solidFill>
                  <a:srgbClr val="2C83C3"/>
                </a:solidFill>
                <a:latin typeface="Trebuchet MS"/>
                <a:cs typeface="Trebuchet MS"/>
              </a:rPr>
              <a:t>A </a:t>
            </a:r>
            <a:r>
              <a:rPr sz="1100" b="1" spc="-20" dirty="0">
                <a:solidFill>
                  <a:srgbClr val="2C83C3"/>
                </a:solidFill>
                <a:latin typeface="Trebuchet MS"/>
                <a:cs typeface="Trebuchet MS"/>
              </a:rPr>
              <a:t> </a:t>
            </a:r>
            <a:r>
              <a:rPr sz="1100" b="1" spc="-5" dirty="0">
                <a:solidFill>
                  <a:srgbClr val="2C83C3"/>
                </a:solidFill>
                <a:latin typeface="Trebuchet MS"/>
                <a:cs typeface="Trebuchet MS"/>
              </a:rPr>
              <a:t>n</a:t>
            </a:r>
            <a:r>
              <a:rPr sz="1100" b="1" spc="-10" dirty="0">
                <a:solidFill>
                  <a:srgbClr val="2C83C3"/>
                </a:solidFill>
                <a:latin typeface="Trebuchet MS"/>
                <a:cs typeface="Trebuchet MS"/>
              </a:rPr>
              <a:t>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20" dirty="0">
                <a:solidFill>
                  <a:srgbClr val="2C83C3"/>
                </a:solidFill>
                <a:latin typeface="Trebuchet MS"/>
                <a:cs typeface="Trebuchet MS"/>
              </a:rPr>
              <a:t>R</a:t>
            </a:r>
            <a:r>
              <a:rPr sz="1100" b="1" spc="-15" dirty="0">
                <a:solidFill>
                  <a:srgbClr val="2C83C3"/>
                </a:solidFill>
                <a:latin typeface="Trebuchet MS"/>
                <a:cs typeface="Trebuchet MS"/>
              </a:rPr>
              <a:t>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spc="5" dirty="0">
                <a:solidFill>
                  <a:srgbClr val="2C83C3"/>
                </a:solidFill>
                <a:latin typeface="Trebuchet MS"/>
                <a:cs typeface="Trebuchet MS"/>
              </a:rPr>
              <a:t>w</a:t>
            </a:r>
            <a:endParaRPr sz="1100">
              <a:latin typeface="Trebuchet MS"/>
              <a:cs typeface="Trebuchet MS"/>
            </a:endParaRPr>
          </a:p>
        </p:txBody>
      </p:sp>
      <p:sp>
        <p:nvSpPr>
          <p:cNvPr id="6" name="object 6"/>
          <p:cNvSpPr txBox="1"/>
          <p:nvPr/>
        </p:nvSpPr>
        <p:spPr>
          <a:xfrm>
            <a:off x="11278869" y="6473162"/>
            <a:ext cx="149860"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a:cs typeface="Trebuchet MS"/>
              </a:rPr>
              <a:t>8</a:t>
            </a:fld>
            <a:endParaRPr sz="1100">
              <a:latin typeface="Trebuchet MS"/>
              <a:cs typeface="Trebuchet MS"/>
            </a:endParaRPr>
          </a:p>
        </p:txBody>
      </p:sp>
      <p:pic>
        <p:nvPicPr>
          <p:cNvPr id="1026" name="Picture 2" descr="Detection of Covid-19 from Chest X-Ray Images">
            <a:extLst>
              <a:ext uri="{FF2B5EF4-FFF2-40B4-BE49-F238E27FC236}">
                <a16:creationId xmlns:a16="http://schemas.microsoft.com/office/drawing/2014/main" id="{AA30A34A-C7B6-2D39-BEA2-FA264CF22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066800"/>
            <a:ext cx="3048000" cy="5584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05" y="367741"/>
            <a:ext cx="2445385" cy="757555"/>
          </a:xfrm>
          <a:prstGeom prst="rect">
            <a:avLst/>
          </a:prstGeom>
        </p:spPr>
        <p:txBody>
          <a:bodyPr vert="horz" wrap="square" lIns="0" tIns="12700" rIns="0" bIns="0" rtlCol="0">
            <a:spAutoFit/>
          </a:bodyPr>
          <a:lstStyle/>
          <a:p>
            <a:pPr marL="12700">
              <a:lnSpc>
                <a:spcPct val="100000"/>
              </a:lnSpc>
              <a:spcBef>
                <a:spcPts val="100"/>
              </a:spcBef>
            </a:pPr>
            <a:r>
              <a:rPr spc="-70" dirty="0"/>
              <a:t>R</a:t>
            </a:r>
            <a:r>
              <a:rPr spc="-60" dirty="0"/>
              <a:t>E</a:t>
            </a:r>
            <a:r>
              <a:rPr spc="-70" dirty="0"/>
              <a:t>S</a:t>
            </a:r>
            <a:r>
              <a:rPr spc="-65" dirty="0"/>
              <a:t>UL</a:t>
            </a:r>
            <a:r>
              <a:rPr spc="-60" dirty="0"/>
              <a:t>T</a:t>
            </a:r>
            <a:r>
              <a:rPr dirty="0"/>
              <a:t>S</a:t>
            </a:r>
          </a:p>
        </p:txBody>
      </p:sp>
      <p:sp>
        <p:nvSpPr>
          <p:cNvPr id="3" name="object 3"/>
          <p:cNvSpPr txBox="1"/>
          <p:nvPr/>
        </p:nvSpPr>
        <p:spPr>
          <a:xfrm>
            <a:off x="682853" y="6109512"/>
            <a:ext cx="1205865" cy="330835"/>
          </a:xfrm>
          <a:prstGeom prst="rect">
            <a:avLst/>
          </a:prstGeom>
        </p:spPr>
        <p:txBody>
          <a:bodyPr vert="horz" wrap="square" lIns="0" tIns="12700" rIns="0" bIns="0" rtlCol="0">
            <a:spAutoFit/>
          </a:bodyPr>
          <a:lstStyle/>
          <a:p>
            <a:pPr marL="12700">
              <a:lnSpc>
                <a:spcPct val="100000"/>
              </a:lnSpc>
              <a:spcBef>
                <a:spcPts val="100"/>
              </a:spcBef>
            </a:pPr>
            <a:r>
              <a:rPr sz="2000" u="heavy" spc="-5" dirty="0">
                <a:solidFill>
                  <a:srgbClr val="006EC0"/>
                </a:solidFill>
                <a:uFill>
                  <a:solidFill>
                    <a:srgbClr val="006EC0"/>
                  </a:solidFill>
                </a:uFill>
                <a:latin typeface="Trebuchet MS"/>
                <a:cs typeface="Trebuchet MS"/>
              </a:rPr>
              <a:t>Demo</a:t>
            </a:r>
            <a:r>
              <a:rPr sz="2000" u="heavy" spc="-60" dirty="0">
                <a:solidFill>
                  <a:srgbClr val="006EC0"/>
                </a:solidFill>
                <a:uFill>
                  <a:solidFill>
                    <a:srgbClr val="006EC0"/>
                  </a:solidFill>
                </a:uFill>
                <a:latin typeface="Trebuchet MS"/>
                <a:cs typeface="Trebuchet MS"/>
              </a:rPr>
              <a:t> </a:t>
            </a:r>
            <a:r>
              <a:rPr sz="2000" u="heavy" spc="-20" dirty="0">
                <a:solidFill>
                  <a:srgbClr val="006EC0"/>
                </a:solidFill>
                <a:uFill>
                  <a:solidFill>
                    <a:srgbClr val="006EC0"/>
                  </a:solidFill>
                </a:uFill>
                <a:latin typeface="Trebuchet MS"/>
                <a:cs typeface="Trebuchet MS"/>
              </a:rPr>
              <a:t>Link</a:t>
            </a:r>
            <a:endParaRPr sz="2000">
              <a:latin typeface="Trebuchet MS"/>
              <a:cs typeface="Trebuchet MS"/>
            </a:endParaRPr>
          </a:p>
        </p:txBody>
      </p:sp>
      <p:sp>
        <p:nvSpPr>
          <p:cNvPr id="6" name="object 6"/>
          <p:cNvSpPr txBox="1"/>
          <p:nvPr/>
        </p:nvSpPr>
        <p:spPr>
          <a:xfrm>
            <a:off x="1628892" y="6488014"/>
            <a:ext cx="83185" cy="163195"/>
          </a:xfrm>
          <a:prstGeom prst="rect">
            <a:avLst/>
          </a:prstGeom>
        </p:spPr>
        <p:txBody>
          <a:bodyPr vert="horz" wrap="square" lIns="0" tIns="0" rIns="0" bIns="0" rtlCol="0">
            <a:spAutoFit/>
          </a:bodyPr>
          <a:lstStyle/>
          <a:p>
            <a:pPr>
              <a:lnSpc>
                <a:spcPts val="1260"/>
              </a:lnSpc>
            </a:pPr>
            <a:r>
              <a:rPr sz="1100" b="1" dirty="0">
                <a:solidFill>
                  <a:srgbClr val="2C83C3"/>
                </a:solidFill>
                <a:latin typeface="Trebuchet MS"/>
                <a:cs typeface="Trebuchet MS"/>
              </a:rPr>
              <a:t>n</a:t>
            </a:r>
            <a:endParaRPr sz="1100">
              <a:latin typeface="Trebuchet MS"/>
              <a:cs typeface="Trebuchet MS"/>
            </a:endParaRPr>
          </a:p>
        </p:txBody>
      </p:sp>
      <p:sp>
        <p:nvSpPr>
          <p:cNvPr id="7" name="object 7"/>
          <p:cNvSpPr txBox="1"/>
          <p:nvPr/>
        </p:nvSpPr>
        <p:spPr>
          <a:xfrm>
            <a:off x="739851" y="6475314"/>
            <a:ext cx="1765300" cy="188595"/>
          </a:xfrm>
          <a:prstGeom prst="rect">
            <a:avLst/>
          </a:prstGeom>
        </p:spPr>
        <p:txBody>
          <a:bodyPr vert="horz" wrap="square" lIns="0" tIns="4445" rIns="0" bIns="0" rtlCol="0">
            <a:spAutoFit/>
          </a:bodyPr>
          <a:lstStyle/>
          <a:p>
            <a:pPr marL="12700">
              <a:lnSpc>
                <a:spcPct val="100000"/>
              </a:lnSpc>
              <a:spcBef>
                <a:spcPts val="35"/>
              </a:spcBef>
              <a:tabLst>
                <a:tab pos="80010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dirty="0">
                <a:solidFill>
                  <a:srgbClr val="2C83C3"/>
                </a:solidFill>
                <a:latin typeface="Trebuchet MS"/>
                <a:cs typeface="Trebuchet MS"/>
              </a:rPr>
              <a:t>A </a:t>
            </a:r>
            <a:r>
              <a:rPr sz="1100" b="1" spc="-20" dirty="0">
                <a:solidFill>
                  <a:srgbClr val="2C83C3"/>
                </a:solidFill>
                <a:latin typeface="Trebuchet MS"/>
                <a:cs typeface="Trebuchet MS"/>
              </a:rPr>
              <a:t> </a:t>
            </a:r>
            <a:r>
              <a:rPr sz="1100" b="1" spc="-5" dirty="0">
                <a:solidFill>
                  <a:srgbClr val="2C83C3"/>
                </a:solidFill>
                <a:latin typeface="Trebuchet MS"/>
                <a:cs typeface="Trebuchet MS"/>
              </a:rPr>
              <a:t>n</a:t>
            </a:r>
            <a:r>
              <a:rPr sz="1100" b="1" spc="-10" dirty="0">
                <a:solidFill>
                  <a:srgbClr val="2C83C3"/>
                </a:solidFill>
                <a:latin typeface="Trebuchet MS"/>
                <a:cs typeface="Trebuchet MS"/>
              </a:rPr>
              <a:t>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20" dirty="0">
                <a:solidFill>
                  <a:srgbClr val="2C83C3"/>
                </a:solidFill>
                <a:latin typeface="Trebuchet MS"/>
                <a:cs typeface="Trebuchet MS"/>
              </a:rPr>
              <a:t>R</a:t>
            </a:r>
            <a:r>
              <a:rPr sz="1100" b="1" spc="-15" dirty="0">
                <a:solidFill>
                  <a:srgbClr val="2C83C3"/>
                </a:solidFill>
                <a:latin typeface="Trebuchet MS"/>
                <a:cs typeface="Trebuchet MS"/>
              </a:rPr>
              <a:t>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spc="5" dirty="0">
                <a:solidFill>
                  <a:srgbClr val="2C83C3"/>
                </a:solidFill>
                <a:latin typeface="Trebuchet MS"/>
                <a:cs typeface="Trebuchet MS"/>
              </a:rPr>
              <a:t>w</a:t>
            </a:r>
            <a:endParaRPr sz="1100">
              <a:latin typeface="Trebuchet MS"/>
              <a:cs typeface="Trebuchet MS"/>
            </a:endParaRPr>
          </a:p>
        </p:txBody>
      </p:sp>
      <p:sp>
        <p:nvSpPr>
          <p:cNvPr id="8" name="object 8"/>
          <p:cNvSpPr txBox="1"/>
          <p:nvPr/>
        </p:nvSpPr>
        <p:spPr>
          <a:xfrm>
            <a:off x="11278869" y="6473162"/>
            <a:ext cx="149860"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a:cs typeface="Trebuchet MS"/>
              </a:rPr>
              <a:t>9</a:t>
            </a:fld>
            <a:endParaRPr sz="1100">
              <a:latin typeface="Trebuchet MS"/>
              <a:cs typeface="Trebuchet MS"/>
            </a:endParaRPr>
          </a:p>
        </p:txBody>
      </p:sp>
      <p:pic>
        <p:nvPicPr>
          <p:cNvPr id="2050" name="Picture 2" descr="Chest X-rays Pneumonia Detection using Convolutional Neural Network | by  Christie Natashia | Towards Data Science">
            <a:extLst>
              <a:ext uri="{FF2B5EF4-FFF2-40B4-BE49-F238E27FC236}">
                <a16:creationId xmlns:a16="http://schemas.microsoft.com/office/drawing/2014/main" id="{1A8DF4B2-B3D7-2C94-111B-A038ED1A5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58041"/>
            <a:ext cx="7839075" cy="435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775</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MT</vt:lpstr>
      <vt:lpstr>Calibri</vt:lpstr>
      <vt:lpstr>Times New Roman</vt:lpstr>
      <vt:lpstr>Trebuchet MS</vt:lpstr>
      <vt:lpstr>Office Theme</vt:lpstr>
      <vt:lpstr>X-RAY DETECTION USING CNN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DETECTION USING CNN</dc:title>
  <dc:creator>Sudheesana MP</dc:creator>
  <cp:lastModifiedBy>Sudheesana MP</cp:lastModifiedBy>
  <cp:revision>1</cp:revision>
  <dcterms:created xsi:type="dcterms:W3CDTF">2024-04-17T14:50:54Z</dcterms:created>
  <dcterms:modified xsi:type="dcterms:W3CDTF">2024-04-17T16:32:33Z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ies>
</file>