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61"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10/28/2021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10/28/2021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10/28/2021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10/28/2021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10/28/2021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10/28/2021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10/28/2021</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10/28/2021</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10/28/2021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10/28/2021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10/28/2021</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10/28/2021</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8BE6A-AF5B-4302-AB13-A471D3681BE0}"/>
              </a:ext>
            </a:extLst>
          </p:cNvPr>
          <p:cNvSpPr>
            <a:spLocks noGrp="1"/>
          </p:cNvSpPr>
          <p:nvPr>
            <p:ph type="ctrTitle"/>
          </p:nvPr>
        </p:nvSpPr>
        <p:spPr>
          <a:xfrm>
            <a:off x="1069848" y="1298448"/>
            <a:ext cx="7315200" cy="2527828"/>
          </a:xfrm>
        </p:spPr>
        <p:txBody>
          <a:bodyPr>
            <a:normAutofit/>
          </a:bodyPr>
          <a:lstStyle/>
          <a:p>
            <a:pPr algn="ctr"/>
            <a:r>
              <a:rPr lang="en-IN" sz="4000" b="1" dirty="0">
                <a:solidFill>
                  <a:srgbClr val="FFFF00"/>
                </a:solidFill>
              </a:rPr>
              <a:t>ONLINE APPOINMENT APPLICATION</a:t>
            </a:r>
          </a:p>
        </p:txBody>
      </p:sp>
    </p:spTree>
    <p:extLst>
      <p:ext uri="{BB962C8B-B14F-4D97-AF65-F5344CB8AC3E}">
        <p14:creationId xmlns:p14="http://schemas.microsoft.com/office/powerpoint/2010/main" val="1437997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8E4C30C-DCCB-4CDC-A113-1FD9FEA942E4}"/>
              </a:ext>
            </a:extLst>
          </p:cNvPr>
          <p:cNvSpPr>
            <a:spLocks noGrp="1"/>
          </p:cNvSpPr>
          <p:nvPr>
            <p:ph type="title"/>
          </p:nvPr>
        </p:nvSpPr>
        <p:spPr>
          <a:xfrm>
            <a:off x="3867912" y="1298448"/>
            <a:ext cx="7315200" cy="1533529"/>
          </a:xfrm>
        </p:spPr>
        <p:txBody>
          <a:bodyPr>
            <a:normAutofit/>
          </a:bodyPr>
          <a:lstStyle/>
          <a:p>
            <a:r>
              <a:rPr lang="en-IN" sz="3600" dirty="0">
                <a:solidFill>
                  <a:schemeClr val="accent5">
                    <a:lumMod val="75000"/>
                  </a:schemeClr>
                </a:solidFill>
              </a:rPr>
              <a:t>SOFTWARES USED IN THIS PROJECT</a:t>
            </a:r>
            <a:br>
              <a:rPr lang="en-IN" sz="3600" dirty="0">
                <a:solidFill>
                  <a:schemeClr val="accent5">
                    <a:lumMod val="75000"/>
                  </a:schemeClr>
                </a:solidFill>
              </a:rPr>
            </a:br>
            <a:endParaRPr lang="en-IN" sz="3600" dirty="0"/>
          </a:p>
        </p:txBody>
      </p:sp>
      <p:sp>
        <p:nvSpPr>
          <p:cNvPr id="3" name="Content Placeholder 2">
            <a:extLst>
              <a:ext uri="{FF2B5EF4-FFF2-40B4-BE49-F238E27FC236}">
                <a16:creationId xmlns:a16="http://schemas.microsoft.com/office/drawing/2014/main" id="{9462A5D0-92B2-4351-A014-0474EC9D995E}"/>
              </a:ext>
            </a:extLst>
          </p:cNvPr>
          <p:cNvSpPr>
            <a:spLocks noGrp="1"/>
          </p:cNvSpPr>
          <p:nvPr>
            <p:ph type="body" idx="1"/>
          </p:nvPr>
        </p:nvSpPr>
        <p:spPr>
          <a:xfrm>
            <a:off x="3886200" y="2831977"/>
            <a:ext cx="7315200" cy="2755007"/>
          </a:xfrm>
        </p:spPr>
        <p:txBody>
          <a:bodyPr>
            <a:normAutofit/>
          </a:bodyPr>
          <a:lstStyle/>
          <a:p>
            <a:pPr marL="571500" indent="-571500">
              <a:buFont typeface="Arial" panose="020B0604020202020204" pitchFamily="34" charset="0"/>
              <a:buChar char="•"/>
            </a:pPr>
            <a:r>
              <a:rPr lang="en-IN" sz="3600" dirty="0">
                <a:solidFill>
                  <a:schemeClr val="accent6">
                    <a:lumMod val="60000"/>
                    <a:lumOff val="40000"/>
                  </a:schemeClr>
                </a:solidFill>
              </a:rPr>
              <a:t>Erlang</a:t>
            </a:r>
          </a:p>
          <a:p>
            <a:pPr marL="571500" indent="-571500">
              <a:buFont typeface="Arial" panose="020B0604020202020204" pitchFamily="34" charset="0"/>
              <a:buChar char="•"/>
            </a:pPr>
            <a:r>
              <a:rPr lang="en-IN" sz="3600" dirty="0">
                <a:solidFill>
                  <a:schemeClr val="accent6">
                    <a:lumMod val="60000"/>
                    <a:lumOff val="40000"/>
                  </a:schemeClr>
                </a:solidFill>
              </a:rPr>
              <a:t>Elixir</a:t>
            </a:r>
          </a:p>
          <a:p>
            <a:pPr marL="571500" indent="-571500">
              <a:buFont typeface="Arial" panose="020B0604020202020204" pitchFamily="34" charset="0"/>
              <a:buChar char="•"/>
            </a:pPr>
            <a:r>
              <a:rPr lang="en-IN" sz="3600" dirty="0">
                <a:solidFill>
                  <a:schemeClr val="accent6">
                    <a:lumMod val="60000"/>
                    <a:lumOff val="40000"/>
                  </a:schemeClr>
                </a:solidFill>
              </a:rPr>
              <a:t>Phoenix Framework</a:t>
            </a:r>
          </a:p>
        </p:txBody>
      </p:sp>
      <p:graphicFrame>
        <p:nvGraphicFramePr>
          <p:cNvPr id="6" name="Table 6">
            <a:extLst>
              <a:ext uri="{FF2B5EF4-FFF2-40B4-BE49-F238E27FC236}">
                <a16:creationId xmlns:a16="http://schemas.microsoft.com/office/drawing/2014/main" id="{F88E8723-F1ED-4ED7-824F-817F0940E557}"/>
              </a:ext>
            </a:extLst>
          </p:cNvPr>
          <p:cNvGraphicFramePr>
            <a:graphicFrameLocks noGrp="1"/>
          </p:cNvGraphicFramePr>
          <p:nvPr>
            <p:extLst>
              <p:ext uri="{D42A27DB-BD31-4B8C-83A1-F6EECF244321}">
                <p14:modId xmlns:p14="http://schemas.microsoft.com/office/powerpoint/2010/main" val="1538329816"/>
              </p:ext>
            </p:extLst>
          </p:nvPr>
        </p:nvGraphicFramePr>
        <p:xfrm>
          <a:off x="0" y="754602"/>
          <a:ext cx="3435658" cy="5344357"/>
        </p:xfrm>
        <a:graphic>
          <a:graphicData uri="http://schemas.openxmlformats.org/drawingml/2006/table">
            <a:tbl>
              <a:tblPr firstRow="1" bandRow="1">
                <a:tableStyleId>{5C22544A-7EE6-4342-B048-85BDC9FD1C3A}</a:tableStyleId>
              </a:tblPr>
              <a:tblGrid>
                <a:gridCol w="3435658">
                  <a:extLst>
                    <a:ext uri="{9D8B030D-6E8A-4147-A177-3AD203B41FA5}">
                      <a16:colId xmlns:a16="http://schemas.microsoft.com/office/drawing/2014/main" val="1940116215"/>
                    </a:ext>
                  </a:extLst>
                </a:gridCol>
              </a:tblGrid>
              <a:tr h="5344357">
                <a:tc>
                  <a:txBody>
                    <a:bodyPr/>
                    <a:lstStyle/>
                    <a:p>
                      <a:endParaRPr lang="en-IN" dirty="0"/>
                    </a:p>
                  </a:txBody>
                  <a:tcPr/>
                </a:tc>
                <a:extLst>
                  <a:ext uri="{0D108BD9-81ED-4DB2-BD59-A6C34878D82A}">
                    <a16:rowId xmlns:a16="http://schemas.microsoft.com/office/drawing/2014/main" val="4183271408"/>
                  </a:ext>
                </a:extLst>
              </a:tr>
            </a:tbl>
          </a:graphicData>
        </a:graphic>
      </p:graphicFrame>
      <p:pic>
        <p:nvPicPr>
          <p:cNvPr id="8" name="Picture 7">
            <a:extLst>
              <a:ext uri="{FF2B5EF4-FFF2-40B4-BE49-F238E27FC236}">
                <a16:creationId xmlns:a16="http://schemas.microsoft.com/office/drawing/2014/main" id="{44BCEA13-9D32-4474-9A8D-1710719E6887}"/>
              </a:ext>
            </a:extLst>
          </p:cNvPr>
          <p:cNvPicPr>
            <a:picLocks noChangeAspect="1"/>
          </p:cNvPicPr>
          <p:nvPr/>
        </p:nvPicPr>
        <p:blipFill>
          <a:blip r:embed="rId2"/>
          <a:stretch>
            <a:fillRect/>
          </a:stretch>
        </p:blipFill>
        <p:spPr>
          <a:xfrm>
            <a:off x="0" y="754601"/>
            <a:ext cx="3435658" cy="5344357"/>
          </a:xfrm>
          <a:prstGeom prst="rect">
            <a:avLst/>
          </a:prstGeom>
        </p:spPr>
      </p:pic>
    </p:spTree>
    <p:extLst>
      <p:ext uri="{BB962C8B-B14F-4D97-AF65-F5344CB8AC3E}">
        <p14:creationId xmlns:p14="http://schemas.microsoft.com/office/powerpoint/2010/main" val="3219662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13D00-A96A-4C01-B440-BC06DC54D73B}"/>
              </a:ext>
            </a:extLst>
          </p:cNvPr>
          <p:cNvSpPr>
            <a:spLocks noGrp="1"/>
          </p:cNvSpPr>
          <p:nvPr>
            <p:ph type="title"/>
          </p:nvPr>
        </p:nvSpPr>
        <p:spPr>
          <a:xfrm>
            <a:off x="3867912" y="1298448"/>
            <a:ext cx="7315200" cy="1089645"/>
          </a:xfrm>
        </p:spPr>
        <p:txBody>
          <a:bodyPr/>
          <a:lstStyle/>
          <a:p>
            <a:r>
              <a:rPr lang="en-IN" dirty="0">
                <a:solidFill>
                  <a:schemeClr val="accent4"/>
                </a:solidFill>
              </a:rPr>
              <a:t>ERLANG / OTP </a:t>
            </a:r>
          </a:p>
        </p:txBody>
      </p:sp>
      <p:sp>
        <p:nvSpPr>
          <p:cNvPr id="3" name="Text Placeholder 2">
            <a:extLst>
              <a:ext uri="{FF2B5EF4-FFF2-40B4-BE49-F238E27FC236}">
                <a16:creationId xmlns:a16="http://schemas.microsoft.com/office/drawing/2014/main" id="{945D17E0-E09F-405F-8786-8131D6F9C29E}"/>
              </a:ext>
            </a:extLst>
          </p:cNvPr>
          <p:cNvSpPr>
            <a:spLocks noGrp="1"/>
          </p:cNvSpPr>
          <p:nvPr>
            <p:ph type="body" idx="1"/>
          </p:nvPr>
        </p:nvSpPr>
        <p:spPr>
          <a:xfrm>
            <a:off x="3886200" y="2760955"/>
            <a:ext cx="7315200" cy="3320249"/>
          </a:xfrm>
        </p:spPr>
        <p:txBody>
          <a:bodyPr/>
          <a:lstStyle/>
          <a:p>
            <a:r>
              <a:rPr lang="en-IN" dirty="0">
                <a:solidFill>
                  <a:schemeClr val="accent6">
                    <a:lumMod val="60000"/>
                    <a:lumOff val="40000"/>
                  </a:schemeClr>
                </a:solidFill>
              </a:rPr>
              <a:t>This chapter covers </a:t>
            </a:r>
          </a:p>
          <a:p>
            <a:r>
              <a:rPr lang="en-IN" dirty="0"/>
              <a:t>■ Understanding concurrency and Erlang’s process model</a:t>
            </a:r>
          </a:p>
          <a:p>
            <a:r>
              <a:rPr lang="en-IN" dirty="0"/>
              <a:t> ■ Erlang’s support for fault tolerance and distribution</a:t>
            </a:r>
          </a:p>
          <a:p>
            <a:r>
              <a:rPr lang="en-IN" dirty="0"/>
              <a:t> ■ Important properties of the Erlang runtime system</a:t>
            </a:r>
          </a:p>
          <a:p>
            <a:r>
              <a:rPr lang="en-IN" dirty="0"/>
              <a:t> ■ What functional programming means, and how it applies to Erlang</a:t>
            </a:r>
          </a:p>
        </p:txBody>
      </p:sp>
    </p:spTree>
    <p:extLst>
      <p:ext uri="{BB962C8B-B14F-4D97-AF65-F5344CB8AC3E}">
        <p14:creationId xmlns:p14="http://schemas.microsoft.com/office/powerpoint/2010/main" val="2040384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8B240-453C-4603-9E08-B21EA0ED4286}"/>
              </a:ext>
            </a:extLst>
          </p:cNvPr>
          <p:cNvSpPr>
            <a:spLocks noGrp="1"/>
          </p:cNvSpPr>
          <p:nvPr>
            <p:ph type="title"/>
          </p:nvPr>
        </p:nvSpPr>
        <p:spPr>
          <a:xfrm>
            <a:off x="3453946" y="861134"/>
            <a:ext cx="7747454" cy="3630967"/>
          </a:xfrm>
        </p:spPr>
        <p:txBody>
          <a:bodyPr>
            <a:normAutofit/>
          </a:bodyPr>
          <a:lstStyle/>
          <a:p>
            <a:r>
              <a:rPr lang="en-IN" sz="2800" dirty="0"/>
              <a:t>What does OTP stand for? </a:t>
            </a:r>
            <a:br>
              <a:rPr lang="en-IN" sz="2800" dirty="0"/>
            </a:br>
            <a:br>
              <a:rPr lang="en-IN" sz="2800" dirty="0"/>
            </a:br>
            <a:r>
              <a:rPr lang="en-IN" sz="2800" dirty="0"/>
              <a:t>	OTP was originally an acronym for Open Telecom Platform, a bit of a branding attempt from the time before Erlang went open source. But few people care about that now ,these days, it’s just OTP. Nothing in either Erlang or OTP is specific to telecom applications: a more fitting name might have been Concurrent Systems Platform.</a:t>
            </a:r>
          </a:p>
        </p:txBody>
      </p:sp>
    </p:spTree>
    <p:extLst>
      <p:ext uri="{BB962C8B-B14F-4D97-AF65-F5344CB8AC3E}">
        <p14:creationId xmlns:p14="http://schemas.microsoft.com/office/powerpoint/2010/main" val="3735619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D43A9-482E-4514-8A0F-CF416DE29DC4}"/>
              </a:ext>
            </a:extLst>
          </p:cNvPr>
          <p:cNvSpPr>
            <a:spLocks noGrp="1"/>
          </p:cNvSpPr>
          <p:nvPr>
            <p:ph type="title"/>
          </p:nvPr>
        </p:nvSpPr>
        <p:spPr>
          <a:xfrm>
            <a:off x="3867912" y="337350"/>
            <a:ext cx="7315200" cy="5699465"/>
          </a:xfrm>
        </p:spPr>
        <p:txBody>
          <a:bodyPr>
            <a:normAutofit/>
          </a:bodyPr>
          <a:lstStyle/>
          <a:p>
            <a:r>
              <a:rPr lang="en-IN" sz="2000" b="1" dirty="0"/>
              <a:t>Productivity</a:t>
            </a:r>
            <a:r>
              <a:rPr lang="en-IN" sz="2000" dirty="0"/>
              <a:t>—Using OTP makes it possible to produce production-quality systems in a very short time.</a:t>
            </a:r>
            <a:br>
              <a:rPr lang="en-IN" sz="2000" dirty="0"/>
            </a:br>
            <a:br>
              <a:rPr lang="en-IN" sz="2000" dirty="0"/>
            </a:br>
            <a:r>
              <a:rPr lang="en-IN" sz="2000" dirty="0"/>
              <a:t>  </a:t>
            </a:r>
            <a:r>
              <a:rPr lang="en-IN" sz="2000" b="1" dirty="0"/>
              <a:t>Stability</a:t>
            </a:r>
            <a:r>
              <a:rPr lang="en-IN" sz="2000" dirty="0"/>
              <a:t>—Code written on top of OTP can focus on the logic and avoid </a:t>
            </a:r>
            <a:r>
              <a:rPr lang="en-IN" sz="2000" dirty="0" err="1"/>
              <a:t>errorprone</a:t>
            </a:r>
            <a:r>
              <a:rPr lang="en-IN" sz="2000" dirty="0"/>
              <a:t>  </a:t>
            </a:r>
            <a:r>
              <a:rPr lang="en-IN" sz="2000" dirty="0" err="1"/>
              <a:t>reimplementations</a:t>
            </a:r>
            <a:r>
              <a:rPr lang="en-IN" sz="2000" dirty="0"/>
              <a:t>  of the typical things that every real-world system needs: process management, servers, state machines, and so on.</a:t>
            </a:r>
            <a:br>
              <a:rPr lang="en-IN" sz="2000" dirty="0"/>
            </a:br>
            <a:br>
              <a:rPr lang="en-IN" sz="2000" dirty="0"/>
            </a:br>
            <a:r>
              <a:rPr lang="en-IN" sz="2000" dirty="0"/>
              <a:t>  </a:t>
            </a:r>
            <a:r>
              <a:rPr lang="en-IN" sz="2000" b="1" dirty="0"/>
              <a:t>Supervision</a:t>
            </a:r>
            <a:r>
              <a:rPr lang="en-IN" sz="2000" dirty="0"/>
              <a:t>—The application structure provided by the framework makes it simple to supervise and control the running systems, both automatically and through graphical user interfaces.</a:t>
            </a:r>
            <a:br>
              <a:rPr lang="en-IN" sz="2000" dirty="0"/>
            </a:br>
            <a:br>
              <a:rPr lang="en-IN" sz="2000" dirty="0"/>
            </a:br>
            <a:r>
              <a:rPr lang="en-IN" sz="2000" dirty="0"/>
              <a:t>  </a:t>
            </a:r>
            <a:r>
              <a:rPr lang="en-IN" sz="2000" b="1" dirty="0"/>
              <a:t>Upgradability</a:t>
            </a:r>
            <a:r>
              <a:rPr lang="en-IN" sz="2000" dirty="0"/>
              <a:t>—The framework provides patterns for handling code upgrades in a systematic way.</a:t>
            </a:r>
            <a:br>
              <a:rPr lang="en-IN" sz="2000" dirty="0"/>
            </a:br>
            <a:br>
              <a:rPr lang="en-IN" sz="2000" dirty="0"/>
            </a:br>
            <a:r>
              <a:rPr lang="en-IN" sz="2000" dirty="0"/>
              <a:t>  </a:t>
            </a:r>
            <a:r>
              <a:rPr lang="en-IN" sz="2000" b="1" dirty="0"/>
              <a:t>Reliable code base</a:t>
            </a:r>
            <a:r>
              <a:rPr lang="en-IN" sz="2000" dirty="0"/>
              <a:t>—The code for the OTP framework is rock solid and has been thoroughly battle tested.</a:t>
            </a:r>
          </a:p>
        </p:txBody>
      </p:sp>
    </p:spTree>
    <p:extLst>
      <p:ext uri="{BB962C8B-B14F-4D97-AF65-F5344CB8AC3E}">
        <p14:creationId xmlns:p14="http://schemas.microsoft.com/office/powerpoint/2010/main" val="3925395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E9078-72A3-44A4-B304-1C5818B9BA09}"/>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4A0DCA4A-4054-42D0-ADCA-A3D99708591C}"/>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4069229705"/>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37</TotalTime>
  <Words>260</Words>
  <Application>Microsoft Office PowerPoint</Application>
  <PresentationFormat>Widescreen</PresentationFormat>
  <Paragraphs>13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Corbel</vt:lpstr>
      <vt:lpstr>Wingdings 2</vt:lpstr>
      <vt:lpstr>Frame</vt:lpstr>
      <vt:lpstr>ONLINE APPOINMENT APPLICATION</vt:lpstr>
      <vt:lpstr>SOFTWARES USED IN THIS PROJECT </vt:lpstr>
      <vt:lpstr>ERLANG / OTP </vt:lpstr>
      <vt:lpstr>What does OTP stand for?    OTP was originally an acronym for Open Telecom Platform, a bit of a branding attempt from the time before Erlang went open source. But few people care about that now ,these days, it’s just OTP. Nothing in either Erlang or OTP is specific to telecom applications: a more fitting name might have been Concurrent Systems Platform.</vt:lpstr>
      <vt:lpstr>Productivity—Using OTP makes it possible to produce production-quality systems in a very short time.    Stability—Code written on top of OTP can focus on the logic and avoid errorprone  reimplementations  of the typical things that every real-world system needs: process management, servers, state machines, and so on.    Supervision—The application structure provided by the framework makes it simple to supervise and control the running systems, both automatically and through graphical user interfaces.    Upgradability—The framework provides patterns for handling code upgrades in a systematic way.    Reliable code base—The code for the OTP framework is rock solid and has been thoroughly battle tested.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APPOINMENT APPLICATION</dc:title>
  <dc:creator>kavin</dc:creator>
  <cp:lastModifiedBy>kavin</cp:lastModifiedBy>
  <cp:revision>2</cp:revision>
  <dcterms:created xsi:type="dcterms:W3CDTF">2021-10-28T16:09:08Z</dcterms:created>
  <dcterms:modified xsi:type="dcterms:W3CDTF">2021-10-28T16:46:57Z</dcterms:modified>
</cp:coreProperties>
</file>