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5" r:id="rId2"/>
    <p:sldId id="317" r:id="rId3"/>
    <p:sldId id="264" r:id="rId4"/>
    <p:sldId id="318" r:id="rId5"/>
    <p:sldId id="267" r:id="rId6"/>
    <p:sldId id="275" r:id="rId7"/>
    <p:sldId id="304" r:id="rId8"/>
    <p:sldId id="305" r:id="rId9"/>
    <p:sldId id="268" r:id="rId10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51492" autoAdjust="0"/>
  </p:normalViewPr>
  <p:slideViewPr>
    <p:cSldViewPr>
      <p:cViewPr varScale="1">
        <p:scale>
          <a:sx n="88" d="100"/>
          <a:sy n="88" d="100"/>
        </p:scale>
        <p:origin x="66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F6CF8-6329-41F2-A255-2D74C1ACB67A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DB719-D6A2-4AB1-A3E7-C3F8A8FD16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04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60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494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7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15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271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332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350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059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51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9373" y="1338908"/>
            <a:ext cx="7545253" cy="1407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442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082360" y="4804831"/>
            <a:ext cx="791870" cy="192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917" y="331634"/>
            <a:ext cx="872616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222" y="1187791"/>
            <a:ext cx="8180705" cy="300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2442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8924" y="4823492"/>
            <a:ext cx="1924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0618" y="1155092"/>
            <a:ext cx="2942744" cy="2468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8715" y="320611"/>
            <a:ext cx="0" cy="4492943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9774" y="803522"/>
            <a:ext cx="5040779" cy="11896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1800" spc="188" dirty="0">
                <a:solidFill>
                  <a:schemeClr val="tx2">
                    <a:lumMod val="75000"/>
                  </a:schemeClr>
                </a:solidFill>
              </a:rPr>
              <a:t>Lightweight, </a:t>
            </a:r>
            <a:r>
              <a:rPr sz="1800" spc="172" dirty="0">
                <a:solidFill>
                  <a:schemeClr val="tx2">
                    <a:lumMod val="75000"/>
                  </a:schemeClr>
                </a:solidFill>
              </a:rPr>
              <a:t>open, </a:t>
            </a:r>
            <a:r>
              <a:rPr sz="1800" spc="176" dirty="0">
                <a:solidFill>
                  <a:schemeClr val="tx2">
                    <a:lumMod val="75000"/>
                  </a:schemeClr>
                </a:solidFill>
              </a:rPr>
              <a:t>secure</a:t>
            </a:r>
            <a:r>
              <a:rPr sz="1800" spc="4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1800" spc="169" dirty="0">
                <a:solidFill>
                  <a:schemeClr val="tx2">
                    <a:lumMod val="75000"/>
                  </a:schemeClr>
                </a:solidFill>
              </a:rPr>
              <a:t>platform</a:t>
            </a:r>
          </a:p>
          <a:p>
            <a:pPr marL="295275" marR="3810" indent="-285750">
              <a:lnSpc>
                <a:spcPct val="162500"/>
              </a:lnSpc>
              <a:buFont typeface="Arial" panose="020B0604020202020204" pitchFamily="34" charset="0"/>
              <a:buChar char="•"/>
            </a:pPr>
            <a:r>
              <a:rPr sz="1800" spc="188" dirty="0">
                <a:solidFill>
                  <a:schemeClr val="tx2">
                    <a:lumMod val="75000"/>
                  </a:schemeClr>
                </a:solidFill>
              </a:rPr>
              <a:t>Simplify </a:t>
            </a:r>
            <a:r>
              <a:rPr sz="1800" spc="169" dirty="0">
                <a:solidFill>
                  <a:schemeClr val="tx2">
                    <a:lumMod val="75000"/>
                  </a:schemeClr>
                </a:solidFill>
              </a:rPr>
              <a:t>building, </a:t>
            </a:r>
            <a:r>
              <a:rPr sz="1800" spc="176" dirty="0">
                <a:solidFill>
                  <a:schemeClr val="tx2">
                    <a:lumMod val="75000"/>
                  </a:schemeClr>
                </a:solidFill>
              </a:rPr>
              <a:t>shipping, </a:t>
            </a:r>
            <a:r>
              <a:rPr sz="1800" spc="172" dirty="0">
                <a:solidFill>
                  <a:schemeClr val="tx2">
                    <a:lumMod val="75000"/>
                  </a:schemeClr>
                </a:solidFill>
              </a:rPr>
              <a:t>running</a:t>
            </a:r>
            <a:r>
              <a:rPr sz="1800" spc="4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1800" spc="225" dirty="0">
                <a:solidFill>
                  <a:schemeClr val="tx2">
                    <a:lumMod val="75000"/>
                  </a:schemeClr>
                </a:solidFill>
              </a:rPr>
              <a:t>app</a:t>
            </a:r>
            <a:r>
              <a:rPr lang="es-ES" sz="1800" spc="225" dirty="0">
                <a:solidFill>
                  <a:schemeClr val="tx2">
                    <a:lumMod val="75000"/>
                  </a:schemeClr>
                </a:solidFill>
              </a:rPr>
              <a:t>s</a:t>
            </a:r>
            <a:endParaRPr sz="1800" spc="225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9774" y="2065541"/>
            <a:ext cx="4862989" cy="20306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spc="16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natively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pc="20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spc="-15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s-ES" spc="188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marR="338138" indent="-285750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pc="153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spc="-14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machines </a:t>
            </a:r>
            <a:r>
              <a:rPr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pc="15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spc="-1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machine)</a:t>
            </a:r>
            <a:endParaRPr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indent="-285750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Relies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"images" </a:t>
            </a:r>
            <a:r>
              <a:rPr spc="20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1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"containers"</a:t>
            </a:r>
            <a:endParaRPr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605" y="1761363"/>
            <a:ext cx="2830068" cy="1609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881901" y="1398365"/>
            <a:ext cx="1595914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What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Is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3E3E3E"/>
                </a:solidFill>
                <a:latin typeface="Calibri"/>
                <a:cs typeface="Calibri"/>
              </a:rPr>
              <a:t>Docker?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32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3125" y="860313"/>
            <a:ext cx="3513454" cy="28733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45415" marR="253365" indent="-132715">
              <a:lnSpc>
                <a:spcPts val="2170"/>
              </a:lnSpc>
              <a:spcBef>
                <a:spcPts val="36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Standardized packaging for 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software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and</a:t>
            </a:r>
            <a:r>
              <a:rPr sz="2000" spc="-10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dependencies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5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Isolate apps from each</a:t>
            </a:r>
            <a:r>
              <a:rPr sz="2000" spc="-6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other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7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Share the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same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OS</a:t>
            </a:r>
            <a:r>
              <a:rPr sz="2000" spc="-5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kernel</a:t>
            </a:r>
            <a:endParaRPr sz="2000" dirty="0">
              <a:latin typeface="Arial"/>
              <a:cs typeface="Arial"/>
            </a:endParaRPr>
          </a:p>
          <a:p>
            <a:pPr marL="145415" marR="568960" indent="-132715">
              <a:lnSpc>
                <a:spcPts val="2170"/>
              </a:lnSpc>
              <a:spcBef>
                <a:spcPts val="123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Works for all major</a:t>
            </a:r>
            <a:r>
              <a:rPr sz="2000" spc="-9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Linux  distributions</a:t>
            </a:r>
            <a:endParaRPr sz="2000" dirty="0">
              <a:latin typeface="Arial"/>
              <a:cs typeface="Arial"/>
            </a:endParaRPr>
          </a:p>
          <a:p>
            <a:pPr marL="145415" marR="5080" indent="-132715">
              <a:lnSpc>
                <a:spcPts val="2170"/>
              </a:lnSpc>
              <a:spcBef>
                <a:spcPts val="121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Containers native to Windows  Server</a:t>
            </a:r>
            <a:r>
              <a:rPr sz="2000" spc="-1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2016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335597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What </a:t>
            </a:r>
            <a:r>
              <a:rPr sz="2850" spc="0" dirty="0"/>
              <a:t>is </a:t>
            </a:r>
            <a:r>
              <a:rPr sz="2850" spc="10" dirty="0"/>
              <a:t>a</a:t>
            </a:r>
            <a:r>
              <a:rPr sz="2850" spc="-50" dirty="0"/>
              <a:t> </a:t>
            </a:r>
            <a:r>
              <a:rPr sz="2850" spc="5" dirty="0"/>
              <a:t>container?</a:t>
            </a:r>
            <a:endParaRPr sz="2850"/>
          </a:p>
        </p:txBody>
      </p:sp>
      <p:sp>
        <p:nvSpPr>
          <p:cNvPr id="4" name="object 4"/>
          <p:cNvSpPr/>
          <p:nvPr/>
        </p:nvSpPr>
        <p:spPr>
          <a:xfrm>
            <a:off x="302771" y="1193530"/>
            <a:ext cx="3962692" cy="3232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1420" y="3408731"/>
            <a:ext cx="1356360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38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Image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240" y="3866463"/>
            <a:ext cx="3325654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25341" marR="3810" indent="-816293">
              <a:lnSpc>
                <a:spcPct val="125000"/>
              </a:lnSpc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Example: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Ubuntu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with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Node.js</a:t>
            </a:r>
            <a:r>
              <a:rPr sz="1500" spc="-113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and 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Application</a:t>
            </a:r>
            <a:r>
              <a:rPr sz="1500" spc="79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210" dirty="0">
                <a:solidFill>
                  <a:srgbClr val="808080"/>
                </a:solidFill>
                <a:latin typeface="Calibri"/>
                <a:cs typeface="Calibri"/>
              </a:rPr>
              <a:t>Code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8873" y="3408731"/>
            <a:ext cx="177403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214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83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Container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9643" y="3923081"/>
            <a:ext cx="3171825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71525" marR="3810" indent="-762476"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Created </a:t>
            </a:r>
            <a:r>
              <a:rPr sz="1500" spc="214" dirty="0">
                <a:solidFill>
                  <a:srgbClr val="808080"/>
                </a:solidFill>
                <a:latin typeface="Calibri"/>
                <a:cs typeface="Calibri"/>
              </a:rPr>
              <a:t>by</a:t>
            </a:r>
            <a:r>
              <a:rPr sz="1500" spc="-158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using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an </a:t>
            </a:r>
            <a:r>
              <a:rPr sz="1500" spc="153" dirty="0">
                <a:solidFill>
                  <a:srgbClr val="808080"/>
                </a:solidFill>
                <a:latin typeface="Calibri"/>
                <a:cs typeface="Calibri"/>
              </a:rPr>
              <a:t>image. </a:t>
            </a:r>
            <a:r>
              <a:rPr sz="1500" spc="176" dirty="0">
                <a:solidFill>
                  <a:srgbClr val="808080"/>
                </a:solidFill>
                <a:latin typeface="Calibri"/>
                <a:cs typeface="Calibri"/>
              </a:rPr>
              <a:t>Runs 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your</a:t>
            </a:r>
            <a:r>
              <a:rPr sz="1500" spc="7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application.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8982" y="1284732"/>
            <a:ext cx="2253996" cy="2000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2521" y="389296"/>
            <a:ext cx="591216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3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76" dirty="0">
                <a:solidFill>
                  <a:srgbClr val="3E3E3E"/>
                </a:solidFill>
                <a:latin typeface="Tahoma"/>
                <a:cs typeface="Tahoma"/>
              </a:rPr>
              <a:t>Role</a:t>
            </a:r>
            <a:r>
              <a:rPr sz="2700" spc="-56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2700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16" dirty="0">
                <a:solidFill>
                  <a:srgbClr val="3E3E3E"/>
                </a:solidFill>
                <a:latin typeface="Tahoma"/>
                <a:cs typeface="Tahoma"/>
              </a:rPr>
              <a:t>Images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6786" y="1371600"/>
            <a:ext cx="1443609" cy="18230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594163" y="2387155"/>
            <a:ext cx="1891665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2522194" y="0"/>
                </a:lnTo>
              </a:path>
            </a:pathLst>
          </a:custGeom>
          <a:ln w="5029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466940" y="2330576"/>
            <a:ext cx="113348" cy="113348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12" y="0"/>
                </a:moveTo>
                <a:lnTo>
                  <a:pt x="0" y="150876"/>
                </a:lnTo>
                <a:lnTo>
                  <a:pt x="150888" y="75450"/>
                </a:lnTo>
                <a:lnTo>
                  <a:pt x="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2374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36487"/>
            <a:ext cx="410781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Some Docker</a:t>
            </a:r>
            <a:r>
              <a:rPr sz="2850" spc="-45" dirty="0"/>
              <a:t> </a:t>
            </a:r>
            <a:r>
              <a:rPr sz="2850" spc="5" dirty="0"/>
              <a:t>vocabulary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1266552" y="748839"/>
            <a:ext cx="7237095" cy="429091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Image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basis of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Docker </a:t>
            </a:r>
            <a:r>
              <a:rPr sz="1800" dirty="0">
                <a:latin typeface="Arial"/>
                <a:cs typeface="Arial"/>
              </a:rPr>
              <a:t>container. </a:t>
            </a:r>
            <a:r>
              <a:rPr sz="1800" spc="-5" dirty="0">
                <a:latin typeface="Arial"/>
                <a:cs typeface="Arial"/>
              </a:rPr>
              <a:t>Represents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full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Container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standard </a:t>
            </a:r>
            <a:r>
              <a:rPr sz="1800" spc="-5" dirty="0">
                <a:latin typeface="Arial"/>
                <a:cs typeface="Arial"/>
              </a:rPr>
              <a:t>unit in which the application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resides and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Engine</a:t>
            </a:r>
            <a:endParaRPr sz="1800" dirty="0">
              <a:latin typeface="Arial"/>
              <a:cs typeface="Arial"/>
            </a:endParaRPr>
          </a:p>
          <a:p>
            <a:pPr marL="12700" marR="67310">
              <a:lnSpc>
                <a:spcPts val="1950"/>
              </a:lnSpc>
              <a:spcBef>
                <a:spcPts val="780"/>
              </a:spcBef>
            </a:pPr>
            <a:r>
              <a:rPr sz="1800" spc="-5" dirty="0">
                <a:latin typeface="Arial"/>
                <a:cs typeface="Arial"/>
              </a:rPr>
              <a:t>Creates, </a:t>
            </a:r>
            <a:r>
              <a:rPr sz="1800" dirty="0">
                <a:latin typeface="Arial"/>
                <a:cs typeface="Arial"/>
              </a:rPr>
              <a:t>ships </a:t>
            </a:r>
            <a:r>
              <a:rPr sz="1800" spc="-5" dirty="0">
                <a:latin typeface="Arial"/>
                <a:cs typeface="Arial"/>
              </a:rPr>
              <a:t>and runs Docker </a:t>
            </a:r>
            <a:r>
              <a:rPr sz="1800" dirty="0">
                <a:latin typeface="Arial"/>
                <a:cs typeface="Arial"/>
              </a:rPr>
              <a:t>containers </a:t>
            </a:r>
            <a:r>
              <a:rPr sz="1800" spc="-5" dirty="0">
                <a:latin typeface="Arial"/>
                <a:cs typeface="Arial"/>
              </a:rPr>
              <a:t>deployable on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physical or  </a:t>
            </a:r>
            <a:r>
              <a:rPr sz="1800" dirty="0">
                <a:latin typeface="Arial"/>
                <a:cs typeface="Arial"/>
              </a:rPr>
              <a:t>virtual, </a:t>
            </a:r>
            <a:r>
              <a:rPr sz="1800" spc="-5" dirty="0">
                <a:latin typeface="Arial"/>
                <a:cs typeface="Arial"/>
              </a:rPr>
              <a:t>host locally, in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datacenter or </a:t>
            </a:r>
            <a:r>
              <a:rPr sz="1800" dirty="0">
                <a:latin typeface="Arial"/>
                <a:cs typeface="Arial"/>
              </a:rPr>
              <a:t>cloud service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provider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Registry Service (Docker Hub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Public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 or Docker Trusted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Registry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Private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Cloud or </a:t>
            </a:r>
            <a:r>
              <a:rPr sz="1800" dirty="0">
                <a:latin typeface="Arial"/>
                <a:cs typeface="Arial"/>
              </a:rPr>
              <a:t>server </a:t>
            </a:r>
            <a:r>
              <a:rPr sz="1800" spc="-5" dirty="0">
                <a:latin typeface="Arial"/>
                <a:cs typeface="Arial"/>
              </a:rPr>
              <a:t>based </a:t>
            </a:r>
            <a:r>
              <a:rPr sz="1800" dirty="0">
                <a:latin typeface="Arial"/>
                <a:cs typeface="Arial"/>
              </a:rPr>
              <a:t>storage </a:t>
            </a:r>
            <a:r>
              <a:rPr sz="1800" spc="-5" dirty="0">
                <a:latin typeface="Arial"/>
                <a:cs typeface="Arial"/>
              </a:rPr>
              <a:t>and distribution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906" y="1803801"/>
            <a:ext cx="764393" cy="764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219" y="801163"/>
            <a:ext cx="764393" cy="764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64" y="2852474"/>
            <a:ext cx="764393" cy="7643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326" y="4023997"/>
            <a:ext cx="731018" cy="731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30611"/>
            <a:ext cx="5771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Docker </a:t>
            </a:r>
            <a:r>
              <a:rPr sz="3200" spc="-10" dirty="0"/>
              <a:t>Image Pull: Pulls</a:t>
            </a:r>
            <a:r>
              <a:rPr sz="3200" spc="-75" dirty="0"/>
              <a:t> </a:t>
            </a:r>
            <a:r>
              <a:rPr sz="3200" spc="-5" dirty="0"/>
              <a:t>Layers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C6976-93AA-4F78-9FB3-4C682016E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714500"/>
            <a:ext cx="843915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2389" y="4508860"/>
            <a:ext cx="2990044" cy="58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7139" y="4530615"/>
            <a:ext cx="2900680" cy="492125"/>
          </a:xfrm>
          <a:custGeom>
            <a:avLst/>
            <a:gdLst/>
            <a:ahLst/>
            <a:cxnLst/>
            <a:rect l="l" t="t" r="r" b="b"/>
            <a:pathLst>
              <a:path w="2900679" h="492125">
                <a:moveTo>
                  <a:pt x="0" y="82024"/>
                </a:moveTo>
                <a:lnTo>
                  <a:pt x="6446" y="50097"/>
                </a:lnTo>
                <a:lnTo>
                  <a:pt x="24024" y="24024"/>
                </a:lnTo>
                <a:lnTo>
                  <a:pt x="50097" y="6446"/>
                </a:lnTo>
                <a:lnTo>
                  <a:pt x="82024" y="0"/>
                </a:lnTo>
                <a:lnTo>
                  <a:pt x="2818494" y="0"/>
                </a:lnTo>
                <a:lnTo>
                  <a:pt x="2864007" y="13784"/>
                </a:lnTo>
                <a:lnTo>
                  <a:pt x="2894281" y="50634"/>
                </a:lnTo>
                <a:lnTo>
                  <a:pt x="2900519" y="82024"/>
                </a:lnTo>
                <a:lnTo>
                  <a:pt x="2900519" y="410099"/>
                </a:lnTo>
                <a:lnTo>
                  <a:pt x="2894073" y="442022"/>
                </a:lnTo>
                <a:lnTo>
                  <a:pt x="2876494" y="468086"/>
                </a:lnTo>
                <a:lnTo>
                  <a:pt x="2850421" y="485656"/>
                </a:lnTo>
                <a:lnTo>
                  <a:pt x="2818494" y="492099"/>
                </a:lnTo>
                <a:lnTo>
                  <a:pt x="82024" y="492099"/>
                </a:lnTo>
                <a:lnTo>
                  <a:pt x="50097" y="485656"/>
                </a:lnTo>
                <a:lnTo>
                  <a:pt x="24024" y="468086"/>
                </a:lnTo>
                <a:lnTo>
                  <a:pt x="6446" y="442022"/>
                </a:lnTo>
                <a:lnTo>
                  <a:pt x="0" y="410099"/>
                </a:lnTo>
                <a:lnTo>
                  <a:pt x="0" y="82024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910" y="273345"/>
            <a:ext cx="756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281" y="4862190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797979"/>
                </a:solidFill>
                <a:latin typeface="Arial"/>
                <a:cs typeface="Arial"/>
              </a:rPr>
              <a:t>49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886" y="1107722"/>
            <a:ext cx="4218305" cy="446405"/>
          </a:xfrm>
          <a:custGeom>
            <a:avLst/>
            <a:gdLst/>
            <a:ahLst/>
            <a:cxnLst/>
            <a:rect l="l" t="t" r="r" b="b"/>
            <a:pathLst>
              <a:path w="4218305" h="446405">
                <a:moveTo>
                  <a:pt x="0" y="74302"/>
                </a:moveTo>
                <a:lnTo>
                  <a:pt x="5838" y="45381"/>
                </a:lnTo>
                <a:lnTo>
                  <a:pt x="21762" y="21763"/>
                </a:lnTo>
                <a:lnTo>
                  <a:pt x="45379" y="5839"/>
                </a:lnTo>
                <a:lnTo>
                  <a:pt x="74300" y="0"/>
                </a:lnTo>
                <a:lnTo>
                  <a:pt x="4144004" y="0"/>
                </a:lnTo>
                <a:lnTo>
                  <a:pt x="4185242" y="12484"/>
                </a:lnTo>
                <a:lnTo>
                  <a:pt x="4212651" y="45868"/>
                </a:lnTo>
                <a:lnTo>
                  <a:pt x="4218304" y="74302"/>
                </a:lnTo>
                <a:lnTo>
                  <a:pt x="4218304" y="371496"/>
                </a:lnTo>
                <a:lnTo>
                  <a:pt x="4212467" y="400419"/>
                </a:lnTo>
                <a:lnTo>
                  <a:pt x="4196548" y="424036"/>
                </a:lnTo>
                <a:lnTo>
                  <a:pt x="4172931" y="439960"/>
                </a:lnTo>
                <a:lnTo>
                  <a:pt x="4144004" y="445799"/>
                </a:lnTo>
                <a:lnTo>
                  <a:pt x="74300" y="445799"/>
                </a:lnTo>
                <a:lnTo>
                  <a:pt x="45379" y="439960"/>
                </a:lnTo>
                <a:lnTo>
                  <a:pt x="21762" y="424036"/>
                </a:lnTo>
                <a:lnTo>
                  <a:pt x="5838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5661" y="1591862"/>
            <a:ext cx="3761740" cy="9779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Build and run one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a</a:t>
            </a:r>
            <a:r>
              <a:rPr sz="1400" spc="-4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time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Manually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connect containers</a:t>
            </a:r>
            <a:r>
              <a:rPr sz="14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together</a:t>
            </a:r>
            <a:endParaRPr sz="1400">
              <a:latin typeface="Arial"/>
              <a:cs typeface="Arial"/>
            </a:endParaRPr>
          </a:p>
          <a:p>
            <a:pPr marL="271145" marR="5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Must be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careful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with dependencies and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start 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up</a:t>
            </a:r>
            <a:r>
              <a:rPr sz="1400" spc="-1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order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0615" y="1112642"/>
            <a:ext cx="4230370" cy="446405"/>
          </a:xfrm>
          <a:custGeom>
            <a:avLst/>
            <a:gdLst/>
            <a:ahLst/>
            <a:cxnLst/>
            <a:rect l="l" t="t" r="r" b="b"/>
            <a:pathLst>
              <a:path w="4230370" h="446405">
                <a:moveTo>
                  <a:pt x="0" y="74302"/>
                </a:moveTo>
                <a:lnTo>
                  <a:pt x="5836" y="45381"/>
                </a:lnTo>
                <a:lnTo>
                  <a:pt x="21756" y="21763"/>
                </a:lnTo>
                <a:lnTo>
                  <a:pt x="45372" y="5839"/>
                </a:lnTo>
                <a:lnTo>
                  <a:pt x="74299" y="0"/>
                </a:lnTo>
                <a:lnTo>
                  <a:pt x="4155441" y="0"/>
                </a:lnTo>
                <a:lnTo>
                  <a:pt x="4196665" y="12484"/>
                </a:lnTo>
                <a:lnTo>
                  <a:pt x="4224088" y="45868"/>
                </a:lnTo>
                <a:lnTo>
                  <a:pt x="4229741" y="74302"/>
                </a:lnTo>
                <a:lnTo>
                  <a:pt x="4229741" y="371496"/>
                </a:lnTo>
                <a:lnTo>
                  <a:pt x="4223901" y="400419"/>
                </a:lnTo>
                <a:lnTo>
                  <a:pt x="4207975" y="424036"/>
                </a:lnTo>
                <a:lnTo>
                  <a:pt x="4184358" y="439960"/>
                </a:lnTo>
                <a:lnTo>
                  <a:pt x="4155441" y="445799"/>
                </a:lnTo>
                <a:lnTo>
                  <a:pt x="74299" y="445799"/>
                </a:lnTo>
                <a:lnTo>
                  <a:pt x="45372" y="439960"/>
                </a:lnTo>
                <a:lnTo>
                  <a:pt x="21756" y="424036"/>
                </a:lnTo>
                <a:lnTo>
                  <a:pt x="5836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5618" y="3261393"/>
            <a:ext cx="518513" cy="439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43428" y="1680130"/>
            <a:ext cx="3909695" cy="12160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Define multi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 in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compose.yml</a:t>
            </a:r>
            <a:r>
              <a:rPr sz="1400" spc="-8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Single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command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 deploy entire</a:t>
            </a:r>
            <a:r>
              <a:rPr sz="1400" spc="-3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Handles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400" spc="-1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dependencies</a:t>
            </a:r>
            <a:endParaRPr sz="1400">
              <a:latin typeface="Arial"/>
              <a:cs typeface="Arial"/>
            </a:endParaRPr>
          </a:p>
          <a:p>
            <a:pPr marL="271145" marR="513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Works with Docker Swarm, Networking,  Volumes, Universal Control</a:t>
            </a:r>
            <a:r>
              <a:rPr sz="1400" spc="-2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Plane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68538" y="3408168"/>
            <a:ext cx="794628" cy="105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1237" y="3440867"/>
            <a:ext cx="602615" cy="0"/>
          </a:xfrm>
          <a:custGeom>
            <a:avLst/>
            <a:gdLst/>
            <a:ahLst/>
            <a:cxnLst/>
            <a:rect l="l" t="t" r="r" b="b"/>
            <a:pathLst>
              <a:path w="602615">
                <a:moveTo>
                  <a:pt x="0" y="0"/>
                </a:moveTo>
                <a:lnTo>
                  <a:pt x="602173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2161" y="3399593"/>
            <a:ext cx="103874" cy="82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51264" y="3238118"/>
            <a:ext cx="518513" cy="439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9269" y="3766379"/>
            <a:ext cx="282951" cy="2854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3725" y="3349279"/>
            <a:ext cx="278356" cy="2854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3725" y="2871776"/>
            <a:ext cx="278356" cy="2853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99315" y="3203143"/>
            <a:ext cx="487823" cy="4878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7817" y="3450368"/>
            <a:ext cx="878608" cy="105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0517" y="3483068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15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5413" y="3441793"/>
            <a:ext cx="103879" cy="825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7927" y="2972869"/>
            <a:ext cx="878498" cy="5805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0626" y="3051143"/>
            <a:ext cx="699135" cy="429895"/>
          </a:xfrm>
          <a:custGeom>
            <a:avLst/>
            <a:gdLst/>
            <a:ahLst/>
            <a:cxnLst/>
            <a:rect l="l" t="t" r="r" b="b"/>
            <a:pathLst>
              <a:path w="699135" h="429895">
                <a:moveTo>
                  <a:pt x="0" y="429624"/>
                </a:moveTo>
                <a:lnTo>
                  <a:pt x="69893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7573" y="3012293"/>
            <a:ext cx="107217" cy="908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7897" y="3448068"/>
            <a:ext cx="844598" cy="5247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0596" y="3480768"/>
            <a:ext cx="663575" cy="376555"/>
          </a:xfrm>
          <a:custGeom>
            <a:avLst/>
            <a:gdLst/>
            <a:ahLst/>
            <a:cxnLst/>
            <a:rect l="l" t="t" r="r" b="b"/>
            <a:pathLst>
              <a:path w="663575" h="376554">
                <a:moveTo>
                  <a:pt x="0" y="0"/>
                </a:moveTo>
                <a:lnTo>
                  <a:pt x="663488" y="376449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22445" y="3805567"/>
            <a:ext cx="107754" cy="889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10439" y="3603418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2855469" y="917723"/>
                </a:moveTo>
                <a:lnTo>
                  <a:pt x="0" y="917723"/>
                </a:lnTo>
                <a:lnTo>
                  <a:pt x="1427722" y="0"/>
                </a:lnTo>
                <a:lnTo>
                  <a:pt x="2855469" y="917723"/>
                </a:lnTo>
                <a:close/>
              </a:path>
            </a:pathLst>
          </a:custGeom>
          <a:solidFill>
            <a:srgbClr val="E1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10438" y="3603417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0" y="917723"/>
                </a:moveTo>
                <a:lnTo>
                  <a:pt x="1427722" y="0"/>
                </a:lnTo>
                <a:lnTo>
                  <a:pt x="2855469" y="917723"/>
                </a:lnTo>
                <a:lnTo>
                  <a:pt x="0" y="917723"/>
                </a:lnTo>
                <a:close/>
              </a:path>
            </a:pathLst>
          </a:custGeom>
          <a:ln w="9524">
            <a:solidFill>
              <a:srgbClr val="E1E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44737" y="4485716"/>
            <a:ext cx="640978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4538" y="4490115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07437" y="4494515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4185" y="4488936"/>
            <a:ext cx="640973" cy="5974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24934" y="4483341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62236" y="3121868"/>
            <a:ext cx="556848" cy="5553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0487" y="4056891"/>
            <a:ext cx="1735455" cy="351790"/>
          </a:xfrm>
          <a:custGeom>
            <a:avLst/>
            <a:gdLst/>
            <a:ahLst/>
            <a:cxnLst/>
            <a:rect l="l" t="t" r="r" b="b"/>
            <a:pathLst>
              <a:path w="1735454" h="351789">
                <a:moveTo>
                  <a:pt x="0" y="175799"/>
                </a:moveTo>
                <a:lnTo>
                  <a:pt x="3184" y="160629"/>
                </a:lnTo>
                <a:lnTo>
                  <a:pt x="12562" y="145818"/>
                </a:lnTo>
                <a:lnTo>
                  <a:pt x="48862" y="117482"/>
                </a:lnTo>
                <a:lnTo>
                  <a:pt x="106815" y="91213"/>
                </a:lnTo>
                <a:lnTo>
                  <a:pt x="143260" y="78986"/>
                </a:lnTo>
                <a:lnTo>
                  <a:pt x="184338" y="67434"/>
                </a:lnTo>
                <a:lnTo>
                  <a:pt x="229788" y="56610"/>
                </a:lnTo>
                <a:lnTo>
                  <a:pt x="279349" y="46566"/>
                </a:lnTo>
                <a:lnTo>
                  <a:pt x="332761" y="37355"/>
                </a:lnTo>
                <a:lnTo>
                  <a:pt x="389764" y="29031"/>
                </a:lnTo>
                <a:lnTo>
                  <a:pt x="450097" y="21645"/>
                </a:lnTo>
                <a:lnTo>
                  <a:pt x="513500" y="15251"/>
                </a:lnTo>
                <a:lnTo>
                  <a:pt x="579712" y="9901"/>
                </a:lnTo>
                <a:lnTo>
                  <a:pt x="648473" y="5648"/>
                </a:lnTo>
                <a:lnTo>
                  <a:pt x="719523" y="2545"/>
                </a:lnTo>
                <a:lnTo>
                  <a:pt x="792602" y="645"/>
                </a:lnTo>
                <a:lnTo>
                  <a:pt x="867448" y="0"/>
                </a:lnTo>
                <a:lnTo>
                  <a:pt x="942294" y="645"/>
                </a:lnTo>
                <a:lnTo>
                  <a:pt x="1015372" y="2545"/>
                </a:lnTo>
                <a:lnTo>
                  <a:pt x="1086422" y="5648"/>
                </a:lnTo>
                <a:lnTo>
                  <a:pt x="1155183" y="9901"/>
                </a:lnTo>
                <a:lnTo>
                  <a:pt x="1221396" y="15251"/>
                </a:lnTo>
                <a:lnTo>
                  <a:pt x="1284799" y="21645"/>
                </a:lnTo>
                <a:lnTo>
                  <a:pt x="1345132" y="29031"/>
                </a:lnTo>
                <a:lnTo>
                  <a:pt x="1402134" y="37355"/>
                </a:lnTo>
                <a:lnTo>
                  <a:pt x="1455546" y="46566"/>
                </a:lnTo>
                <a:lnTo>
                  <a:pt x="1505108" y="56610"/>
                </a:lnTo>
                <a:lnTo>
                  <a:pt x="1550557" y="67434"/>
                </a:lnTo>
                <a:lnTo>
                  <a:pt x="1591635" y="78986"/>
                </a:lnTo>
                <a:lnTo>
                  <a:pt x="1628081" y="91213"/>
                </a:lnTo>
                <a:lnTo>
                  <a:pt x="1686034" y="117482"/>
                </a:lnTo>
                <a:lnTo>
                  <a:pt x="1722333" y="145818"/>
                </a:lnTo>
                <a:lnTo>
                  <a:pt x="1734896" y="175799"/>
                </a:lnTo>
                <a:lnTo>
                  <a:pt x="1707020" y="220172"/>
                </a:lnTo>
                <a:lnTo>
                  <a:pt x="1659634" y="247525"/>
                </a:lnTo>
                <a:lnTo>
                  <a:pt x="1591635" y="272601"/>
                </a:lnTo>
                <a:lnTo>
                  <a:pt x="1550557" y="284154"/>
                </a:lnTo>
                <a:lnTo>
                  <a:pt x="1505108" y="294979"/>
                </a:lnTo>
                <a:lnTo>
                  <a:pt x="1455546" y="305024"/>
                </a:lnTo>
                <a:lnTo>
                  <a:pt x="1402134" y="314235"/>
                </a:lnTo>
                <a:lnTo>
                  <a:pt x="1345132" y="322561"/>
                </a:lnTo>
                <a:lnTo>
                  <a:pt x="1284799" y="329948"/>
                </a:lnTo>
                <a:lnTo>
                  <a:pt x="1221396" y="336344"/>
                </a:lnTo>
                <a:lnTo>
                  <a:pt x="1155183" y="341695"/>
                </a:lnTo>
                <a:lnTo>
                  <a:pt x="1086422" y="345948"/>
                </a:lnTo>
                <a:lnTo>
                  <a:pt x="1015372" y="349052"/>
                </a:lnTo>
                <a:lnTo>
                  <a:pt x="942294" y="350953"/>
                </a:lnTo>
                <a:lnTo>
                  <a:pt x="867448" y="351599"/>
                </a:lnTo>
                <a:lnTo>
                  <a:pt x="792602" y="350953"/>
                </a:lnTo>
                <a:lnTo>
                  <a:pt x="719523" y="349052"/>
                </a:lnTo>
                <a:lnTo>
                  <a:pt x="648473" y="345948"/>
                </a:lnTo>
                <a:lnTo>
                  <a:pt x="579712" y="341695"/>
                </a:lnTo>
                <a:lnTo>
                  <a:pt x="513500" y="336344"/>
                </a:lnTo>
                <a:lnTo>
                  <a:pt x="450097" y="329948"/>
                </a:lnTo>
                <a:lnTo>
                  <a:pt x="389764" y="322561"/>
                </a:lnTo>
                <a:lnTo>
                  <a:pt x="332761" y="314235"/>
                </a:lnTo>
                <a:lnTo>
                  <a:pt x="279349" y="305024"/>
                </a:lnTo>
                <a:lnTo>
                  <a:pt x="229788" y="294979"/>
                </a:lnTo>
                <a:lnTo>
                  <a:pt x="184338" y="284154"/>
                </a:lnTo>
                <a:lnTo>
                  <a:pt x="143260" y="272601"/>
                </a:lnTo>
                <a:lnTo>
                  <a:pt x="106815" y="260374"/>
                </a:lnTo>
                <a:lnTo>
                  <a:pt x="48862" y="234106"/>
                </a:lnTo>
                <a:lnTo>
                  <a:pt x="12562" y="205774"/>
                </a:lnTo>
                <a:lnTo>
                  <a:pt x="3184" y="190965"/>
                </a:lnTo>
                <a:lnTo>
                  <a:pt x="0" y="175799"/>
                </a:lnTo>
                <a:close/>
              </a:path>
            </a:pathLst>
          </a:custGeom>
          <a:ln w="9524">
            <a:solidFill>
              <a:srgbClr val="008E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9788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9787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84963" y="4049191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6859" y="4008842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54961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54960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70136" y="4195266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25636" y="3826067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4384" y="1607719"/>
            <a:ext cx="1781733" cy="2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7343" y="1374372"/>
            <a:ext cx="5836688" cy="3483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069" y="1385970"/>
            <a:ext cx="5647797" cy="339558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0" y="1197427"/>
                </a:moveTo>
                <a:lnTo>
                  <a:pt x="1311472" y="439901"/>
                </a:lnTo>
                <a:lnTo>
                  <a:pt x="1311472" y="0"/>
                </a:lnTo>
                <a:lnTo>
                  <a:pt x="5435214" y="0"/>
                </a:lnTo>
                <a:lnTo>
                  <a:pt x="5435214" y="1099752"/>
                </a:lnTo>
                <a:lnTo>
                  <a:pt x="1311472" y="1099752"/>
                </a:lnTo>
                <a:lnTo>
                  <a:pt x="0" y="1197427"/>
                </a:lnTo>
                <a:close/>
              </a:path>
              <a:path w="5435600" h="2639695">
                <a:moveTo>
                  <a:pt x="5435214" y="2639424"/>
                </a:moveTo>
                <a:lnTo>
                  <a:pt x="1311472" y="2639424"/>
                </a:lnTo>
                <a:lnTo>
                  <a:pt x="1311472" y="1099752"/>
                </a:lnTo>
                <a:lnTo>
                  <a:pt x="5435214" y="1099752"/>
                </a:lnTo>
                <a:lnTo>
                  <a:pt x="5435214" y="2639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226117" y="1385970"/>
            <a:ext cx="5492750" cy="344426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1311472" y="0"/>
                </a:moveTo>
                <a:lnTo>
                  <a:pt x="1998770" y="0"/>
                </a:lnTo>
                <a:lnTo>
                  <a:pt x="3029693" y="0"/>
                </a:lnTo>
                <a:lnTo>
                  <a:pt x="5435214" y="0"/>
                </a:lnTo>
                <a:lnTo>
                  <a:pt x="5435214" y="439901"/>
                </a:lnTo>
                <a:lnTo>
                  <a:pt x="5435214" y="1099752"/>
                </a:lnTo>
                <a:lnTo>
                  <a:pt x="5435214" y="2639424"/>
                </a:lnTo>
                <a:lnTo>
                  <a:pt x="3029693" y="2639424"/>
                </a:lnTo>
                <a:lnTo>
                  <a:pt x="1998770" y="2639424"/>
                </a:lnTo>
                <a:lnTo>
                  <a:pt x="1311472" y="2639424"/>
                </a:lnTo>
                <a:lnTo>
                  <a:pt x="1311472" y="1099752"/>
                </a:lnTo>
                <a:lnTo>
                  <a:pt x="0" y="1197427"/>
                </a:lnTo>
                <a:lnTo>
                  <a:pt x="1311472" y="439901"/>
                </a:lnTo>
                <a:lnTo>
                  <a:pt x="131147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8199" y="1440206"/>
            <a:ext cx="3831435" cy="3550972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r>
              <a:rPr lang="en-US" sz="1200" dirty="0"/>
              <a:t>version: '2' # specify docker-compose version</a:t>
            </a:r>
          </a:p>
          <a:p>
            <a:br>
              <a:rPr lang="en-US" sz="1200" dirty="0"/>
            </a:br>
            <a:r>
              <a:rPr lang="en-US" sz="1200" dirty="0"/>
              <a:t># Define the services/containers to be run</a:t>
            </a:r>
          </a:p>
          <a:p>
            <a:r>
              <a:rPr lang="en-US" sz="1200" dirty="0"/>
              <a:t>services:</a:t>
            </a:r>
          </a:p>
          <a:p>
            <a:r>
              <a:rPr lang="en-US" sz="1200" dirty="0"/>
              <a:t>angular: # name of the first service</a:t>
            </a:r>
          </a:p>
          <a:p>
            <a:r>
              <a:rPr lang="en-US" sz="1200" dirty="0"/>
              <a:t>build: client # specify the directory of the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"4200:4200" # specify port </a:t>
            </a:r>
            <a:r>
              <a:rPr lang="en-US" sz="1200" dirty="0" err="1"/>
              <a:t>forewarding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express: #name of the second service</a:t>
            </a:r>
          </a:p>
          <a:p>
            <a:r>
              <a:rPr lang="en-US" sz="1200" dirty="0"/>
              <a:t>build: </a:t>
            </a:r>
            <a:r>
              <a:rPr lang="en-US" sz="1200" dirty="0" err="1"/>
              <a:t>api</a:t>
            </a:r>
            <a:r>
              <a:rPr lang="en-US" sz="1200" dirty="0"/>
              <a:t> # specify the directory of the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"3977:3977" #specify ports </a:t>
            </a:r>
            <a:r>
              <a:rPr lang="en-US" sz="1200" dirty="0" err="1"/>
              <a:t>forewarding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database: # name of the third service</a:t>
            </a:r>
          </a:p>
          <a:p>
            <a:r>
              <a:rPr lang="en-US" sz="1200" dirty="0"/>
              <a:t>image: mongo # specify image to build container from</a:t>
            </a:r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"27017:27017" # specify port </a:t>
            </a:r>
            <a:r>
              <a:rPr lang="en-US" sz="1200" dirty="0" err="1"/>
              <a:t>forewarding</a:t>
            </a:r>
            <a:endParaRPr lang="en-US" sz="1200" dirty="0"/>
          </a:p>
          <a:p>
            <a:pPr marL="194945" marR="2930525" indent="-182880">
              <a:lnSpc>
                <a:spcPts val="1420"/>
              </a:lnSpc>
              <a:spcBef>
                <a:spcPts val="160"/>
              </a:spcBef>
            </a:pPr>
            <a:endParaRPr sz="1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756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2591" y="1673511"/>
            <a:ext cx="487823" cy="487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14655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Basic </a:t>
            </a:r>
            <a:r>
              <a:rPr sz="2850" spc="5" dirty="0"/>
              <a:t>Docker</a:t>
            </a:r>
            <a:r>
              <a:rPr sz="2850" spc="-50" dirty="0"/>
              <a:t> </a:t>
            </a:r>
            <a:r>
              <a:rPr sz="2850" spc="5" dirty="0"/>
              <a:t>Commands</a:t>
            </a:r>
            <a:endParaRPr sz="2850" dirty="0"/>
          </a:p>
        </p:txBody>
      </p:sp>
      <p:sp>
        <p:nvSpPr>
          <p:cNvPr id="3" name="object 3"/>
          <p:cNvSpPr txBox="1"/>
          <p:nvPr/>
        </p:nvSpPr>
        <p:spPr>
          <a:xfrm>
            <a:off x="301624" y="903809"/>
            <a:ext cx="7730490" cy="3931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pull</a:t>
            </a:r>
            <a:r>
              <a:rPr sz="1400" spc="-2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20" dirty="0" err="1">
                <a:solidFill>
                  <a:srgbClr val="708391"/>
                </a:solidFill>
                <a:latin typeface="Consolas"/>
                <a:cs typeface="Consolas"/>
              </a:rPr>
              <a:t>node:latest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</a:t>
            </a:r>
            <a:r>
              <a:rPr sz="1400" spc="-1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ls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run –d –p 5000:5000 –-name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 </a:t>
            </a:r>
            <a:r>
              <a:rPr lang="es-ES" sz="1400" spc="-5" dirty="0" err="1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:latest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</a:t>
            </a:r>
            <a:r>
              <a:rPr sz="1400" spc="-1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p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s</a:t>
            </a:r>
          </a:p>
          <a:p>
            <a:pPr marL="12700"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stop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</a:t>
            </a:r>
            <a:r>
              <a:rPr sz="1400" spc="-5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</a:t>
            </a:r>
            <a:r>
              <a:rPr sz="1400" spc="-5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i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&lt;image</a:t>
            </a:r>
            <a:r>
              <a:rPr sz="1400" spc="-3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build –t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r>
              <a:rPr sz="1400" spc="-9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.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push</a:t>
            </a:r>
            <a:r>
              <a:rPr sz="1400" spc="-9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$ docker --help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7FA66295F664996415ABDF49EB5C1" ma:contentTypeVersion="4" ma:contentTypeDescription="Create a new document." ma:contentTypeScope="" ma:versionID="7bd15e56a1cb99ee88ba2fe2024c01c4">
  <xsd:schema xmlns:xsd="http://www.w3.org/2001/XMLSchema" xmlns:xs="http://www.w3.org/2001/XMLSchema" xmlns:p="http://schemas.microsoft.com/office/2006/metadata/properties" xmlns:ns2="ff2f08f9-6898-4fa7-b8a3-5d87e719ddfe" xmlns:ns3="f237358f-14f3-4878-a637-066b620a657e" targetNamespace="http://schemas.microsoft.com/office/2006/metadata/properties" ma:root="true" ma:fieldsID="550aaf50b70f4f708c80ccbb0294fab1" ns2:_="" ns3:_="">
    <xsd:import namespace="ff2f08f9-6898-4fa7-b8a3-5d87e719ddfe"/>
    <xsd:import namespace="f237358f-14f3-4878-a637-066b620a65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2f08f9-6898-4fa7-b8a3-5d87e719dd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37358f-14f3-4878-a637-066b620a657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7A619E-1ECA-423E-A7F4-8FE7E731CAD2}"/>
</file>

<file path=customXml/itemProps2.xml><?xml version="1.0" encoding="utf-8"?>
<ds:datastoreItem xmlns:ds="http://schemas.openxmlformats.org/officeDocument/2006/customXml" ds:itemID="{10B20085-7848-4835-8DB3-BE9356B84E59}"/>
</file>

<file path=customXml/itemProps3.xml><?xml version="1.0" encoding="utf-8"?>
<ds:datastoreItem xmlns:ds="http://schemas.openxmlformats.org/officeDocument/2006/customXml" ds:itemID="{5194242E-3DBB-4663-AA45-52AA19E66064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888</TotalTime>
  <Words>466</Words>
  <Application>Microsoft Office PowerPoint</Application>
  <PresentationFormat>On-screen Show (16:9)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Tahoma</vt:lpstr>
      <vt:lpstr>Times New Roman</vt:lpstr>
      <vt:lpstr>Office Theme</vt:lpstr>
      <vt:lpstr>PowerPoint Presentation</vt:lpstr>
      <vt:lpstr>Lightweight, open, secure platform Simplify building, shipping, running apps</vt:lpstr>
      <vt:lpstr>What is a container?</vt:lpstr>
      <vt:lpstr>The Role of Images and Containers</vt:lpstr>
      <vt:lpstr>Some Docker vocabulary</vt:lpstr>
      <vt:lpstr>Docker Image Pull: Pulls Layers</vt:lpstr>
      <vt:lpstr>Docker Compose: Multi Container Applications</vt:lpstr>
      <vt:lpstr>Docker Compose: Multi Container Applications</vt:lpstr>
      <vt:lpstr>Basic Docker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Dell</dc:creator>
  <cp:lastModifiedBy>Praveen Jayakumar</cp:lastModifiedBy>
  <cp:revision>58</cp:revision>
  <dcterms:created xsi:type="dcterms:W3CDTF">2017-11-26T12:06:21Z</dcterms:created>
  <dcterms:modified xsi:type="dcterms:W3CDTF">2021-07-03T08:55:43Z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2017-11-26T00:00:00Z</vt:filetime>
  </property>
  <property fmtid="{D5CDD505-2E9C-101B-9397-08002B2CF9AE}" pid="4" name="ContentTypeId">
    <vt:lpwstr>0x010100F137FA66295F664996415ABDF49EB5C1</vt:lpwstr>
  </property>
</Properties>
</file>