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275" r:id="rId2"/>
    <p:sldId id="387" r:id="rId3"/>
    <p:sldId id="400" r:id="rId4"/>
    <p:sldId id="372" r:id="rId5"/>
    <p:sldId id="373" r:id="rId6"/>
    <p:sldId id="305" r:id="rId7"/>
    <p:sldId id="388" r:id="rId8"/>
    <p:sldId id="398" r:id="rId9"/>
    <p:sldId id="377" r:id="rId10"/>
    <p:sldId id="378" r:id="rId11"/>
    <p:sldId id="371" r:id="rId12"/>
    <p:sldId id="381" r:id="rId13"/>
    <p:sldId id="379" r:id="rId14"/>
    <p:sldId id="386" r:id="rId15"/>
    <p:sldId id="389" r:id="rId16"/>
    <p:sldId id="390" r:id="rId17"/>
    <p:sldId id="391" r:id="rId18"/>
    <p:sldId id="392" r:id="rId19"/>
    <p:sldId id="393" r:id="rId20"/>
    <p:sldId id="394" r:id="rId21"/>
    <p:sldId id="395" r:id="rId22"/>
    <p:sldId id="399" r:id="rId23"/>
    <p:sldId id="293" r:id="rId24"/>
  </p:sldIdLst>
  <p:sldSz cx="9144000" cy="6858000" type="screen4x3"/>
  <p:notesSz cx="6797675" cy="9926638"/>
  <p:embeddedFontLs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60B0"/>
    <a:srgbClr val="7070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59" autoAdjust="0"/>
    <p:restoredTop sz="94722" autoAdjust="0"/>
  </p:normalViewPr>
  <p:slideViewPr>
    <p:cSldViewPr>
      <p:cViewPr varScale="1">
        <p:scale>
          <a:sx n="58" d="100"/>
          <a:sy n="58" d="100"/>
        </p:scale>
        <p:origin x="91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1" d="100"/>
          <a:sy n="91" d="100"/>
        </p:scale>
        <p:origin x="-3804" y="-11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B4EB81-D1B6-4844-8B80-6310414C064D}" type="datetimeFigureOut">
              <a:rPr lang="ko-KR" altLang="en-US" smtClean="0"/>
              <a:pPr/>
              <a:t>2023-02-07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82EC1-8203-47AD-89C5-644D6077FF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215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82EC1-8203-47AD-89C5-644D6077FF8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927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82EC1-8203-47AD-89C5-644D6077FF88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684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82EC1-8203-47AD-89C5-644D6077FF8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078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82EC1-8203-47AD-89C5-644D6077FF8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177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82EC1-8203-47AD-89C5-644D6077FF88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615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82EC1-8203-47AD-89C5-644D6077FF88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545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82EC1-8203-47AD-89C5-644D6077FF88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869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82EC1-8203-47AD-89C5-644D6077FF88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949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82EC1-8203-47AD-89C5-644D6077FF88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95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82EC1-8203-47AD-89C5-644D6077FF88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635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그림자로고_흰색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929058" y="1214422"/>
            <a:ext cx="1913517" cy="178595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058" y="1214422"/>
            <a:ext cx="1291014" cy="12681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bg>
      <p:bgPr>
        <a:solidFill>
          <a:srgbClr val="4660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8ED7-6400-4039-9EEF-D03509CBB663}" type="datetimeFigureOut">
              <a:rPr lang="ko-KR" altLang="en-US" smtClean="0"/>
              <a:pPr/>
              <a:t>2023-02-07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FC5A9-294D-4562-85D7-51235442E3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8ED7-6400-4039-9EEF-D03509CBB663}" type="datetimeFigureOut">
              <a:rPr lang="ko-KR" altLang="en-US" smtClean="0"/>
              <a:pPr/>
              <a:t>2023-02-07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FC5A9-294D-4562-85D7-51235442E31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6" name="그림 5" descr="그림자로고_흰색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929058" y="1357298"/>
            <a:ext cx="1913517" cy="178594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059" y="1357298"/>
            <a:ext cx="1291014" cy="12681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8ED7-6400-4039-9EEF-D03509CBB663}" type="datetimeFigureOut">
              <a:rPr lang="ko-KR" altLang="en-US" smtClean="0"/>
              <a:pPr/>
              <a:t>2023-02-07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FC5A9-294D-4562-85D7-51235442E3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8ED7-6400-4039-9EEF-D03509CBB663}" type="datetimeFigureOut">
              <a:rPr lang="ko-KR" altLang="en-US" smtClean="0"/>
              <a:pPr/>
              <a:t>2023-02-07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FC5A9-294D-4562-85D7-51235442E31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그림자로고_흰색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50067" y="714356"/>
            <a:ext cx="1714512" cy="160021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65" y="6058930"/>
            <a:ext cx="995065" cy="23085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4356"/>
            <a:ext cx="1150837" cy="11304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8ED7-6400-4039-9EEF-D03509CBB663}" type="datetimeFigureOut">
              <a:rPr lang="ko-KR" altLang="en-US" smtClean="0"/>
              <a:pPr/>
              <a:t>2023-02-07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FC5A9-294D-4562-85D7-51235442E3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8ED7-6400-4039-9EEF-D03509CBB663}" type="datetimeFigureOut">
              <a:rPr lang="ko-KR" altLang="en-US" smtClean="0"/>
              <a:pPr/>
              <a:t>2023-02-07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FC5A9-294D-4562-85D7-51235442E31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346" y="210531"/>
            <a:ext cx="914509" cy="2121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8ED7-6400-4039-9EEF-D03509CBB663}" type="datetimeFigureOut">
              <a:rPr lang="ko-KR" altLang="en-US" smtClean="0"/>
              <a:pPr/>
              <a:t>2023-02-07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FC5A9-294D-4562-85D7-51235442E31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346" y="210531"/>
            <a:ext cx="914509" cy="2121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8ED7-6400-4039-9EEF-D03509CBB663}" type="datetimeFigureOut">
              <a:rPr lang="ko-KR" altLang="en-US" smtClean="0"/>
              <a:pPr/>
              <a:t>2023-02-07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FC5A9-294D-4562-85D7-51235442E31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90" y="116632"/>
            <a:ext cx="741803" cy="17209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98ED7-6400-4039-9EEF-D03509CBB663}" type="datetimeFigureOut">
              <a:rPr lang="ko-KR" altLang="en-US" smtClean="0"/>
              <a:pPr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FC5A9-294D-4562-85D7-51235442E3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7" r:id="rId4"/>
    <p:sldLayoutId id="2147483651" r:id="rId5"/>
    <p:sldLayoutId id="2147483658" r:id="rId6"/>
    <p:sldLayoutId id="2147483652" r:id="rId7"/>
    <p:sldLayoutId id="2147483653" r:id="rId8"/>
    <p:sldLayoutId id="2147483654" r:id="rId9"/>
    <p:sldLayoutId id="2147483655" r:id="rId10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7.jpg"/><Relationship Id="rId4" Type="http://schemas.openxmlformats.org/officeDocument/2006/relationships/image" Target="../media/image2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slideLayout" Target="../slideLayouts/slideLayout9.xml"/><Relationship Id="rId1" Type="http://schemas.openxmlformats.org/officeDocument/2006/relationships/video" Target="https://www.youtube.com/embed/V6xSpJnwpl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slideLayout" Target="../slideLayouts/slideLayout9.xml"/><Relationship Id="rId1" Type="http://schemas.openxmlformats.org/officeDocument/2006/relationships/video" Target="https://www.youtube.com/embed/yQ7KuQjnYtU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slideLayout" Target="../slideLayouts/slideLayout9.xml"/><Relationship Id="rId1" Type="http://schemas.openxmlformats.org/officeDocument/2006/relationships/video" Target="https://www.youtube.com/embed/SY8X4JiFLFU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ei.or.kr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39752" y="1700808"/>
            <a:ext cx="44291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spc="-300" dirty="0">
                <a:solidFill>
                  <a:srgbClr val="707070"/>
                </a:solidFill>
              </a:rPr>
              <a:t>시설 </a:t>
            </a:r>
            <a:r>
              <a:rPr lang="en-US" altLang="ko-KR" sz="6000" b="1" spc="-300" dirty="0">
                <a:solidFill>
                  <a:srgbClr val="707070"/>
                </a:solidFill>
              </a:rPr>
              <a:t>OT</a:t>
            </a:r>
            <a:endParaRPr lang="ko-KR" altLang="en-US" sz="6000" b="1" spc="-300" dirty="0">
              <a:solidFill>
                <a:srgbClr val="70707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483471" y="550613"/>
            <a:ext cx="11891538" cy="544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4379530" y="550614"/>
            <a:ext cx="11738177" cy="567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948264" y="10716"/>
            <a:ext cx="2195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solidFill>
                  <a:schemeClr val="bg1"/>
                </a:solidFill>
              </a:rPr>
              <a:t>출석체크 안내</a:t>
            </a:r>
            <a:r>
              <a:rPr lang="en-US" altLang="ko-KR" sz="1600" b="1">
                <a:solidFill>
                  <a:schemeClr val="bg1"/>
                </a:solidFill>
              </a:rPr>
              <a:t>(QR)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1463915" y="577736"/>
          <a:ext cx="6560984" cy="1538957"/>
        </p:xfrm>
        <a:graphic>
          <a:graphicData uri="http://schemas.openxmlformats.org/drawingml/2006/table">
            <a:tbl>
              <a:tblPr/>
              <a:tblGrid>
                <a:gridCol w="2053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5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4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40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227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①“앱</a:t>
                      </a: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(App)” 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내려받기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A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j-lt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②“앱</a:t>
                      </a: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App)” 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실행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A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j-lt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③회원가입 및 출결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A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68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플레이스토어 또는 앱스토어에서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HRD-Net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앱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내려받기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휴먼명조" panose="02010504000101010101" pitchFamily="2" charset="-127"/>
                        </a:rPr>
                        <a:t>➡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내려받은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HRD-Net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앱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(APP)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실행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휴먼명조" panose="02010504000101010101" pitchFamily="2" charset="-127"/>
                        </a:rPr>
                        <a:t>➡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및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QR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출결 처리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796136" y="2204864"/>
            <a:ext cx="2577950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200"/>
              <a:t>※ 20</a:t>
            </a:r>
            <a:r>
              <a:rPr lang="ko-KR" altLang="en-US" sz="1200"/>
              <a:t>층 인포데스크에 </a:t>
            </a:r>
            <a:r>
              <a:rPr lang="en-US" altLang="ko-KR" sz="1200"/>
              <a:t>QR</a:t>
            </a:r>
            <a:r>
              <a:rPr lang="ko-KR" altLang="en-US" sz="1200"/>
              <a:t>코드 비치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203" y="2636912"/>
            <a:ext cx="1713882" cy="305642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296" y="2636912"/>
            <a:ext cx="1961168" cy="305642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0314" y="2636912"/>
            <a:ext cx="1928679" cy="305642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23" y="2636912"/>
            <a:ext cx="1721928" cy="3056423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770166" y="5805264"/>
          <a:ext cx="7978300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4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4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/>
                        <a:t>HRD-Net</a:t>
                      </a:r>
                      <a:r>
                        <a:rPr lang="en-US" altLang="ko-KR" sz="1300" baseline="0"/>
                        <a:t> </a:t>
                      </a:r>
                      <a:r>
                        <a:rPr lang="ko-KR" altLang="en-US" sz="1300" baseline="0"/>
                        <a:t>앱 실행</a:t>
                      </a:r>
                      <a:endParaRPr lang="en-US" altLang="ko-KR" sz="1300" baseline="0"/>
                    </a:p>
                    <a:p>
                      <a:pPr algn="ctr" latinLnBrk="1"/>
                      <a:r>
                        <a:rPr lang="en-US" altLang="ko-KR" sz="1300" baseline="0"/>
                        <a:t>QR</a:t>
                      </a:r>
                      <a:r>
                        <a:rPr lang="ko-KR" altLang="en-US" sz="1300" baseline="0"/>
                        <a:t>출결 터치</a:t>
                      </a:r>
                      <a:endParaRPr lang="ko-KR" alt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/>
                        <a:t>입실</a:t>
                      </a:r>
                      <a:r>
                        <a:rPr lang="en-US" altLang="ko-KR" sz="1300"/>
                        <a:t>/</a:t>
                      </a:r>
                      <a:r>
                        <a:rPr lang="ko-KR" altLang="en-US" sz="1300"/>
                        <a:t>퇴실 터치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/>
                        <a:t>앱 화면에 </a:t>
                      </a:r>
                      <a:r>
                        <a:rPr lang="en-US" altLang="ko-KR" sz="1300"/>
                        <a:t>QR</a:t>
                      </a:r>
                      <a:r>
                        <a:rPr lang="ko-KR" altLang="en-US" sz="1300"/>
                        <a:t>코드가 </a:t>
                      </a:r>
                      <a:endParaRPr lang="en-US" altLang="ko-KR" sz="1300"/>
                    </a:p>
                    <a:p>
                      <a:pPr algn="ctr" latinLnBrk="1"/>
                      <a:r>
                        <a:rPr lang="ko-KR" altLang="en-US" sz="1300"/>
                        <a:t>나오도록 스마트폰 </a:t>
                      </a:r>
                      <a:endParaRPr lang="en-US" altLang="ko-KR" sz="1300"/>
                    </a:p>
                    <a:p>
                      <a:pPr algn="ctr" latinLnBrk="1"/>
                      <a:r>
                        <a:rPr lang="ko-KR" altLang="en-US" sz="1300"/>
                        <a:t>카메라 위치 조정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/>
                        <a:t>확인되면 입실</a:t>
                      </a:r>
                      <a:r>
                        <a:rPr lang="en-US" altLang="ko-KR" sz="1300"/>
                        <a:t>/</a:t>
                      </a:r>
                      <a:r>
                        <a:rPr lang="ko-KR" altLang="en-US" sz="1300"/>
                        <a:t>퇴실 에 시간표기 여부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460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55976" y="10716"/>
            <a:ext cx="4608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>
                <a:solidFill>
                  <a:schemeClr val="bg1"/>
                </a:solidFill>
              </a:rPr>
              <a:t>소방안전 및 지진대비 안내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-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소화기 </a:t>
            </a:r>
            <a:r>
              <a:rPr lang="ko-KR" altLang="en-US" sz="1600" b="1" dirty="0">
                <a:solidFill>
                  <a:schemeClr val="bg1"/>
                </a:solidFill>
              </a:rPr>
              <a:t>사용방법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pic>
        <p:nvPicPr>
          <p:cNvPr id="4" name="V6xSpJnwplg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07504" y="476672"/>
            <a:ext cx="8928992" cy="626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7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6837D4-90F6-4333-BEF7-0C4AB9592C21}"/>
              </a:ext>
            </a:extLst>
          </p:cNvPr>
          <p:cNvSpPr txBox="1"/>
          <p:nvPr/>
        </p:nvSpPr>
        <p:spPr>
          <a:xfrm>
            <a:off x="4211960" y="10716"/>
            <a:ext cx="4932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소방안전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및 지진대비 안내 </a:t>
            </a:r>
            <a:r>
              <a:rPr lang="en-US" altLang="ko-KR" sz="1600" b="1" dirty="0">
                <a:solidFill>
                  <a:schemeClr val="bg1"/>
                </a:solidFill>
              </a:rPr>
              <a:t>– </a:t>
            </a:r>
            <a:r>
              <a:rPr lang="ko-KR" altLang="en-US" sz="1600" b="1" dirty="0">
                <a:solidFill>
                  <a:schemeClr val="bg1"/>
                </a:solidFill>
              </a:rPr>
              <a:t>화재발생시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행동요령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pic>
        <p:nvPicPr>
          <p:cNvPr id="5" name="yQ7KuQjnYtU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07504" y="476672"/>
            <a:ext cx="8854730" cy="626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93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76837D4-90F6-4333-BEF7-0C4AB9592C21}"/>
              </a:ext>
            </a:extLst>
          </p:cNvPr>
          <p:cNvSpPr txBox="1"/>
          <p:nvPr/>
        </p:nvSpPr>
        <p:spPr>
          <a:xfrm>
            <a:off x="4211960" y="10716"/>
            <a:ext cx="4932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소방안전 및 지진대비 안내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지진발생시 행동요령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pic>
        <p:nvPicPr>
          <p:cNvPr id="2" name="SY8X4JiFLFU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1502" y="476672"/>
            <a:ext cx="8944994" cy="626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67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C0B876F-F9D9-4746-B1A5-FC1DC35625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841" y="435725"/>
            <a:ext cx="6182347" cy="644965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452320" y="10716"/>
            <a:ext cx="1691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소방안전 안내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9E78852-E3F0-4308-8D49-12CFFA1AD6EF}"/>
              </a:ext>
            </a:extLst>
          </p:cNvPr>
          <p:cNvCxnSpPr>
            <a:cxnSpLocks/>
          </p:cNvCxnSpPr>
          <p:nvPr/>
        </p:nvCxnSpPr>
        <p:spPr>
          <a:xfrm flipH="1">
            <a:off x="5220072" y="3717032"/>
            <a:ext cx="288032" cy="360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F5DDD7B-8A43-4CBF-8977-74833222688B}"/>
              </a:ext>
            </a:extLst>
          </p:cNvPr>
          <p:cNvCxnSpPr>
            <a:cxnSpLocks/>
          </p:cNvCxnSpPr>
          <p:nvPr/>
        </p:nvCxnSpPr>
        <p:spPr>
          <a:xfrm flipH="1">
            <a:off x="5292080" y="3789040"/>
            <a:ext cx="15015" cy="93247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EE7B18A-C143-46FA-A960-F7CA1F5B77A7}"/>
              </a:ext>
            </a:extLst>
          </p:cNvPr>
          <p:cNvCxnSpPr>
            <a:cxnSpLocks/>
          </p:cNvCxnSpPr>
          <p:nvPr/>
        </p:nvCxnSpPr>
        <p:spPr>
          <a:xfrm>
            <a:off x="4931421" y="4822063"/>
            <a:ext cx="620" cy="497441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84825F8-D641-4CE6-9624-5D9953FA2343}"/>
              </a:ext>
            </a:extLst>
          </p:cNvPr>
          <p:cNvCxnSpPr>
            <a:cxnSpLocks/>
          </p:cNvCxnSpPr>
          <p:nvPr/>
        </p:nvCxnSpPr>
        <p:spPr>
          <a:xfrm flipV="1">
            <a:off x="4931421" y="2276872"/>
            <a:ext cx="619" cy="231840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60DAD314-89BB-40A8-A1CC-6C811D7CFB6F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95937" y="5319503"/>
            <a:ext cx="911613" cy="125719"/>
          </a:xfrm>
          <a:prstGeom prst="bentConnector3">
            <a:avLst>
              <a:gd name="adj1" fmla="val 50000"/>
            </a:avLst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C1FFA170-388F-4DF4-802E-70937FB5BE6E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95936" y="2348879"/>
            <a:ext cx="864096" cy="504055"/>
          </a:xfrm>
          <a:prstGeom prst="bentConnector3">
            <a:avLst>
              <a:gd name="adj1" fmla="val 50000"/>
            </a:avLst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574515-B865-4B39-9403-10DAD27EEE5A}"/>
              </a:ext>
            </a:extLst>
          </p:cNvPr>
          <p:cNvSpPr/>
          <p:nvPr/>
        </p:nvSpPr>
        <p:spPr>
          <a:xfrm>
            <a:off x="5493702" y="3543493"/>
            <a:ext cx="1804444" cy="1776011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E4DA946-F9C7-4035-B0E4-69152FED23FF}"/>
              </a:ext>
            </a:extLst>
          </p:cNvPr>
          <p:cNvSpPr/>
          <p:nvPr/>
        </p:nvSpPr>
        <p:spPr>
          <a:xfrm>
            <a:off x="252726" y="1052736"/>
            <a:ext cx="1781907" cy="1656184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+mn-ea"/>
              </a:rPr>
              <a:t>19</a:t>
            </a:r>
            <a:r>
              <a:rPr lang="ko-KR" altLang="en-US" sz="2000" b="1" dirty="0" smtClean="0">
                <a:latin typeface="+mn-ea"/>
              </a:rPr>
              <a:t>층</a:t>
            </a:r>
            <a:endParaRPr lang="en-US" altLang="ko-KR" sz="2000" b="1" dirty="0" smtClean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latin typeface="+mn-ea"/>
              </a:rPr>
              <a:t>B</a:t>
            </a:r>
            <a:r>
              <a:rPr lang="ko-KR" altLang="en-US" sz="2000" b="1" dirty="0" smtClean="0">
                <a:latin typeface="+mn-ea"/>
              </a:rPr>
              <a:t>강의장</a:t>
            </a:r>
            <a:endParaRPr lang="en-US" altLang="ko-KR" sz="2000" b="1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n-ea"/>
              </a:rPr>
              <a:t>피난안내도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9E78852-E3F0-4308-8D49-12CFFA1AD6EF}"/>
              </a:ext>
            </a:extLst>
          </p:cNvPr>
          <p:cNvCxnSpPr>
            <a:cxnSpLocks/>
          </p:cNvCxnSpPr>
          <p:nvPr/>
        </p:nvCxnSpPr>
        <p:spPr>
          <a:xfrm flipH="1" flipV="1">
            <a:off x="4860032" y="4725144"/>
            <a:ext cx="447063" cy="1612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94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5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5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1052736"/>
            <a:ext cx="8424936" cy="502445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endParaRPr lang="en-US" altLang="ko-KR" sz="1050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당일 </a:t>
            </a:r>
            <a:r>
              <a:rPr lang="ko-KR" altLang="en-US" sz="2000" b="1" dirty="0">
                <a:solidFill>
                  <a:srgbClr val="FFC000"/>
                </a:solidFill>
              </a:rPr>
              <a:t>신청한 훈련생</a:t>
            </a:r>
            <a:r>
              <a:rPr lang="ko-KR" altLang="en-US" sz="2000" dirty="0"/>
              <a:t>만 가능하며</a:t>
            </a:r>
            <a:r>
              <a:rPr lang="en-US" altLang="ko-KR" sz="2000" dirty="0"/>
              <a:t>, </a:t>
            </a:r>
            <a:r>
              <a:rPr lang="ko-KR" altLang="en-US" sz="2000" dirty="0"/>
              <a:t>강의 종료 후 강의장에서 </a:t>
            </a:r>
            <a:r>
              <a:rPr lang="en-US" altLang="ko-KR" sz="2000" b="1" dirty="0">
                <a:solidFill>
                  <a:srgbClr val="FFC000"/>
                </a:solidFill>
              </a:rPr>
              <a:t>22</a:t>
            </a:r>
            <a:r>
              <a:rPr lang="ko-KR" altLang="en-US" sz="2000" b="1" dirty="0">
                <a:solidFill>
                  <a:srgbClr val="FFC000"/>
                </a:solidFill>
              </a:rPr>
              <a:t>시 까지 자습가능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- </a:t>
            </a:r>
            <a:r>
              <a:rPr lang="ko-KR" altLang="en-US" sz="2000" dirty="0"/>
              <a:t>신청방법 </a:t>
            </a:r>
            <a:r>
              <a:rPr lang="en-US" altLang="ko-KR" sz="2000" dirty="0"/>
              <a:t>: </a:t>
            </a:r>
            <a:r>
              <a:rPr lang="ko-KR" altLang="en-US" sz="2000" b="1" u="sng" dirty="0" err="1">
                <a:solidFill>
                  <a:srgbClr val="FFC000"/>
                </a:solidFill>
              </a:rPr>
              <a:t>수업종료</a:t>
            </a:r>
            <a:r>
              <a:rPr lang="ko-KR" altLang="en-US" sz="2000" b="1" u="sng" dirty="0">
                <a:solidFill>
                  <a:srgbClr val="FFC000"/>
                </a:solidFill>
              </a:rPr>
              <a:t> </a:t>
            </a:r>
            <a:r>
              <a:rPr lang="en-US" altLang="ko-KR" sz="2000" b="1" u="sng" dirty="0">
                <a:solidFill>
                  <a:srgbClr val="FFC000"/>
                </a:solidFill>
              </a:rPr>
              <a:t>1</a:t>
            </a:r>
            <a:r>
              <a:rPr lang="ko-KR" altLang="en-US" sz="2000" b="1" u="sng" dirty="0">
                <a:solidFill>
                  <a:srgbClr val="FFC000"/>
                </a:solidFill>
              </a:rPr>
              <a:t>시간 전</a:t>
            </a:r>
            <a:r>
              <a:rPr lang="en-US" altLang="ko-KR" sz="2000" b="1" u="sng" dirty="0">
                <a:solidFill>
                  <a:srgbClr val="FFC000"/>
                </a:solidFill>
              </a:rPr>
              <a:t>(17</a:t>
            </a:r>
            <a:r>
              <a:rPr lang="ko-KR" altLang="en-US" sz="2000" b="1" u="sng" dirty="0">
                <a:solidFill>
                  <a:srgbClr val="FFC000"/>
                </a:solidFill>
              </a:rPr>
              <a:t>시 </a:t>
            </a:r>
            <a:r>
              <a:rPr lang="en-US" altLang="ko-KR" sz="2000" b="1" u="sng" dirty="0">
                <a:solidFill>
                  <a:srgbClr val="FFC000"/>
                </a:solidFill>
              </a:rPr>
              <a:t>30</a:t>
            </a:r>
            <a:r>
              <a:rPr lang="ko-KR" altLang="en-US" sz="2000" b="1" u="sng" dirty="0">
                <a:solidFill>
                  <a:srgbClr val="FFC000"/>
                </a:solidFill>
              </a:rPr>
              <a:t>분</a:t>
            </a:r>
            <a:r>
              <a:rPr lang="en-US" altLang="ko-KR" sz="2000" b="1" u="sng" dirty="0">
                <a:solidFill>
                  <a:srgbClr val="FFC000"/>
                </a:solidFill>
              </a:rPr>
              <a:t>)</a:t>
            </a:r>
            <a:r>
              <a:rPr lang="ko-KR" altLang="en-US" sz="2000" dirty="0"/>
              <a:t>까지 자습신청대장</a:t>
            </a:r>
            <a:r>
              <a:rPr lang="en-US" altLang="ko-KR" sz="2000" dirty="0"/>
              <a:t>(</a:t>
            </a:r>
            <a:r>
              <a:rPr lang="ko-KR" altLang="en-US" sz="2000" dirty="0" err="1"/>
              <a:t>구글시트</a:t>
            </a:r>
            <a:r>
              <a:rPr lang="en-US" altLang="ko-KR" sz="2000" dirty="0"/>
              <a:t>)</a:t>
            </a:r>
            <a:r>
              <a:rPr lang="ko-KR" altLang="en-US" sz="2000" dirty="0"/>
              <a:t>의 해당일에 이름 기재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- </a:t>
            </a:r>
            <a:r>
              <a:rPr lang="ko-KR" altLang="en-US" sz="2000" dirty="0"/>
              <a:t>마감시간 이후 </a:t>
            </a:r>
            <a:r>
              <a:rPr lang="ko-KR" altLang="en-US" sz="2000" dirty="0" err="1"/>
              <a:t>입력차단되며</a:t>
            </a:r>
            <a:r>
              <a:rPr lang="en-US" altLang="ko-KR" sz="2000" dirty="0"/>
              <a:t>, </a:t>
            </a:r>
            <a:r>
              <a:rPr lang="ko-KR" altLang="en-US" sz="2000" b="1" u="sng" dirty="0">
                <a:solidFill>
                  <a:srgbClr val="FFC000"/>
                </a:solidFill>
              </a:rPr>
              <a:t>열쇠수령예정자</a:t>
            </a:r>
            <a:r>
              <a:rPr lang="en-US" altLang="ko-KR" sz="2000" b="1" u="sng" dirty="0">
                <a:solidFill>
                  <a:srgbClr val="FFC000"/>
                </a:solidFill>
              </a:rPr>
              <a:t> </a:t>
            </a:r>
            <a:r>
              <a:rPr lang="ko-KR" altLang="en-US" sz="2000" b="1" u="sng" dirty="0" err="1">
                <a:solidFill>
                  <a:srgbClr val="FFC000"/>
                </a:solidFill>
              </a:rPr>
              <a:t>미입력시</a:t>
            </a:r>
            <a:r>
              <a:rPr lang="en-US" altLang="ko-KR" sz="2000" b="1" u="sng" dirty="0">
                <a:solidFill>
                  <a:srgbClr val="FFC000"/>
                </a:solidFill>
              </a:rPr>
              <a:t>, </a:t>
            </a:r>
            <a:r>
              <a:rPr lang="ko-KR" altLang="en-US" sz="2000" b="1" u="sng" dirty="0" err="1">
                <a:solidFill>
                  <a:srgbClr val="FFC000"/>
                </a:solidFill>
              </a:rPr>
              <a:t>자습불가</a:t>
            </a:r>
            <a:endParaRPr lang="en-US" altLang="ko-KR" sz="2000" b="1" u="sng" dirty="0">
              <a:solidFill>
                <a:srgbClr val="FFC000"/>
              </a:solidFill>
            </a:endParaRPr>
          </a:p>
          <a:p>
            <a:r>
              <a:rPr lang="en-US" altLang="ko-KR" sz="2000" b="1" dirty="0">
                <a:solidFill>
                  <a:srgbClr val="FFC000"/>
                </a:solidFill>
              </a:rPr>
              <a:t/>
            </a:r>
            <a:br>
              <a:rPr lang="en-US" altLang="ko-KR" sz="2000" b="1" dirty="0">
                <a:solidFill>
                  <a:srgbClr val="FFC000"/>
                </a:solidFill>
              </a:rPr>
            </a:br>
            <a:r>
              <a:rPr lang="en-US" altLang="ko-KR" sz="2000" b="1" dirty="0">
                <a:solidFill>
                  <a:srgbClr val="FFC000"/>
                </a:solidFill>
              </a:rPr>
              <a:t>* </a:t>
            </a:r>
            <a:r>
              <a:rPr lang="ko-KR" altLang="en-US" sz="2000" b="1" dirty="0" err="1">
                <a:solidFill>
                  <a:srgbClr val="FFC000"/>
                </a:solidFill>
              </a:rPr>
              <a:t>구글시트</a:t>
            </a:r>
            <a:r>
              <a:rPr lang="ko-KR" altLang="en-US" sz="2000" b="1" dirty="0">
                <a:solidFill>
                  <a:srgbClr val="FFC000"/>
                </a:solidFill>
              </a:rPr>
              <a:t> 주소는 </a:t>
            </a:r>
            <a:r>
              <a:rPr lang="en-US" altLang="ko-KR" sz="2000" b="1" dirty="0">
                <a:solidFill>
                  <a:srgbClr val="FFC000"/>
                </a:solidFill>
              </a:rPr>
              <a:t>[</a:t>
            </a:r>
            <a:r>
              <a:rPr lang="ko-KR" altLang="en-US" sz="2000" b="1" dirty="0" err="1">
                <a:solidFill>
                  <a:srgbClr val="FFC000"/>
                </a:solidFill>
              </a:rPr>
              <a:t>우리반</a:t>
            </a:r>
            <a:r>
              <a:rPr lang="ko-KR" altLang="en-US" sz="2000" b="1" dirty="0">
                <a:solidFill>
                  <a:srgbClr val="FFC000"/>
                </a:solidFill>
              </a:rPr>
              <a:t> 게시판</a:t>
            </a:r>
            <a:r>
              <a:rPr lang="en-US" altLang="ko-KR" sz="2000" b="1" dirty="0">
                <a:solidFill>
                  <a:srgbClr val="FFC000"/>
                </a:solidFill>
              </a:rPr>
              <a:t>]</a:t>
            </a:r>
            <a:r>
              <a:rPr lang="ko-KR" altLang="en-US" sz="2000" b="1" dirty="0">
                <a:solidFill>
                  <a:srgbClr val="FFC000"/>
                </a:solidFill>
              </a:rPr>
              <a:t>에 등록되어 있음</a:t>
            </a:r>
            <a:endParaRPr lang="en-US" altLang="ko-KR" sz="2000" b="1" dirty="0">
              <a:solidFill>
                <a:srgbClr val="FFC000"/>
              </a:solidFill>
            </a:endParaRPr>
          </a:p>
          <a:p>
            <a:endParaRPr lang="en-US" altLang="ko-KR" sz="2000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마지막 </a:t>
            </a:r>
            <a:r>
              <a:rPr lang="ko-KR" altLang="en-US" sz="2000" dirty="0" err="1"/>
              <a:t>퇴실자</a:t>
            </a:r>
            <a:r>
              <a:rPr lang="ko-KR" altLang="en-US" sz="2000" dirty="0"/>
              <a:t> 처리사항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강의장</a:t>
            </a:r>
            <a:r>
              <a:rPr lang="ko-KR" altLang="en-US" sz="2000" dirty="0"/>
              <a:t> 내 켜진 </a:t>
            </a:r>
            <a:r>
              <a:rPr lang="en-US" altLang="ko-KR" sz="2000" dirty="0"/>
              <a:t>PC</a:t>
            </a:r>
            <a:r>
              <a:rPr lang="ko-KR" altLang="en-US" sz="2000" dirty="0"/>
              <a:t>끄기</a:t>
            </a:r>
            <a:r>
              <a:rPr lang="en-US" altLang="ko-KR" sz="2000" dirty="0"/>
              <a:t>, </a:t>
            </a:r>
            <a:r>
              <a:rPr lang="ko-KR" altLang="en-US" sz="2000" dirty="0"/>
              <a:t>창문 닫기</a:t>
            </a:r>
            <a:r>
              <a:rPr lang="en-US" altLang="ko-KR" sz="2000" dirty="0"/>
              <a:t>, </a:t>
            </a:r>
            <a:r>
              <a:rPr lang="ko-KR" altLang="en-US" sz="2000" dirty="0"/>
              <a:t>에어컨 및 프로젝터 끄기</a:t>
            </a:r>
            <a:r>
              <a:rPr lang="en-US" altLang="ko-KR" sz="2000" dirty="0"/>
              <a:t>, </a:t>
            </a:r>
            <a:r>
              <a:rPr lang="ko-KR" altLang="en-US" sz="2000" dirty="0"/>
              <a:t>전등 끄기</a:t>
            </a:r>
            <a:r>
              <a:rPr lang="en-US" altLang="ko-KR" sz="2000" dirty="0"/>
              <a:t> </a:t>
            </a:r>
            <a:br>
              <a:rPr lang="en-US" altLang="ko-KR" sz="2000" dirty="0"/>
            </a:b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- </a:t>
            </a:r>
            <a:r>
              <a:rPr lang="ko-KR" altLang="en-US" sz="2000" dirty="0"/>
              <a:t>전체 </a:t>
            </a:r>
            <a:r>
              <a:rPr lang="ko-KR" altLang="en-US" sz="2000" dirty="0" err="1"/>
              <a:t>강의장</a:t>
            </a:r>
            <a:r>
              <a:rPr lang="ko-KR" altLang="en-US" sz="2000" dirty="0"/>
              <a:t> 마지막 </a:t>
            </a:r>
            <a:r>
              <a:rPr lang="ko-KR" altLang="en-US" sz="2000" dirty="0" err="1"/>
              <a:t>퇴실자</a:t>
            </a:r>
            <a:r>
              <a:rPr lang="ko-KR" altLang="en-US" sz="2000" dirty="0"/>
              <a:t> 처리사항</a:t>
            </a:r>
            <a:r>
              <a:rPr lang="en-US" altLang="ko-KR" sz="2000" dirty="0"/>
              <a:t>(</a:t>
            </a:r>
            <a:r>
              <a:rPr lang="ko-KR" altLang="en-US" sz="2000" dirty="0"/>
              <a:t>열쇠수령자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전등끄기</a:t>
            </a:r>
            <a:r>
              <a:rPr lang="en-US" altLang="ko-KR" sz="2000" dirty="0"/>
              <a:t>, </a:t>
            </a:r>
            <a:r>
              <a:rPr lang="ko-KR" altLang="en-US" sz="2000" dirty="0"/>
              <a:t>문 잠그기</a:t>
            </a:r>
            <a:r>
              <a:rPr lang="en-US" altLang="ko-KR" sz="2000" dirty="0"/>
              <a:t>, </a:t>
            </a:r>
            <a:r>
              <a:rPr lang="ko-KR" altLang="en-US" sz="2000" dirty="0"/>
              <a:t>라운지 </a:t>
            </a:r>
            <a:r>
              <a:rPr lang="ko-KR" altLang="en-US" sz="2000" dirty="0" err="1"/>
              <a:t>불끄기</a:t>
            </a:r>
            <a:r>
              <a:rPr lang="en-US" altLang="ko-KR" sz="2000" dirty="0"/>
              <a:t>, </a:t>
            </a:r>
            <a:r>
              <a:rPr lang="ko-KR" altLang="en-US" sz="2000" dirty="0"/>
              <a:t>열쇠 </a:t>
            </a:r>
            <a:r>
              <a:rPr lang="en-US" altLang="ko-KR" sz="2000" dirty="0"/>
              <a:t>1</a:t>
            </a:r>
            <a:r>
              <a:rPr lang="ko-KR" altLang="en-US" sz="2000" dirty="0"/>
              <a:t>층 데스크에 반납</a:t>
            </a:r>
            <a:endParaRPr lang="en-US" altLang="ko-KR" sz="2000" dirty="0"/>
          </a:p>
          <a:p>
            <a:endParaRPr lang="en-US" altLang="ko-KR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395536" y="580618"/>
            <a:ext cx="842493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1. </a:t>
            </a:r>
            <a:r>
              <a:rPr lang="ko-KR" altLang="en-US" sz="2000" dirty="0"/>
              <a:t>야간 자습 안내</a:t>
            </a:r>
            <a:endParaRPr lang="en-US" altLang="ko-KR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508104" y="10716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>
                <a:solidFill>
                  <a:schemeClr val="bg1"/>
                </a:solidFill>
              </a:rPr>
              <a:t>야간 자습</a:t>
            </a:r>
            <a:r>
              <a:rPr lang="en-US" altLang="ko-KR" sz="1600" b="1" dirty="0">
                <a:solidFill>
                  <a:schemeClr val="bg1"/>
                </a:solidFill>
              </a:rPr>
              <a:t>,</a:t>
            </a:r>
            <a:r>
              <a:rPr lang="ko-KR" altLang="en-US" sz="1600" b="1" dirty="0">
                <a:solidFill>
                  <a:schemeClr val="bg1"/>
                </a:solidFill>
              </a:rPr>
              <a:t> 시설이용</a:t>
            </a:r>
            <a:r>
              <a:rPr lang="en-US" altLang="ko-KR" sz="1600" b="1" dirty="0">
                <a:solidFill>
                  <a:schemeClr val="bg1"/>
                </a:solidFill>
              </a:rPr>
              <a:t>, </a:t>
            </a:r>
            <a:r>
              <a:rPr lang="ko-KR" altLang="en-US" sz="1600" b="1" dirty="0">
                <a:solidFill>
                  <a:schemeClr val="bg1"/>
                </a:solidFill>
              </a:rPr>
              <a:t>교재배부 안내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89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3885580"/>
            <a:ext cx="8424936" cy="24237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altLang="ko-KR" sz="1050" dirty="0"/>
          </a:p>
          <a:p>
            <a:endParaRPr lang="en-US" altLang="ko-KR" sz="105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구내식당 </a:t>
            </a:r>
            <a:r>
              <a:rPr lang="en-US" altLang="ko-KR" sz="2000" dirty="0"/>
              <a:t>: </a:t>
            </a:r>
            <a:r>
              <a:rPr lang="ko-KR" altLang="en-US" sz="2000" dirty="0"/>
              <a:t>지하</a:t>
            </a:r>
            <a:r>
              <a:rPr lang="en-US" altLang="ko-KR" sz="2000" dirty="0"/>
              <a:t> 1</a:t>
            </a:r>
            <a:r>
              <a:rPr lang="ko-KR" altLang="en-US" sz="2000" dirty="0"/>
              <a:t>층 </a:t>
            </a:r>
            <a:r>
              <a:rPr lang="en-US" altLang="ko-KR" sz="2000" dirty="0"/>
              <a:t>(</a:t>
            </a:r>
            <a:r>
              <a:rPr lang="ko-KR" altLang="en-US" sz="2000" dirty="0"/>
              <a:t>베니스</a:t>
            </a:r>
            <a:r>
              <a:rPr lang="en-US" altLang="ko-KR" sz="2000" dirty="0"/>
              <a:t>F&amp;S)</a:t>
            </a:r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편의점 </a:t>
            </a:r>
            <a:r>
              <a:rPr lang="en-US" altLang="ko-KR" sz="2000" dirty="0"/>
              <a:t>: </a:t>
            </a:r>
            <a:r>
              <a:rPr lang="ko-KR" altLang="en-US" sz="2000" dirty="0"/>
              <a:t>지하 </a:t>
            </a:r>
            <a:r>
              <a:rPr lang="en-US" altLang="ko-KR" sz="2000" dirty="0"/>
              <a:t>1</a:t>
            </a:r>
            <a:r>
              <a:rPr lang="ko-KR" altLang="en-US" sz="2000" dirty="0"/>
              <a:t>층</a:t>
            </a:r>
            <a:r>
              <a:rPr lang="en-US" altLang="ko-KR" sz="2000" dirty="0"/>
              <a:t>(CU)</a:t>
            </a:r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카페 </a:t>
            </a:r>
            <a:r>
              <a:rPr lang="en-US" altLang="ko-KR" sz="2000" dirty="0"/>
              <a:t>: </a:t>
            </a:r>
            <a:r>
              <a:rPr lang="ko-KR" altLang="en-US" sz="2000" dirty="0"/>
              <a:t>지상 </a:t>
            </a:r>
            <a:r>
              <a:rPr lang="en-US" altLang="ko-KR" sz="2000" dirty="0"/>
              <a:t>1</a:t>
            </a:r>
            <a:r>
              <a:rPr lang="ko-KR" altLang="en-US" sz="2000" dirty="0"/>
              <a:t>층</a:t>
            </a:r>
            <a:r>
              <a:rPr lang="en-US" altLang="ko-KR" sz="2000" dirty="0"/>
              <a:t>(</a:t>
            </a:r>
            <a:r>
              <a:rPr lang="ko-KR" altLang="en-US" sz="2000" dirty="0"/>
              <a:t>매머드 익스프레스</a:t>
            </a:r>
            <a:r>
              <a:rPr lang="en-US" altLang="ko-KR" sz="2000" dirty="0"/>
              <a:t>), </a:t>
            </a:r>
            <a:r>
              <a:rPr lang="ko-KR" altLang="en-US" sz="2000" dirty="0"/>
              <a:t>지상 </a:t>
            </a:r>
            <a:r>
              <a:rPr lang="en-US" altLang="ko-KR" sz="2000" dirty="0"/>
              <a:t>14</a:t>
            </a:r>
            <a:r>
              <a:rPr lang="ko-KR" altLang="en-US" sz="2000" dirty="0"/>
              <a:t>층</a:t>
            </a:r>
            <a:r>
              <a:rPr lang="en-US" altLang="ko-KR" sz="2000" dirty="0"/>
              <a:t>(</a:t>
            </a:r>
            <a:r>
              <a:rPr lang="ko-KR" altLang="en-US" sz="2000" dirty="0"/>
              <a:t>드림 스페이스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           </a:t>
            </a:r>
            <a:endParaRPr lang="en-US" altLang="ko-KR" sz="1050" dirty="0"/>
          </a:p>
          <a:p>
            <a:pPr marL="342900" indent="-342900">
              <a:buFontTx/>
              <a:buChar char="-"/>
            </a:pPr>
            <a:endParaRPr lang="en-US" altLang="ko-KR" sz="1050" dirty="0"/>
          </a:p>
        </p:txBody>
      </p:sp>
      <p:sp>
        <p:nvSpPr>
          <p:cNvPr id="27" name="TextBox 26"/>
          <p:cNvSpPr txBox="1"/>
          <p:nvPr/>
        </p:nvSpPr>
        <p:spPr>
          <a:xfrm>
            <a:off x="395536" y="476672"/>
            <a:ext cx="842493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2. </a:t>
            </a:r>
            <a:r>
              <a:rPr lang="ko-KR" altLang="en-US" sz="2000" dirty="0"/>
              <a:t>라운지 이용 안내</a:t>
            </a:r>
            <a:endParaRPr lang="en-US" altLang="ko-KR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776FD6-6DC3-43C1-B1CE-21A01B33F046}"/>
              </a:ext>
            </a:extLst>
          </p:cNvPr>
          <p:cNvSpPr txBox="1"/>
          <p:nvPr/>
        </p:nvSpPr>
        <p:spPr>
          <a:xfrm>
            <a:off x="395536" y="3388930"/>
            <a:ext cx="842493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3. </a:t>
            </a:r>
            <a:r>
              <a:rPr lang="ko-KR" altLang="en-US" sz="2000" dirty="0"/>
              <a:t>건물 내 주요 편의시설 위치안내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60F81F-11DA-418A-B831-177AB0D0BA20}"/>
              </a:ext>
            </a:extLst>
          </p:cNvPr>
          <p:cNvSpPr txBox="1"/>
          <p:nvPr/>
        </p:nvSpPr>
        <p:spPr>
          <a:xfrm>
            <a:off x="395536" y="966207"/>
            <a:ext cx="8424936" cy="224676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- </a:t>
            </a:r>
            <a:r>
              <a:rPr lang="ko-KR" altLang="en-US" sz="2000" dirty="0"/>
              <a:t>월</a:t>
            </a:r>
            <a:r>
              <a:rPr lang="en-US" altLang="ko-KR" sz="2000" dirty="0"/>
              <a:t>~</a:t>
            </a:r>
            <a:r>
              <a:rPr lang="ko-KR" altLang="en-US" sz="2000" dirty="0"/>
              <a:t>목</a:t>
            </a:r>
            <a:r>
              <a:rPr lang="en-US" altLang="ko-KR" sz="2000" dirty="0"/>
              <a:t> : </a:t>
            </a:r>
            <a:r>
              <a:rPr lang="ko-KR" altLang="en-US" sz="2000" dirty="0"/>
              <a:t>오전 </a:t>
            </a:r>
            <a:r>
              <a:rPr lang="en-US" altLang="ko-KR" sz="2000" dirty="0"/>
              <a:t>9</a:t>
            </a:r>
            <a:r>
              <a:rPr lang="ko-KR" altLang="en-US" sz="2000" dirty="0"/>
              <a:t>시 </a:t>
            </a:r>
            <a:r>
              <a:rPr lang="en-US" altLang="ko-KR" sz="2000" dirty="0"/>
              <a:t>30</a:t>
            </a:r>
            <a:r>
              <a:rPr lang="ko-KR" altLang="en-US" sz="2000" dirty="0"/>
              <a:t>분 </a:t>
            </a:r>
            <a:r>
              <a:rPr lang="en-US" altLang="ko-KR" sz="2000" dirty="0"/>
              <a:t>~ </a:t>
            </a:r>
            <a:r>
              <a:rPr lang="ko-KR" altLang="en-US" sz="2000" dirty="0"/>
              <a:t>오후 </a:t>
            </a:r>
            <a:r>
              <a:rPr lang="en-US" altLang="ko-KR" sz="2000" dirty="0"/>
              <a:t>10</a:t>
            </a:r>
            <a:r>
              <a:rPr lang="ko-KR" altLang="en-US" sz="2000" dirty="0"/>
              <a:t>시 </a:t>
            </a:r>
            <a:r>
              <a:rPr lang="en-US" altLang="ko-KR" sz="2000" dirty="0"/>
              <a:t>00</a:t>
            </a:r>
            <a:r>
              <a:rPr lang="ko-KR" altLang="en-US" sz="2000" dirty="0"/>
              <a:t>분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금</a:t>
            </a:r>
            <a:r>
              <a:rPr lang="en-US" altLang="ko-KR" sz="2000" dirty="0"/>
              <a:t>, </a:t>
            </a:r>
            <a:r>
              <a:rPr lang="ko-KR" altLang="en-US" sz="2000" dirty="0"/>
              <a:t>휴일 전 날 </a:t>
            </a:r>
            <a:r>
              <a:rPr lang="en-US" altLang="ko-KR" sz="2000" dirty="0"/>
              <a:t>: </a:t>
            </a:r>
            <a:r>
              <a:rPr lang="ko-KR" altLang="en-US" sz="2000" dirty="0"/>
              <a:t>오전 </a:t>
            </a:r>
            <a:r>
              <a:rPr lang="en-US" altLang="ko-KR" sz="2000" dirty="0"/>
              <a:t>9</a:t>
            </a:r>
            <a:r>
              <a:rPr lang="ko-KR" altLang="en-US" sz="2000" dirty="0"/>
              <a:t>시 </a:t>
            </a:r>
            <a:r>
              <a:rPr lang="en-US" altLang="ko-KR" sz="2000" dirty="0"/>
              <a:t>30</a:t>
            </a:r>
            <a:r>
              <a:rPr lang="ko-KR" altLang="en-US" sz="2000" dirty="0"/>
              <a:t>분 </a:t>
            </a:r>
            <a:r>
              <a:rPr lang="en-US" altLang="ko-KR" sz="2000" dirty="0"/>
              <a:t>~ </a:t>
            </a:r>
            <a:r>
              <a:rPr lang="ko-KR" altLang="en-US" sz="2000" dirty="0"/>
              <a:t>오후 </a:t>
            </a:r>
            <a:r>
              <a:rPr lang="en-US" altLang="ko-KR" sz="2000" dirty="0"/>
              <a:t>6</a:t>
            </a:r>
            <a:r>
              <a:rPr lang="ko-KR" altLang="en-US" sz="2000" dirty="0"/>
              <a:t>시 </a:t>
            </a:r>
            <a:r>
              <a:rPr lang="en-US" altLang="ko-KR" sz="2000" dirty="0"/>
              <a:t>30</a:t>
            </a:r>
            <a:r>
              <a:rPr lang="ko-KR" altLang="en-US" sz="2000" dirty="0"/>
              <a:t>분</a:t>
            </a:r>
            <a:endParaRPr lang="en-US" altLang="ko-KR" sz="2000" dirty="0"/>
          </a:p>
          <a:p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- </a:t>
            </a:r>
            <a:r>
              <a:rPr lang="ko-KR" altLang="en-US" sz="2000" dirty="0"/>
              <a:t>휴일은 이용하실 수 없습니다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endParaRPr lang="en-US" altLang="ko-KR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DE2F32-2F23-4C71-94F6-C5DB36200619}"/>
              </a:ext>
            </a:extLst>
          </p:cNvPr>
          <p:cNvSpPr txBox="1"/>
          <p:nvPr/>
        </p:nvSpPr>
        <p:spPr>
          <a:xfrm>
            <a:off x="5508104" y="10716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>
                <a:solidFill>
                  <a:schemeClr val="bg1"/>
                </a:solidFill>
              </a:rPr>
              <a:t>야간 자습</a:t>
            </a:r>
            <a:r>
              <a:rPr lang="en-US" altLang="ko-KR" sz="1600" b="1" dirty="0">
                <a:solidFill>
                  <a:schemeClr val="bg1"/>
                </a:solidFill>
              </a:rPr>
              <a:t>,</a:t>
            </a:r>
            <a:r>
              <a:rPr lang="ko-KR" altLang="en-US" sz="1600" b="1" dirty="0">
                <a:solidFill>
                  <a:schemeClr val="bg1"/>
                </a:solidFill>
              </a:rPr>
              <a:t> 시설이용</a:t>
            </a:r>
            <a:r>
              <a:rPr lang="en-US" altLang="ko-KR" sz="1600" b="1" dirty="0">
                <a:solidFill>
                  <a:schemeClr val="bg1"/>
                </a:solidFill>
              </a:rPr>
              <a:t>, </a:t>
            </a:r>
            <a:r>
              <a:rPr lang="ko-KR" altLang="en-US" sz="1600" b="1" dirty="0">
                <a:solidFill>
                  <a:schemeClr val="bg1"/>
                </a:solidFill>
              </a:rPr>
              <a:t>교재배부 안내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79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395536" y="548680"/>
            <a:ext cx="842493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4. </a:t>
            </a:r>
            <a:r>
              <a:rPr lang="ko-KR" altLang="en-US" sz="2000" dirty="0" err="1"/>
              <a:t>교재배부안내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60F81F-11DA-418A-B831-177AB0D0BA20}"/>
              </a:ext>
            </a:extLst>
          </p:cNvPr>
          <p:cNvSpPr txBox="1"/>
          <p:nvPr/>
        </p:nvSpPr>
        <p:spPr>
          <a:xfrm>
            <a:off x="395536" y="1052736"/>
            <a:ext cx="8424936" cy="501675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교재 </a:t>
            </a:r>
            <a:r>
              <a:rPr lang="ko-KR" altLang="en-US" sz="2000" dirty="0" err="1"/>
              <a:t>수령시</a:t>
            </a:r>
            <a:r>
              <a:rPr lang="en-US" altLang="ko-KR" sz="2000" dirty="0"/>
              <a:t>, </a:t>
            </a:r>
            <a:r>
              <a:rPr lang="ko-KR" altLang="en-US" sz="2000" b="1" dirty="0">
                <a:solidFill>
                  <a:srgbClr val="FFC000"/>
                </a:solidFill>
              </a:rPr>
              <a:t>수령확인서에 서명</a:t>
            </a:r>
            <a:r>
              <a:rPr lang="en-US" altLang="ko-KR" sz="2000" dirty="0"/>
              <a:t> </a:t>
            </a:r>
            <a:r>
              <a:rPr lang="ko-KR" altLang="en-US" sz="2000" dirty="0"/>
              <a:t>필요</a:t>
            </a:r>
            <a:r>
              <a:rPr lang="en-US" altLang="ko-KR" sz="2000" dirty="0"/>
              <a:t>(</a:t>
            </a:r>
            <a:r>
              <a:rPr lang="ko-KR" altLang="en-US" sz="2000" dirty="0"/>
              <a:t>한글 정자로 기재</a:t>
            </a:r>
            <a:r>
              <a:rPr lang="en-US" altLang="ko-KR" sz="2000" dirty="0"/>
              <a:t>)</a:t>
            </a:r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시중교재 </a:t>
            </a:r>
            <a:r>
              <a:rPr lang="en-US" altLang="ko-KR" sz="2000" dirty="0"/>
              <a:t>: PDF</a:t>
            </a:r>
            <a:r>
              <a:rPr lang="ko-KR" altLang="en-US" sz="2000" dirty="0"/>
              <a:t>파일 </a:t>
            </a:r>
            <a:r>
              <a:rPr lang="ko-KR" altLang="en-US" sz="2000" dirty="0" err="1"/>
              <a:t>미제공</a:t>
            </a:r>
            <a:endParaRPr lang="en-US" altLang="ko-KR" sz="2000" dirty="0"/>
          </a:p>
          <a:p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그 외 교재 </a:t>
            </a:r>
            <a:r>
              <a:rPr lang="en-US" altLang="ko-KR" sz="2000" dirty="0"/>
              <a:t>: PDF</a:t>
            </a:r>
            <a:r>
              <a:rPr lang="ko-KR" altLang="en-US" sz="2000" dirty="0"/>
              <a:t>파일 제공</a:t>
            </a:r>
            <a:r>
              <a:rPr lang="en-US" altLang="ko-KR" sz="2000" dirty="0"/>
              <a:t>(</a:t>
            </a:r>
            <a:r>
              <a:rPr lang="ko-KR" altLang="en-US" sz="2000" dirty="0"/>
              <a:t>진도에 따라 </a:t>
            </a:r>
            <a:r>
              <a:rPr lang="ko-KR" altLang="en-US" sz="2000" b="1" dirty="0">
                <a:solidFill>
                  <a:srgbClr val="FFC000"/>
                </a:solidFill>
              </a:rPr>
              <a:t>우리반 게시판</a:t>
            </a:r>
            <a:r>
              <a:rPr lang="ko-KR" altLang="en-US" sz="2000" dirty="0"/>
              <a:t>에 업로드 예정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r>
              <a:rPr lang="en-US" altLang="ko-KR" sz="2000" dirty="0"/>
              <a:t> </a:t>
            </a:r>
            <a:r>
              <a:rPr lang="ko-KR" altLang="en-US" sz="2000" dirty="0" err="1"/>
              <a:t>우리반</a:t>
            </a:r>
            <a:r>
              <a:rPr lang="ko-KR" altLang="en-US" sz="2000" dirty="0"/>
              <a:t> 게시판의 교재 게시물을 클릭 후 </a:t>
            </a:r>
            <a:r>
              <a:rPr lang="en-US" altLang="ko-KR" sz="2000" dirty="0"/>
              <a:t>[</a:t>
            </a:r>
            <a:r>
              <a:rPr lang="ko-KR" altLang="en-US" sz="2000" b="1" dirty="0">
                <a:solidFill>
                  <a:srgbClr val="FFC000"/>
                </a:solidFill>
              </a:rPr>
              <a:t>확인하였습니다</a:t>
            </a:r>
            <a:r>
              <a:rPr lang="en-US" altLang="ko-KR" sz="2000" b="1" dirty="0">
                <a:solidFill>
                  <a:srgbClr val="FFC000"/>
                </a:solidFill>
              </a:rPr>
              <a:t>.</a:t>
            </a:r>
            <a:r>
              <a:rPr lang="en-US" altLang="ko-KR" sz="2000" dirty="0"/>
              <a:t>] </a:t>
            </a:r>
            <a:r>
              <a:rPr lang="ko-KR" altLang="en-US" sz="2000" dirty="0"/>
              <a:t>라는 댓글을 남겨주신 뒤에 </a:t>
            </a:r>
            <a:r>
              <a:rPr lang="en-US" altLang="ko-KR" sz="2000" dirty="0"/>
              <a:t>PDF</a:t>
            </a:r>
            <a:r>
              <a:rPr lang="ko-KR" altLang="en-US" sz="2000" dirty="0"/>
              <a:t>파일을 다운로드 하여 이용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▶ 우리반 게시판은 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  </a:t>
            </a:r>
            <a:r>
              <a:rPr lang="ko-KR" altLang="en-US" sz="2000" dirty="0"/>
              <a:t>저희 </a:t>
            </a:r>
            <a:r>
              <a:rPr lang="en-US" altLang="ko-KR" sz="2000" dirty="0"/>
              <a:t>KH</a:t>
            </a:r>
            <a:r>
              <a:rPr lang="ko-KR" altLang="en-US" sz="2000" dirty="0"/>
              <a:t>정보교육원 홈페이지</a:t>
            </a:r>
            <a:r>
              <a:rPr lang="en-US" altLang="ko-KR" sz="2000" dirty="0"/>
              <a:t>(</a:t>
            </a:r>
            <a:r>
              <a:rPr lang="en-US" altLang="ko-KR" sz="2000" dirty="0">
                <a:hlinkClick r:id="rId3"/>
              </a:rPr>
              <a:t>https://www.iei.or.kr</a:t>
            </a:r>
            <a:r>
              <a:rPr lang="en-US" altLang="ko-KR" sz="2000" dirty="0"/>
              <a:t>)</a:t>
            </a:r>
            <a:r>
              <a:rPr lang="ko-KR" altLang="en-US" sz="2000" dirty="0"/>
              <a:t> 로그인 후 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  </a:t>
            </a:r>
            <a:r>
              <a:rPr lang="ko-KR" altLang="en-US" sz="2000" dirty="0"/>
              <a:t>마이페이지로 들어오시면 </a:t>
            </a:r>
            <a:r>
              <a:rPr lang="ko-KR" altLang="en-US" sz="2000" dirty="0" err="1"/>
              <a:t>접속가능</a:t>
            </a:r>
            <a:r>
              <a:rPr lang="en-US" altLang="ko-KR" sz="2000" dirty="0"/>
              <a:t>.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ED09EB-69C9-486E-862B-E92D496424A2}"/>
              </a:ext>
            </a:extLst>
          </p:cNvPr>
          <p:cNvSpPr txBox="1"/>
          <p:nvPr/>
        </p:nvSpPr>
        <p:spPr>
          <a:xfrm>
            <a:off x="5508104" y="10716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>
                <a:solidFill>
                  <a:schemeClr val="bg1"/>
                </a:solidFill>
              </a:rPr>
              <a:t>야간 자습</a:t>
            </a:r>
            <a:r>
              <a:rPr lang="en-US" altLang="ko-KR" sz="1600" b="1" dirty="0">
                <a:solidFill>
                  <a:schemeClr val="bg1"/>
                </a:solidFill>
              </a:rPr>
              <a:t>,</a:t>
            </a:r>
            <a:r>
              <a:rPr lang="ko-KR" altLang="en-US" sz="1600" b="1" dirty="0">
                <a:solidFill>
                  <a:schemeClr val="bg1"/>
                </a:solidFill>
              </a:rPr>
              <a:t> 시설이용</a:t>
            </a:r>
            <a:r>
              <a:rPr lang="en-US" altLang="ko-KR" sz="1600" b="1" dirty="0">
                <a:solidFill>
                  <a:schemeClr val="bg1"/>
                </a:solidFill>
              </a:rPr>
              <a:t>, </a:t>
            </a:r>
            <a:r>
              <a:rPr lang="ko-KR" altLang="en-US" sz="1600" b="1" dirty="0">
                <a:solidFill>
                  <a:schemeClr val="bg1"/>
                </a:solidFill>
              </a:rPr>
              <a:t>교재배부 안내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97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508104" y="10716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>
                <a:solidFill>
                  <a:schemeClr val="bg1"/>
                </a:solidFill>
              </a:rPr>
              <a:t>음식물 취식 안내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23528" y="707476"/>
            <a:ext cx="8424936" cy="5745860"/>
          </a:xfrm>
          <a:prstGeom prst="roundRect">
            <a:avLst>
              <a:gd name="adj" fmla="val 56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ko-KR" altLang="en-US" b="1" dirty="0">
                <a:solidFill>
                  <a:schemeClr val="bg1"/>
                </a:solidFill>
              </a:rPr>
              <a:t>저희 교육원에서는 교육환경보장 및 코로나</a:t>
            </a:r>
            <a:r>
              <a:rPr lang="en-US" altLang="ko-KR" b="1" dirty="0">
                <a:solidFill>
                  <a:schemeClr val="bg1"/>
                </a:solidFill>
              </a:rPr>
              <a:t>19 </a:t>
            </a:r>
            <a:r>
              <a:rPr lang="ko-KR" altLang="en-US" b="1" dirty="0">
                <a:solidFill>
                  <a:schemeClr val="bg1"/>
                </a:solidFill>
              </a:rPr>
              <a:t>확산 방지를 위해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</a:p>
          <a:p>
            <a:pPr marL="342900" indent="-342900"/>
            <a:r>
              <a:rPr lang="ko-KR" altLang="en-US" b="1" dirty="0">
                <a:solidFill>
                  <a:schemeClr val="bg1"/>
                </a:solidFill>
              </a:rPr>
              <a:t>취식을 제한하였습니다</a:t>
            </a:r>
            <a:r>
              <a:rPr lang="en-US" altLang="ko-KR" b="1" dirty="0">
                <a:solidFill>
                  <a:schemeClr val="bg1"/>
                </a:solidFill>
              </a:rPr>
              <a:t>.</a:t>
            </a:r>
          </a:p>
          <a:p>
            <a:pPr marL="342900" indent="-342900"/>
            <a:endParaRPr lang="en-US" altLang="ko-KR" b="1" dirty="0">
              <a:solidFill>
                <a:schemeClr val="bg1"/>
              </a:solidFill>
            </a:endParaRPr>
          </a:p>
          <a:p>
            <a:pPr marL="342900" indent="-342900"/>
            <a:r>
              <a:rPr lang="ko-KR" altLang="en-US" b="1" dirty="0">
                <a:solidFill>
                  <a:schemeClr val="bg1"/>
                </a:solidFill>
              </a:rPr>
              <a:t>그러나 여러 훈련생들의 지속적인 요청이 있어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</a:p>
          <a:p>
            <a:pPr marL="342900" indent="-342900"/>
            <a:r>
              <a:rPr lang="ko-KR" altLang="en-US" b="1" dirty="0">
                <a:solidFill>
                  <a:schemeClr val="bg1"/>
                </a:solidFill>
              </a:rPr>
              <a:t>교육환경 저하 및 코로나</a:t>
            </a:r>
            <a:r>
              <a:rPr lang="en-US" altLang="ko-KR" b="1" dirty="0">
                <a:solidFill>
                  <a:schemeClr val="bg1"/>
                </a:solidFill>
              </a:rPr>
              <a:t>19 </a:t>
            </a:r>
            <a:r>
              <a:rPr lang="ko-KR" altLang="en-US" b="1" dirty="0">
                <a:solidFill>
                  <a:schemeClr val="bg1"/>
                </a:solidFill>
              </a:rPr>
              <a:t>확산의 우려가 있지만</a:t>
            </a:r>
            <a:r>
              <a:rPr lang="en-US" altLang="ko-KR" b="1" dirty="0">
                <a:solidFill>
                  <a:schemeClr val="bg1"/>
                </a:solidFill>
              </a:rPr>
              <a:t>,</a:t>
            </a:r>
          </a:p>
          <a:p>
            <a:pPr marL="342900" indent="-342900"/>
            <a:r>
              <a:rPr lang="ko-KR" altLang="en-US" b="1" dirty="0">
                <a:solidFill>
                  <a:schemeClr val="bg1"/>
                </a:solidFill>
              </a:rPr>
              <a:t>아래의 조건하에 일부 허용합니다</a:t>
            </a:r>
            <a:r>
              <a:rPr lang="en-US" altLang="ko-KR" b="1" dirty="0">
                <a:solidFill>
                  <a:schemeClr val="bg1"/>
                </a:solidFill>
              </a:rPr>
              <a:t>.</a:t>
            </a:r>
          </a:p>
          <a:p>
            <a:pPr marL="342900" indent="-342900"/>
            <a:endParaRPr lang="en-US" altLang="ko-KR" b="1" dirty="0">
              <a:solidFill>
                <a:schemeClr val="bg1"/>
              </a:solidFill>
            </a:endParaRPr>
          </a:p>
          <a:p>
            <a:pPr marL="342900" indent="-342900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</a:rPr>
              <a:t>강의장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b="1" dirty="0">
                <a:solidFill>
                  <a:srgbClr val="FFC000"/>
                </a:solidFill>
              </a:rPr>
              <a:t>물</a:t>
            </a:r>
            <a:r>
              <a:rPr lang="en-US" altLang="ko-KR" b="1" dirty="0">
                <a:solidFill>
                  <a:srgbClr val="FFC000"/>
                </a:solidFill>
              </a:rPr>
              <a:t>, </a:t>
            </a:r>
            <a:r>
              <a:rPr lang="ko-KR" altLang="en-US" b="1" dirty="0">
                <a:solidFill>
                  <a:srgbClr val="FFC000"/>
                </a:solidFill>
              </a:rPr>
              <a:t>커피</a:t>
            </a:r>
            <a:r>
              <a:rPr lang="en-US" altLang="ko-KR" b="1" dirty="0">
                <a:solidFill>
                  <a:srgbClr val="FFC000"/>
                </a:solidFill>
              </a:rPr>
              <a:t>, </a:t>
            </a:r>
            <a:r>
              <a:rPr lang="ko-KR" altLang="en-US" b="1" dirty="0">
                <a:solidFill>
                  <a:srgbClr val="FFC000"/>
                </a:solidFill>
              </a:rPr>
              <a:t>음료</a:t>
            </a:r>
            <a:r>
              <a:rPr lang="en-US" altLang="ko-KR" b="1" dirty="0">
                <a:solidFill>
                  <a:srgbClr val="FFC000"/>
                </a:solidFill>
              </a:rPr>
              <a:t>(</a:t>
            </a:r>
            <a:r>
              <a:rPr lang="ko-KR" altLang="en-US" b="1" dirty="0">
                <a:solidFill>
                  <a:srgbClr val="FFC000"/>
                </a:solidFill>
              </a:rPr>
              <a:t>알코올</a:t>
            </a:r>
            <a:r>
              <a:rPr lang="en-US" altLang="ko-KR" b="1" dirty="0">
                <a:solidFill>
                  <a:srgbClr val="FFC000"/>
                </a:solidFill>
              </a:rPr>
              <a:t>X), </a:t>
            </a:r>
            <a:r>
              <a:rPr lang="ko-KR" altLang="en-US" b="1" dirty="0">
                <a:solidFill>
                  <a:srgbClr val="FFC000"/>
                </a:solidFill>
              </a:rPr>
              <a:t>사탕</a:t>
            </a:r>
            <a:r>
              <a:rPr lang="en-US" altLang="ko-KR" b="1" dirty="0">
                <a:solidFill>
                  <a:srgbClr val="FFC000"/>
                </a:solidFill>
              </a:rPr>
              <a:t>, </a:t>
            </a:r>
            <a:r>
              <a:rPr lang="ko-KR" altLang="en-US" b="1" dirty="0" err="1">
                <a:solidFill>
                  <a:srgbClr val="FFC000"/>
                </a:solidFill>
              </a:rPr>
              <a:t>초코렛</a:t>
            </a:r>
            <a:r>
              <a:rPr lang="en-US" altLang="ko-KR" b="1" dirty="0">
                <a:solidFill>
                  <a:srgbClr val="FFC000"/>
                </a:solidFill>
              </a:rPr>
              <a:t>, </a:t>
            </a:r>
            <a:r>
              <a:rPr lang="ko-KR" altLang="en-US" b="1" dirty="0" err="1">
                <a:solidFill>
                  <a:srgbClr val="FFC000"/>
                </a:solidFill>
              </a:rPr>
              <a:t>초코바</a:t>
            </a:r>
            <a:r>
              <a:rPr lang="en-US" altLang="ko-KR" b="1" dirty="0">
                <a:solidFill>
                  <a:srgbClr val="FFC000"/>
                </a:solidFill>
              </a:rPr>
              <a:t>, </a:t>
            </a:r>
            <a:r>
              <a:rPr lang="ko-KR" altLang="en-US" b="1" dirty="0" err="1">
                <a:solidFill>
                  <a:srgbClr val="FFC000"/>
                </a:solidFill>
              </a:rPr>
              <a:t>에너지바</a:t>
            </a:r>
            <a:r>
              <a:rPr lang="en-US" altLang="ko-KR" b="1" dirty="0">
                <a:solidFill>
                  <a:srgbClr val="FFC000"/>
                </a:solidFill>
              </a:rPr>
              <a:t>, </a:t>
            </a:r>
            <a:r>
              <a:rPr lang="ko-KR" altLang="en-US" b="1" dirty="0">
                <a:solidFill>
                  <a:srgbClr val="FFC000"/>
                </a:solidFill>
              </a:rPr>
              <a:t>과자</a:t>
            </a:r>
            <a:r>
              <a:rPr lang="en-US" altLang="ko-KR" b="1" dirty="0">
                <a:solidFill>
                  <a:srgbClr val="FFC000"/>
                </a:solidFill>
              </a:rPr>
              <a:t>,</a:t>
            </a:r>
          </a:p>
          <a:p>
            <a:pPr marL="342900" indent="-342900"/>
            <a:r>
              <a:rPr lang="ko-KR" altLang="en-US" b="1" dirty="0">
                <a:solidFill>
                  <a:srgbClr val="FFC000"/>
                </a:solidFill>
              </a:rPr>
              <a:t>과일 만 가능</a:t>
            </a:r>
            <a:r>
              <a:rPr lang="en-US" altLang="ko-KR" b="1" dirty="0">
                <a:solidFill>
                  <a:srgbClr val="FFC000"/>
                </a:solidFill>
              </a:rPr>
              <a:t>.(</a:t>
            </a:r>
            <a:r>
              <a:rPr lang="ko-KR" altLang="en-US" b="1" dirty="0">
                <a:solidFill>
                  <a:srgbClr val="FFC000"/>
                </a:solidFill>
              </a:rPr>
              <a:t>과일 </a:t>
            </a:r>
            <a:r>
              <a:rPr lang="ko-KR" altLang="en-US" b="1" dirty="0" err="1">
                <a:solidFill>
                  <a:srgbClr val="FFC000"/>
                </a:solidFill>
              </a:rPr>
              <a:t>껍데기등</a:t>
            </a:r>
            <a:r>
              <a:rPr lang="ko-KR" altLang="en-US" b="1" dirty="0">
                <a:solidFill>
                  <a:srgbClr val="FFC000"/>
                </a:solidFill>
              </a:rPr>
              <a:t> 음식물 쓰레기는 집으로 가져가야 함</a:t>
            </a:r>
            <a:r>
              <a:rPr lang="en-US" altLang="ko-KR" b="1" dirty="0">
                <a:solidFill>
                  <a:srgbClr val="FFC000"/>
                </a:solidFill>
              </a:rPr>
              <a:t>)</a:t>
            </a:r>
          </a:p>
          <a:p>
            <a:pPr marL="342900" indent="-342900"/>
            <a:endParaRPr lang="en-US" altLang="ko-KR" b="1" dirty="0">
              <a:solidFill>
                <a:srgbClr val="FFC000"/>
              </a:solidFill>
            </a:endParaRPr>
          </a:p>
          <a:p>
            <a:pPr marL="342900" indent="-342900"/>
            <a:r>
              <a:rPr lang="ko-KR" altLang="en-US" b="1" dirty="0">
                <a:solidFill>
                  <a:schemeClr val="bg1"/>
                </a:solidFill>
              </a:rPr>
              <a:t>라운지 </a:t>
            </a:r>
            <a:r>
              <a:rPr lang="en-US" altLang="ko-KR" b="1" dirty="0">
                <a:solidFill>
                  <a:schemeClr val="bg1"/>
                </a:solidFill>
              </a:rPr>
              <a:t>:</a:t>
            </a:r>
            <a:r>
              <a:rPr lang="en-US" altLang="ko-KR" b="1" dirty="0">
                <a:solidFill>
                  <a:srgbClr val="FFC000"/>
                </a:solidFill>
              </a:rPr>
              <a:t> </a:t>
            </a:r>
            <a:r>
              <a:rPr lang="ko-KR" altLang="en-US" b="1" dirty="0" err="1">
                <a:solidFill>
                  <a:srgbClr val="FFC000"/>
                </a:solidFill>
              </a:rPr>
              <a:t>불가음식</a:t>
            </a:r>
            <a:r>
              <a:rPr lang="en-US" altLang="ko-KR" b="1" dirty="0">
                <a:solidFill>
                  <a:srgbClr val="FFC000"/>
                </a:solidFill>
              </a:rPr>
              <a:t>(</a:t>
            </a:r>
            <a:r>
              <a:rPr lang="ko-KR" altLang="en-US" b="1" dirty="0">
                <a:solidFill>
                  <a:srgbClr val="FFC000"/>
                </a:solidFill>
              </a:rPr>
              <a:t>배달음식</a:t>
            </a:r>
            <a:r>
              <a:rPr lang="en-US" altLang="ko-KR" b="1" dirty="0">
                <a:solidFill>
                  <a:srgbClr val="FFC000"/>
                </a:solidFill>
              </a:rPr>
              <a:t>, </a:t>
            </a:r>
            <a:r>
              <a:rPr lang="ko-KR" altLang="en-US" b="1" dirty="0">
                <a:solidFill>
                  <a:srgbClr val="FFC000"/>
                </a:solidFill>
              </a:rPr>
              <a:t>편의점도시락</a:t>
            </a:r>
            <a:r>
              <a:rPr lang="en-US" altLang="ko-KR" b="1" dirty="0">
                <a:solidFill>
                  <a:srgbClr val="FFC000"/>
                </a:solidFill>
              </a:rPr>
              <a:t>, </a:t>
            </a:r>
            <a:r>
              <a:rPr lang="ko-KR" altLang="en-US" b="1" dirty="0" err="1">
                <a:solidFill>
                  <a:srgbClr val="FFC000"/>
                </a:solidFill>
              </a:rPr>
              <a:t>라면류</a:t>
            </a:r>
            <a:r>
              <a:rPr lang="ko-KR" altLang="en-US" b="1" dirty="0">
                <a:solidFill>
                  <a:srgbClr val="FFC000"/>
                </a:solidFill>
              </a:rPr>
              <a:t> 전체</a:t>
            </a:r>
            <a:r>
              <a:rPr lang="en-US" altLang="ko-KR" b="1" dirty="0">
                <a:solidFill>
                  <a:srgbClr val="FFC000"/>
                </a:solidFill>
              </a:rPr>
              <a:t>(</a:t>
            </a:r>
            <a:r>
              <a:rPr lang="ko-KR" altLang="en-US" b="1" dirty="0" err="1">
                <a:solidFill>
                  <a:srgbClr val="FFC000"/>
                </a:solidFill>
              </a:rPr>
              <a:t>비빔류</a:t>
            </a:r>
            <a:r>
              <a:rPr lang="en-US" altLang="ko-KR" b="1" dirty="0">
                <a:solidFill>
                  <a:srgbClr val="FFC000"/>
                </a:solidFill>
              </a:rPr>
              <a:t>, </a:t>
            </a:r>
            <a:r>
              <a:rPr lang="ko-KR" altLang="en-US" b="1" dirty="0" err="1">
                <a:solidFill>
                  <a:srgbClr val="FFC000"/>
                </a:solidFill>
              </a:rPr>
              <a:t>컵라</a:t>
            </a:r>
            <a:endParaRPr lang="en-US" altLang="ko-KR" b="1" dirty="0">
              <a:solidFill>
                <a:srgbClr val="FFC000"/>
              </a:solidFill>
            </a:endParaRPr>
          </a:p>
          <a:p>
            <a:pPr marL="342900" indent="-342900"/>
            <a:r>
              <a:rPr lang="ko-KR" altLang="en-US" b="1" dirty="0" err="1">
                <a:solidFill>
                  <a:srgbClr val="FFC000"/>
                </a:solidFill>
              </a:rPr>
              <a:t>면포함</a:t>
            </a:r>
            <a:r>
              <a:rPr lang="en-US" altLang="ko-KR" b="1" dirty="0">
                <a:solidFill>
                  <a:srgbClr val="FFC000"/>
                </a:solidFill>
              </a:rPr>
              <a:t>), </a:t>
            </a:r>
            <a:r>
              <a:rPr lang="ko-KR" altLang="en-US" b="1" dirty="0">
                <a:solidFill>
                  <a:srgbClr val="FFC000"/>
                </a:solidFill>
              </a:rPr>
              <a:t>알코올</a:t>
            </a:r>
            <a:r>
              <a:rPr lang="en-US" altLang="ko-KR" b="1" dirty="0">
                <a:solidFill>
                  <a:srgbClr val="FFC000"/>
                </a:solidFill>
              </a:rPr>
              <a:t>) </a:t>
            </a:r>
            <a:r>
              <a:rPr lang="ko-KR" altLang="en-US" b="1" dirty="0">
                <a:solidFill>
                  <a:srgbClr val="FFC000"/>
                </a:solidFill>
              </a:rPr>
              <a:t>외 </a:t>
            </a:r>
            <a:r>
              <a:rPr lang="ko-KR" altLang="en-US" b="1" dirty="0" err="1">
                <a:solidFill>
                  <a:srgbClr val="FFC000"/>
                </a:solidFill>
              </a:rPr>
              <a:t>섭취가능</a:t>
            </a:r>
            <a:r>
              <a:rPr lang="en-US" altLang="ko-KR" b="1" dirty="0">
                <a:solidFill>
                  <a:srgbClr val="FFC000"/>
                </a:solidFill>
              </a:rPr>
              <a:t>(</a:t>
            </a:r>
            <a:r>
              <a:rPr lang="ko-KR" altLang="en-US" b="1" dirty="0">
                <a:solidFill>
                  <a:srgbClr val="FFC000"/>
                </a:solidFill>
              </a:rPr>
              <a:t>과일 </a:t>
            </a:r>
            <a:r>
              <a:rPr lang="ko-KR" altLang="en-US" b="1" dirty="0" err="1">
                <a:solidFill>
                  <a:srgbClr val="FFC000"/>
                </a:solidFill>
              </a:rPr>
              <a:t>껍데기등</a:t>
            </a:r>
            <a:r>
              <a:rPr lang="ko-KR" altLang="en-US" b="1" dirty="0">
                <a:solidFill>
                  <a:srgbClr val="FFC000"/>
                </a:solidFill>
              </a:rPr>
              <a:t> 음식물 쓰레기는 집으로</a:t>
            </a:r>
            <a:endParaRPr lang="en-US" altLang="ko-KR" b="1" dirty="0">
              <a:solidFill>
                <a:srgbClr val="FFC000"/>
              </a:solidFill>
            </a:endParaRPr>
          </a:p>
          <a:p>
            <a:pPr marL="342900" indent="-342900"/>
            <a:r>
              <a:rPr lang="ko-KR" altLang="en-US" b="1" dirty="0">
                <a:solidFill>
                  <a:srgbClr val="FFC000"/>
                </a:solidFill>
              </a:rPr>
              <a:t>가져가야 함</a:t>
            </a:r>
            <a:r>
              <a:rPr lang="en-US" altLang="ko-KR" b="1" dirty="0">
                <a:solidFill>
                  <a:srgbClr val="FFC000"/>
                </a:solidFill>
              </a:rPr>
              <a:t>)</a:t>
            </a:r>
          </a:p>
          <a:p>
            <a:pPr marL="342900" indent="-342900"/>
            <a:endParaRPr lang="en-US" altLang="ko-KR" b="1" dirty="0">
              <a:solidFill>
                <a:srgbClr val="FFC000"/>
              </a:solidFill>
            </a:endParaRPr>
          </a:p>
          <a:p>
            <a:pPr marL="342900" indent="-342900"/>
            <a:r>
              <a:rPr lang="ko-KR" altLang="en-US" b="1" dirty="0">
                <a:solidFill>
                  <a:schemeClr val="bg1"/>
                </a:solidFill>
              </a:rPr>
              <a:t>훈련생 여러분들이 잘 </a:t>
            </a:r>
            <a:r>
              <a:rPr lang="ko-KR" altLang="en-US" b="1" dirty="0" err="1">
                <a:solidFill>
                  <a:schemeClr val="bg1"/>
                </a:solidFill>
              </a:rPr>
              <a:t>지켜주신다는</a:t>
            </a:r>
            <a:r>
              <a:rPr lang="ko-KR" altLang="en-US" b="1" dirty="0">
                <a:solidFill>
                  <a:schemeClr val="bg1"/>
                </a:solidFill>
              </a:rPr>
              <a:t> 조건 하에 허용되는 것으로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</a:p>
          <a:p>
            <a:pPr marL="342900" indent="-342900"/>
            <a:r>
              <a:rPr lang="ko-KR" altLang="en-US" b="1" dirty="0">
                <a:solidFill>
                  <a:schemeClr val="bg1"/>
                </a:solidFill>
              </a:rPr>
              <a:t>라운지 </a:t>
            </a:r>
            <a:r>
              <a:rPr lang="ko-KR" altLang="en-US" b="1" dirty="0" err="1">
                <a:solidFill>
                  <a:schemeClr val="bg1"/>
                </a:solidFill>
              </a:rPr>
              <a:t>폐쇄조건에</a:t>
            </a:r>
            <a:r>
              <a:rPr lang="ko-KR" altLang="en-US" b="1" dirty="0">
                <a:solidFill>
                  <a:schemeClr val="bg1"/>
                </a:solidFill>
              </a:rPr>
              <a:t> 해당되면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rgbClr val="FFC000"/>
                </a:solidFill>
              </a:rPr>
              <a:t>별도 경고 없이 라운지는 폐쇄</a:t>
            </a:r>
            <a:r>
              <a:rPr lang="ko-KR" altLang="en-US" b="1" dirty="0">
                <a:solidFill>
                  <a:schemeClr val="bg1"/>
                </a:solidFill>
              </a:rPr>
              <a:t>됩니다</a:t>
            </a:r>
            <a:r>
              <a:rPr lang="en-US" altLang="ko-KR" b="1" dirty="0">
                <a:solidFill>
                  <a:schemeClr val="bg1"/>
                </a:solidFill>
              </a:rPr>
              <a:t>.</a:t>
            </a:r>
          </a:p>
          <a:p>
            <a:pPr marL="342900" indent="-342900"/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최소 </a:t>
            </a:r>
            <a:r>
              <a:rPr lang="en-US" altLang="ko-KR" b="1" dirty="0">
                <a:solidFill>
                  <a:schemeClr val="bg1"/>
                </a:solidFill>
              </a:rPr>
              <a:t>1</a:t>
            </a:r>
            <a:r>
              <a:rPr lang="ko-KR" altLang="en-US" b="1" dirty="0">
                <a:solidFill>
                  <a:schemeClr val="bg1"/>
                </a:solidFill>
              </a:rPr>
              <a:t>주일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</a:p>
          <a:p>
            <a:pPr marL="342900" indent="-342900"/>
            <a:endParaRPr lang="en-US" altLang="ko-KR" b="1" dirty="0">
              <a:solidFill>
                <a:schemeClr val="bg1"/>
              </a:solidFill>
            </a:endParaRPr>
          </a:p>
          <a:p>
            <a:pPr marL="342900" indent="-342900"/>
            <a:r>
              <a:rPr lang="ko-KR" altLang="en-US" b="1" dirty="0">
                <a:solidFill>
                  <a:schemeClr val="bg1"/>
                </a:solidFill>
              </a:rPr>
              <a:t>또한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강의장 섭취 위반시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해당 </a:t>
            </a:r>
            <a:r>
              <a:rPr lang="ko-KR" altLang="en-US" b="1" dirty="0">
                <a:solidFill>
                  <a:srgbClr val="FFC000"/>
                </a:solidFill>
              </a:rPr>
              <a:t>강의장은 자습을 할 수 없습니다</a:t>
            </a:r>
            <a:r>
              <a:rPr lang="en-US" altLang="ko-KR" b="1" dirty="0">
                <a:solidFill>
                  <a:srgbClr val="FFC000"/>
                </a:solidFill>
              </a:rPr>
              <a:t>.</a:t>
            </a:r>
          </a:p>
          <a:p>
            <a:pPr marL="342900" indent="-342900"/>
            <a:endParaRPr lang="en-US" altLang="ko-K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85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508104" y="10716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>
                <a:solidFill>
                  <a:schemeClr val="bg1"/>
                </a:solidFill>
              </a:rPr>
              <a:t>음식물 취식 안내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23528" y="707476"/>
            <a:ext cx="8424936" cy="5745860"/>
          </a:xfrm>
          <a:prstGeom prst="roundRect">
            <a:avLst>
              <a:gd name="adj" fmla="val 56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ko-KR" altLang="en-US" sz="2000" b="1" dirty="0">
                <a:solidFill>
                  <a:srgbClr val="FFC000"/>
                </a:solidFill>
              </a:rPr>
              <a:t>▶ 라운지 폐쇄 조건</a:t>
            </a:r>
          </a:p>
          <a:p>
            <a:pPr marL="342900" indent="-342900"/>
            <a:endParaRPr lang="ko-KR" altLang="en-US" sz="2000" b="1" dirty="0">
              <a:solidFill>
                <a:schemeClr val="bg1"/>
              </a:solidFill>
            </a:endParaRPr>
          </a:p>
          <a:p>
            <a:pPr marL="342900" indent="-342900"/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(1) </a:t>
            </a:r>
            <a:r>
              <a:rPr lang="ko-KR" altLang="en-US" sz="2000" b="1" dirty="0">
                <a:solidFill>
                  <a:schemeClr val="bg1"/>
                </a:solidFill>
              </a:rPr>
              <a:t>음식물 쓰레기가 발생하였으나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</a:rPr>
              <a:t>개인이 가져가지 않고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</a:rPr>
              <a:t>쓰레기통이나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</a:rPr>
              <a:t>화장실 등에 버리는 경우</a:t>
            </a:r>
          </a:p>
          <a:p>
            <a:pPr marL="342900" indent="-342900"/>
            <a:r>
              <a:rPr lang="ko-KR" altLang="en-US" sz="2000" b="1" dirty="0">
                <a:solidFill>
                  <a:schemeClr val="bg1"/>
                </a:solidFill>
              </a:rPr>
              <a:t>   </a:t>
            </a:r>
            <a:r>
              <a:rPr lang="en-US" altLang="ko-KR" sz="2000" b="1" dirty="0">
                <a:solidFill>
                  <a:schemeClr val="bg1"/>
                </a:solidFill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</a:rPr>
              <a:t>건물 내 음식물 쓰레기 </a:t>
            </a:r>
            <a:r>
              <a:rPr lang="ko-KR" altLang="en-US" sz="2000" b="1" dirty="0" err="1">
                <a:solidFill>
                  <a:schemeClr val="bg1"/>
                </a:solidFill>
              </a:rPr>
              <a:t>처리여건이</a:t>
            </a:r>
            <a:r>
              <a:rPr lang="ko-KR" altLang="en-US" sz="2000" b="1" dirty="0">
                <a:solidFill>
                  <a:schemeClr val="bg1"/>
                </a:solidFill>
              </a:rPr>
              <a:t> 되지 않음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</a:p>
          <a:p>
            <a:pPr marL="342900" indent="-342900"/>
            <a:endParaRPr lang="en-US" altLang="ko-KR" sz="2000" b="1" dirty="0">
              <a:solidFill>
                <a:schemeClr val="bg1"/>
              </a:solidFill>
            </a:endParaRPr>
          </a:p>
          <a:p>
            <a:pPr marL="342900" indent="-342900"/>
            <a:r>
              <a:rPr lang="en-US" altLang="ko-KR" sz="2000" b="1" dirty="0">
                <a:solidFill>
                  <a:schemeClr val="bg1"/>
                </a:solidFill>
              </a:rPr>
              <a:t> (2) </a:t>
            </a:r>
            <a:r>
              <a:rPr lang="ko-KR" altLang="en-US" sz="2000" b="1" dirty="0">
                <a:solidFill>
                  <a:schemeClr val="bg1"/>
                </a:solidFill>
              </a:rPr>
              <a:t>화장실 변기에 음식물을 버려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</a:rPr>
              <a:t>막히는 경우</a:t>
            </a:r>
          </a:p>
          <a:p>
            <a:pPr marL="342900" indent="-342900"/>
            <a:endParaRPr lang="ko-KR" altLang="en-US" sz="2000" b="1" dirty="0">
              <a:solidFill>
                <a:schemeClr val="bg1"/>
              </a:solidFill>
            </a:endParaRPr>
          </a:p>
          <a:p>
            <a:pPr marL="342900" indent="-342900"/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(3) </a:t>
            </a:r>
            <a:r>
              <a:rPr lang="ko-KR" altLang="en-US" sz="2000" b="1" dirty="0">
                <a:solidFill>
                  <a:schemeClr val="bg1"/>
                </a:solidFill>
              </a:rPr>
              <a:t>음식물 섭취 후 뒷정리를 하지 않은 경우</a:t>
            </a:r>
          </a:p>
          <a:p>
            <a:pPr marL="342900" indent="-342900"/>
            <a:endParaRPr lang="ko-KR" altLang="en-US" sz="2000" b="1" dirty="0">
              <a:solidFill>
                <a:schemeClr val="bg1"/>
              </a:solidFill>
            </a:endParaRPr>
          </a:p>
          <a:p>
            <a:pPr marL="342900" indent="-342900"/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(4) </a:t>
            </a:r>
            <a:r>
              <a:rPr lang="ko-KR" altLang="en-US" sz="2000" b="1" dirty="0" err="1">
                <a:solidFill>
                  <a:schemeClr val="bg1"/>
                </a:solidFill>
              </a:rPr>
              <a:t>불가음식</a:t>
            </a:r>
            <a:r>
              <a:rPr lang="ko-KR" altLang="en-US" sz="2000" b="1" dirty="0">
                <a:solidFill>
                  <a:schemeClr val="bg1"/>
                </a:solidFill>
              </a:rPr>
              <a:t> 섭취</a:t>
            </a:r>
          </a:p>
          <a:p>
            <a:pPr marL="342900" indent="-342900"/>
            <a:endParaRPr lang="ko-KR" altLang="en-US" sz="2000" b="1" dirty="0">
              <a:solidFill>
                <a:schemeClr val="bg1"/>
              </a:solidFill>
            </a:endParaRPr>
          </a:p>
          <a:p>
            <a:pPr marL="342900" indent="-342900"/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(5) </a:t>
            </a:r>
            <a:r>
              <a:rPr lang="ko-KR" altLang="en-US" sz="2000" b="1" dirty="0">
                <a:solidFill>
                  <a:schemeClr val="bg1"/>
                </a:solidFill>
              </a:rPr>
              <a:t>강의장에서 허용되지 않은 음식물 섭취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56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500034" y="957188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27784" y="888918"/>
            <a:ext cx="651621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2400" b="1" dirty="0">
                <a:solidFill>
                  <a:srgbClr val="4660B0"/>
                </a:solidFill>
              </a:rPr>
              <a:t>교육원 </a:t>
            </a:r>
            <a:r>
              <a:rPr lang="en-US" altLang="ko-KR" sz="2400" b="1" dirty="0">
                <a:solidFill>
                  <a:srgbClr val="4660B0"/>
                </a:solidFill>
              </a:rPr>
              <a:t>PC </a:t>
            </a:r>
            <a:r>
              <a:rPr lang="ko-KR" altLang="en-US" sz="2400" b="1" dirty="0">
                <a:solidFill>
                  <a:srgbClr val="4660B0"/>
                </a:solidFill>
              </a:rPr>
              <a:t>사용안내</a:t>
            </a:r>
            <a:endParaRPr lang="en-US" altLang="ko-KR" sz="2400" b="1" dirty="0">
              <a:solidFill>
                <a:srgbClr val="4660B0"/>
              </a:solidFill>
            </a:endParaRPr>
          </a:p>
          <a:p>
            <a:pPr marL="342900" indent="-342900">
              <a:lnSpc>
                <a:spcPct val="250000"/>
              </a:lnSpc>
              <a:buFontTx/>
              <a:buAutoNum type="arabicPeriod"/>
            </a:pPr>
            <a:r>
              <a:rPr lang="ko-KR" altLang="en-US" sz="2400" b="1" spc="-300" dirty="0">
                <a:solidFill>
                  <a:srgbClr val="4660B0"/>
                </a:solidFill>
              </a:rPr>
              <a:t>출석체크 안내</a:t>
            </a:r>
            <a:endParaRPr lang="en-US" altLang="ko-KR" sz="2400" b="1" spc="-300" dirty="0">
              <a:solidFill>
                <a:srgbClr val="4660B0"/>
              </a:solidFill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2400" b="1" dirty="0">
                <a:solidFill>
                  <a:srgbClr val="4660B0"/>
                </a:solidFill>
              </a:rPr>
              <a:t>소방안전 및 지진대비 안내</a:t>
            </a:r>
            <a:endParaRPr lang="en-US" altLang="ko-KR" sz="2400" b="1" dirty="0">
              <a:solidFill>
                <a:srgbClr val="4660B0"/>
              </a:solidFill>
            </a:endParaRPr>
          </a:p>
          <a:p>
            <a:pPr marL="342900" indent="-342900">
              <a:lnSpc>
                <a:spcPct val="250000"/>
              </a:lnSpc>
              <a:buFontTx/>
              <a:buAutoNum type="arabicPeriod"/>
            </a:pPr>
            <a:r>
              <a:rPr lang="ko-KR" altLang="en-US" sz="2400" b="1" spc="-300" dirty="0">
                <a:solidFill>
                  <a:srgbClr val="4660B0"/>
                </a:solidFill>
              </a:rPr>
              <a:t>야간 자습</a:t>
            </a:r>
            <a:r>
              <a:rPr lang="en-US" altLang="ko-KR" sz="2400" b="1" spc="-300" dirty="0">
                <a:solidFill>
                  <a:srgbClr val="4660B0"/>
                </a:solidFill>
              </a:rPr>
              <a:t>, </a:t>
            </a:r>
            <a:r>
              <a:rPr lang="ko-KR" altLang="en-US" sz="2400" b="1" spc="-300" dirty="0">
                <a:solidFill>
                  <a:srgbClr val="4660B0"/>
                </a:solidFill>
              </a:rPr>
              <a:t>시설이용</a:t>
            </a:r>
            <a:r>
              <a:rPr lang="en-US" altLang="ko-KR" sz="2400" b="1" spc="-300" dirty="0">
                <a:solidFill>
                  <a:srgbClr val="4660B0"/>
                </a:solidFill>
              </a:rPr>
              <a:t>, </a:t>
            </a:r>
            <a:r>
              <a:rPr lang="ko-KR" altLang="en-US" sz="2400" b="1" spc="-300" dirty="0" err="1">
                <a:solidFill>
                  <a:srgbClr val="4660B0"/>
                </a:solidFill>
              </a:rPr>
              <a:t>교재배부</a:t>
            </a:r>
            <a:r>
              <a:rPr lang="ko-KR" altLang="en-US" sz="2400" b="1" spc="-300" dirty="0">
                <a:solidFill>
                  <a:srgbClr val="4660B0"/>
                </a:solidFill>
              </a:rPr>
              <a:t> 안내</a:t>
            </a:r>
            <a:endParaRPr lang="en-US" altLang="ko-KR" sz="2400" b="1" spc="-300" dirty="0">
              <a:solidFill>
                <a:srgbClr val="4660B0"/>
              </a:solidFill>
            </a:endParaRPr>
          </a:p>
          <a:p>
            <a:pPr marL="342900" indent="-342900">
              <a:lnSpc>
                <a:spcPct val="250000"/>
              </a:lnSpc>
              <a:buFontTx/>
              <a:buAutoNum type="arabicPeriod"/>
            </a:pPr>
            <a:r>
              <a:rPr lang="ko-KR" altLang="en-US" sz="2400" b="1" spc="-300" dirty="0">
                <a:solidFill>
                  <a:srgbClr val="4660B0"/>
                </a:solidFill>
              </a:rPr>
              <a:t>음식물 취식 안내</a:t>
            </a:r>
            <a:endParaRPr lang="en-US" altLang="ko-KR" sz="2400" b="1" spc="-300" dirty="0">
              <a:solidFill>
                <a:srgbClr val="4660B0"/>
              </a:solidFill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2400" b="1" dirty="0">
                <a:solidFill>
                  <a:srgbClr val="4660B0"/>
                </a:solidFill>
              </a:rPr>
              <a:t>기타 사항 안내</a:t>
            </a:r>
            <a:endParaRPr lang="en-US" altLang="ko-KR" sz="2400" b="1" dirty="0">
              <a:solidFill>
                <a:srgbClr val="4660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92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95179" y="10716"/>
            <a:ext cx="1757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>
                <a:solidFill>
                  <a:schemeClr val="bg1"/>
                </a:solidFill>
              </a:rPr>
              <a:t>기타 사항 안내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187624" y="662051"/>
            <a:ext cx="7560840" cy="22583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ko-KR" altLang="en-US" dirty="0"/>
              <a:t>교육원 </a:t>
            </a:r>
            <a:r>
              <a:rPr lang="ko-KR" altLang="en-US" b="1" dirty="0">
                <a:solidFill>
                  <a:srgbClr val="FFC000"/>
                </a:solidFill>
              </a:rPr>
              <a:t>시설물</a:t>
            </a:r>
            <a:r>
              <a:rPr lang="ko-KR" altLang="en-US" dirty="0"/>
              <a:t>은 여러 훈련생들이 같이 사용하는 것으로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rgbClr val="FFC000"/>
                </a:solidFill>
              </a:rPr>
              <a:t>사용 후 </a:t>
            </a:r>
            <a:endParaRPr lang="en-US" altLang="ko-KR" b="1" dirty="0">
              <a:solidFill>
                <a:srgbClr val="FFC000"/>
              </a:solidFill>
            </a:endParaRPr>
          </a:p>
          <a:p>
            <a:pPr marL="342900" indent="-342900"/>
            <a:r>
              <a:rPr lang="ko-KR" altLang="en-US" b="1" dirty="0">
                <a:solidFill>
                  <a:srgbClr val="FFC000"/>
                </a:solidFill>
              </a:rPr>
              <a:t>원상복구 </a:t>
            </a:r>
            <a:r>
              <a:rPr lang="ko-KR" altLang="en-US" dirty="0"/>
              <a:t>하여 주시기 바랍니다</a:t>
            </a:r>
            <a:r>
              <a:rPr lang="en-US" altLang="ko-KR" dirty="0"/>
              <a:t>.</a:t>
            </a:r>
          </a:p>
          <a:p>
            <a:pPr marL="342900" indent="-342900"/>
            <a:endParaRPr lang="en-US" altLang="ko-KR" dirty="0"/>
          </a:p>
          <a:p>
            <a:pPr marL="342900" indent="-342900"/>
            <a:r>
              <a:rPr lang="en-US" altLang="ko-KR" dirty="0"/>
              <a:t>   - </a:t>
            </a:r>
            <a:r>
              <a:rPr lang="ko-KR" altLang="en-US" dirty="0"/>
              <a:t>특히 노트북 사용 및 핸드폰 충전을 위해</a:t>
            </a:r>
            <a:r>
              <a:rPr lang="en-US" altLang="ko-KR" dirty="0"/>
              <a:t> </a:t>
            </a:r>
            <a:r>
              <a:rPr lang="ko-KR" altLang="en-US" dirty="0"/>
              <a:t>콘센트를 사용하시거나 </a:t>
            </a:r>
            <a:r>
              <a:rPr lang="ko-KR" altLang="en-US" dirty="0" err="1"/>
              <a:t>데스크탑에</a:t>
            </a:r>
            <a:r>
              <a:rPr lang="ko-KR" altLang="en-US" dirty="0"/>
              <a:t> 연결된 </a:t>
            </a:r>
            <a:r>
              <a:rPr lang="ko-KR" altLang="en-US" dirty="0" err="1"/>
              <a:t>랜선을</a:t>
            </a:r>
            <a:r>
              <a:rPr lang="ko-KR" altLang="en-US" dirty="0"/>
              <a:t> 사용하신 분들은 </a:t>
            </a:r>
            <a:r>
              <a:rPr lang="ko-KR" altLang="en-US" b="1" dirty="0" err="1">
                <a:solidFill>
                  <a:srgbClr val="FFC000"/>
                </a:solidFill>
              </a:rPr>
              <a:t>퇴실시</a:t>
            </a:r>
            <a:r>
              <a:rPr lang="ko-KR" altLang="en-US" b="1" dirty="0">
                <a:solidFill>
                  <a:srgbClr val="FFC000"/>
                </a:solidFill>
              </a:rPr>
              <a:t> 원상복구를 </a:t>
            </a:r>
            <a:endParaRPr lang="en-US" altLang="ko-KR" b="1" dirty="0">
              <a:solidFill>
                <a:srgbClr val="FFC000"/>
              </a:solidFill>
            </a:endParaRPr>
          </a:p>
          <a:p>
            <a:pPr marL="342900" indent="-342900"/>
            <a:r>
              <a:rPr lang="en-US" altLang="ko-KR" b="1" dirty="0">
                <a:solidFill>
                  <a:srgbClr val="FFC000"/>
                </a:solidFill>
              </a:rPr>
              <a:t>    </a:t>
            </a:r>
            <a:r>
              <a:rPr lang="ko-KR" altLang="en-US" b="1" dirty="0">
                <a:solidFill>
                  <a:srgbClr val="FFC000"/>
                </a:solidFill>
              </a:rPr>
              <a:t>해 주시기 바랍니다</a:t>
            </a:r>
            <a:r>
              <a:rPr lang="en-US" altLang="ko-KR" b="1" dirty="0">
                <a:solidFill>
                  <a:srgbClr val="FFC000"/>
                </a:solidFill>
              </a:rPr>
              <a:t>.</a:t>
            </a:r>
            <a:endParaRPr lang="en-US" altLang="ko-KR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208202" y="3187500"/>
            <a:ext cx="7560840" cy="18976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ko-KR" altLang="en-US" b="1" dirty="0">
                <a:solidFill>
                  <a:srgbClr val="FFC000"/>
                </a:solidFill>
              </a:rPr>
              <a:t>책상</a:t>
            </a:r>
            <a:r>
              <a:rPr lang="ko-KR" altLang="en-US" dirty="0"/>
              <a:t>은 전원선과 연결되어 있어</a:t>
            </a:r>
            <a:r>
              <a:rPr lang="en-US" altLang="ko-KR" dirty="0"/>
              <a:t>, </a:t>
            </a:r>
            <a:r>
              <a:rPr lang="ko-KR" altLang="en-US" dirty="0"/>
              <a:t>무리하게 </a:t>
            </a:r>
            <a:r>
              <a:rPr lang="ko-KR" altLang="en-US" b="1" dirty="0" err="1">
                <a:solidFill>
                  <a:srgbClr val="FFC000"/>
                </a:solidFill>
              </a:rPr>
              <a:t>이동시</a:t>
            </a:r>
            <a:r>
              <a:rPr lang="ko-KR" altLang="en-US" dirty="0"/>
              <a:t> </a:t>
            </a:r>
            <a:r>
              <a:rPr lang="ko-KR" altLang="en-US" dirty="0" err="1"/>
              <a:t>전원선이</a:t>
            </a:r>
            <a:r>
              <a:rPr lang="ko-KR" altLang="en-US" dirty="0"/>
              <a:t> 끊어질 수</a:t>
            </a:r>
            <a:endParaRPr lang="en-US" altLang="ko-KR" dirty="0"/>
          </a:p>
          <a:p>
            <a:pPr marL="342900" indent="-342900"/>
            <a:r>
              <a:rPr lang="ko-KR" altLang="en-US" dirty="0"/>
              <a:t>있습니다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r>
              <a:rPr lang="ko-KR" altLang="en-US" dirty="0" err="1"/>
              <a:t>전원선이</a:t>
            </a:r>
            <a:r>
              <a:rPr lang="ko-KR" altLang="en-US" dirty="0"/>
              <a:t> 끊어지는 경우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rgbClr val="FFC000"/>
                </a:solidFill>
              </a:rPr>
              <a:t>감전사고 및 화재의 위험</a:t>
            </a:r>
            <a:r>
              <a:rPr lang="ko-KR" altLang="en-US" dirty="0"/>
              <a:t>이 </a:t>
            </a:r>
            <a:r>
              <a:rPr lang="ko-KR" altLang="en-US" dirty="0" err="1"/>
              <a:t>있습</a:t>
            </a:r>
            <a:endParaRPr lang="en-US" altLang="ko-KR" dirty="0"/>
          </a:p>
          <a:p>
            <a:pPr marL="342900" indent="-342900"/>
            <a:r>
              <a:rPr lang="ko-KR" altLang="en-US" dirty="0" err="1"/>
              <a:t>니다</a:t>
            </a:r>
            <a:r>
              <a:rPr lang="en-US" altLang="ko-KR" dirty="0"/>
              <a:t>. </a:t>
            </a:r>
            <a:r>
              <a:rPr lang="ko-KR" altLang="en-US" dirty="0"/>
              <a:t>책상은 이동하지 말아 주십시오</a:t>
            </a:r>
            <a:r>
              <a:rPr lang="en-US" altLang="ko-KR" dirty="0"/>
              <a:t>.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323528" y="662051"/>
            <a:ext cx="648072" cy="225837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323528" y="3187500"/>
            <a:ext cx="648072" cy="189768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87624" y="5318556"/>
            <a:ext cx="7560840" cy="1134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ko-KR" altLang="en-US" b="1" dirty="0">
                <a:solidFill>
                  <a:srgbClr val="FFC000"/>
                </a:solidFill>
              </a:rPr>
              <a:t>훈련장비 고장 시</a:t>
            </a:r>
            <a:r>
              <a:rPr lang="en-US" altLang="ko-KR" dirty="0">
                <a:solidFill>
                  <a:schemeClr val="bg1"/>
                </a:solidFill>
              </a:rPr>
              <a:t>, 20</a:t>
            </a:r>
            <a:r>
              <a:rPr lang="ko-KR" altLang="en-US" dirty="0">
                <a:solidFill>
                  <a:schemeClr val="bg1"/>
                </a:solidFill>
              </a:rPr>
              <a:t>층 인포데스크로 처리 요청해 주시기 바랍니다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</a:p>
          <a:p>
            <a:pPr marL="342900" indent="-342900"/>
            <a:r>
              <a:rPr lang="ko-KR" altLang="en-US" b="1" dirty="0">
                <a:solidFill>
                  <a:srgbClr val="FFC000"/>
                </a:solidFill>
              </a:rPr>
              <a:t>훈련생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ko-KR" altLang="en-US" b="1" dirty="0">
                <a:solidFill>
                  <a:srgbClr val="FFC000"/>
                </a:solidFill>
              </a:rPr>
              <a:t>임의</a:t>
            </a:r>
            <a:r>
              <a:rPr lang="ko-KR" altLang="en-US" dirty="0">
                <a:solidFill>
                  <a:schemeClr val="bg1"/>
                </a:solidFill>
              </a:rPr>
              <a:t>로 해당 강의장 및 타 </a:t>
            </a:r>
            <a:r>
              <a:rPr lang="ko-KR" altLang="en-US" dirty="0" err="1">
                <a:solidFill>
                  <a:schemeClr val="bg1"/>
                </a:solidFill>
              </a:rPr>
              <a:t>강의장의</a:t>
            </a:r>
            <a:r>
              <a:rPr lang="ko-KR" altLang="en-US" dirty="0">
                <a:solidFill>
                  <a:schemeClr val="bg1"/>
                </a:solidFill>
              </a:rPr>
              <a:t> 장비로 </a:t>
            </a:r>
            <a:r>
              <a:rPr lang="ko-KR" altLang="en-US" b="1" dirty="0">
                <a:solidFill>
                  <a:srgbClr val="FFC000"/>
                </a:solidFill>
              </a:rPr>
              <a:t>교체</a:t>
            </a:r>
            <a:r>
              <a:rPr lang="ko-KR" altLang="en-US" dirty="0">
                <a:solidFill>
                  <a:schemeClr val="bg1"/>
                </a:solidFill>
              </a:rPr>
              <a:t>는</a:t>
            </a:r>
            <a:r>
              <a:rPr lang="ko-KR" altLang="en-US" dirty="0">
                <a:solidFill>
                  <a:srgbClr val="FFC000"/>
                </a:solidFill>
              </a:rPr>
              <a:t> </a:t>
            </a:r>
            <a:r>
              <a:rPr lang="ko-KR" altLang="en-US" b="1" dirty="0">
                <a:solidFill>
                  <a:srgbClr val="FFC000"/>
                </a:solidFill>
              </a:rPr>
              <a:t>불가</a:t>
            </a:r>
            <a:r>
              <a:rPr lang="ko-KR" altLang="en-US" dirty="0">
                <a:solidFill>
                  <a:schemeClr val="bg1"/>
                </a:solidFill>
              </a:rPr>
              <a:t>합니다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en-US" altLang="ko-KR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23528" y="5318556"/>
            <a:ext cx="648072" cy="11347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40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187624" y="764704"/>
            <a:ext cx="7560840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ko-KR" altLang="en-US"/>
              <a:t>강의장 내에서 </a:t>
            </a:r>
            <a:r>
              <a:rPr lang="ko-KR" altLang="en-US" b="1">
                <a:solidFill>
                  <a:srgbClr val="FFC000"/>
                </a:solidFill>
              </a:rPr>
              <a:t>온라인게임</a:t>
            </a:r>
            <a:r>
              <a:rPr lang="en-US" altLang="ko-KR" b="1">
                <a:solidFill>
                  <a:srgbClr val="FFC000"/>
                </a:solidFill>
              </a:rPr>
              <a:t>, </a:t>
            </a:r>
            <a:r>
              <a:rPr lang="ko-KR" altLang="en-US" b="1">
                <a:solidFill>
                  <a:srgbClr val="FFC000"/>
                </a:solidFill>
              </a:rPr>
              <a:t>토렌트</a:t>
            </a:r>
            <a:r>
              <a:rPr lang="en-US" altLang="ko-KR" b="1">
                <a:solidFill>
                  <a:srgbClr val="FFC000"/>
                </a:solidFill>
              </a:rPr>
              <a:t>, P2P</a:t>
            </a:r>
            <a:r>
              <a:rPr lang="ko-KR" altLang="en-US" b="1">
                <a:solidFill>
                  <a:srgbClr val="FFC000"/>
                </a:solidFill>
              </a:rPr>
              <a:t>사이트</a:t>
            </a:r>
            <a:r>
              <a:rPr lang="ko-KR" altLang="en-US"/>
              <a:t> 등의 </a:t>
            </a:r>
            <a:r>
              <a:rPr lang="ko-KR" altLang="en-US" b="1">
                <a:solidFill>
                  <a:srgbClr val="FFC000"/>
                </a:solidFill>
              </a:rPr>
              <a:t>이용을 금합니다</a:t>
            </a:r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23528" y="764704"/>
            <a:ext cx="648072" cy="93610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95179" y="10716"/>
            <a:ext cx="1757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>
                <a:solidFill>
                  <a:schemeClr val="bg1"/>
                </a:solidFill>
              </a:rPr>
              <a:t>기타 사항 안내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187624" y="1916832"/>
            <a:ext cx="7560840" cy="2232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교육원 </a:t>
            </a:r>
            <a:r>
              <a:rPr lang="ko-KR" altLang="en-US" b="1" dirty="0">
                <a:solidFill>
                  <a:srgbClr val="FFC000"/>
                </a:solidFill>
              </a:rPr>
              <a:t>건물 안</a:t>
            </a:r>
            <a:r>
              <a:rPr lang="ko-KR" altLang="en-US" dirty="0"/>
              <a:t>에서는 </a:t>
            </a:r>
            <a:r>
              <a:rPr lang="ko-KR" altLang="en-US" b="1" dirty="0">
                <a:solidFill>
                  <a:srgbClr val="FFC000"/>
                </a:solidFill>
              </a:rPr>
              <a:t>담배를 피울 수 없으며</a:t>
            </a:r>
            <a:r>
              <a:rPr lang="en-US" altLang="ko-KR" dirty="0"/>
              <a:t>, </a:t>
            </a:r>
          </a:p>
          <a:p>
            <a:pPr marL="342900" indent="-342900"/>
            <a:r>
              <a:rPr lang="ko-KR" altLang="en-US" dirty="0"/>
              <a:t>건물 외부구역 지정된 장소에서만 흡연이 가능합니다</a:t>
            </a:r>
            <a:r>
              <a:rPr lang="en-US" altLang="ko-KR" dirty="0"/>
              <a:t>.</a:t>
            </a:r>
          </a:p>
          <a:p>
            <a:pPr marL="342900" indent="-342900"/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지정 장소 </a:t>
            </a:r>
            <a:r>
              <a:rPr lang="en-US" altLang="ko-KR" dirty="0"/>
              <a:t>: </a:t>
            </a:r>
            <a:r>
              <a:rPr lang="ko-KR" altLang="en-US" b="1" dirty="0">
                <a:solidFill>
                  <a:srgbClr val="FFC000"/>
                </a:solidFill>
              </a:rPr>
              <a:t>지하 </a:t>
            </a:r>
            <a:r>
              <a:rPr lang="en-US" altLang="ko-KR" b="1" dirty="0">
                <a:solidFill>
                  <a:srgbClr val="FFC000"/>
                </a:solidFill>
              </a:rPr>
              <a:t>1</a:t>
            </a:r>
            <a:r>
              <a:rPr lang="ko-KR" altLang="en-US" b="1" dirty="0">
                <a:solidFill>
                  <a:srgbClr val="FFC000"/>
                </a:solidFill>
              </a:rPr>
              <a:t>층 </a:t>
            </a:r>
            <a:r>
              <a:rPr lang="ko-KR" altLang="en-US" b="1" dirty="0" err="1">
                <a:solidFill>
                  <a:srgbClr val="FFC000"/>
                </a:solidFill>
              </a:rPr>
              <a:t>외부쉼터</a:t>
            </a:r>
            <a:r>
              <a:rPr lang="ko-KR" altLang="en-US" b="1" dirty="0">
                <a:solidFill>
                  <a:srgbClr val="FFC000"/>
                </a:solidFill>
              </a:rPr>
              <a:t> </a:t>
            </a:r>
            <a:r>
              <a:rPr lang="en-US" altLang="ko-KR" b="1" dirty="0">
                <a:solidFill>
                  <a:srgbClr val="FFC000"/>
                </a:solidFill>
              </a:rPr>
              <a:t>1</a:t>
            </a:r>
            <a:r>
              <a:rPr lang="ko-KR" altLang="en-US" b="1" dirty="0">
                <a:solidFill>
                  <a:srgbClr val="FFC000"/>
                </a:solidFill>
              </a:rPr>
              <a:t>곳</a:t>
            </a:r>
            <a:r>
              <a:rPr lang="en-US" altLang="ko-KR" b="1" dirty="0">
                <a:solidFill>
                  <a:srgbClr val="FFC000"/>
                </a:solidFill>
              </a:rPr>
              <a:t>(</a:t>
            </a:r>
            <a:r>
              <a:rPr lang="ko-KR" altLang="en-US" b="1" dirty="0">
                <a:solidFill>
                  <a:srgbClr val="FFC000"/>
                </a:solidFill>
              </a:rPr>
              <a:t>스타벅스 방향 지하 </a:t>
            </a:r>
            <a:r>
              <a:rPr lang="ko-KR" altLang="en-US" b="1" dirty="0" err="1">
                <a:solidFill>
                  <a:srgbClr val="FFC000"/>
                </a:solidFill>
              </a:rPr>
              <a:t>외부쉼터</a:t>
            </a:r>
            <a:r>
              <a:rPr lang="en-US" altLang="ko-KR" b="1" dirty="0">
                <a:solidFill>
                  <a:srgbClr val="FFC000"/>
                </a:solidFill>
              </a:rPr>
              <a:t>)</a:t>
            </a:r>
            <a:r>
              <a:rPr lang="ko-KR" altLang="en-US" b="1" dirty="0">
                <a:solidFill>
                  <a:srgbClr val="FFC000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/</a:t>
            </a:r>
            <a:r>
              <a:rPr lang="en-US" altLang="ko-KR" b="1" dirty="0">
                <a:solidFill>
                  <a:srgbClr val="FFC000"/>
                </a:solidFill>
              </a:rPr>
              <a:t> </a:t>
            </a:r>
            <a:r>
              <a:rPr lang="ko-KR" altLang="en-US" b="1" dirty="0">
                <a:solidFill>
                  <a:srgbClr val="FFC000"/>
                </a:solidFill>
              </a:rPr>
              <a:t>지상 </a:t>
            </a:r>
            <a:r>
              <a:rPr lang="en-US" altLang="ko-KR" b="1" dirty="0">
                <a:solidFill>
                  <a:srgbClr val="FFC000"/>
                </a:solidFill>
              </a:rPr>
              <a:t>1</a:t>
            </a:r>
            <a:r>
              <a:rPr lang="ko-KR" altLang="en-US" b="1" dirty="0">
                <a:solidFill>
                  <a:srgbClr val="FFC000"/>
                </a:solidFill>
              </a:rPr>
              <a:t>층 왼쪽 도로 방향 오토바이 및 자전거 주차공간</a:t>
            </a:r>
            <a:endParaRPr lang="en-US" altLang="ko-KR" b="1" dirty="0">
              <a:solidFill>
                <a:srgbClr val="FFC000"/>
              </a:solidFill>
            </a:endParaRPr>
          </a:p>
          <a:p>
            <a:pPr marL="342900" indent="-342900">
              <a:buFontTx/>
              <a:buChar char="-"/>
            </a:pPr>
            <a:r>
              <a:rPr lang="ko-KR" altLang="en-US" dirty="0"/>
              <a:t>바닥에 침을 뱉지 마세요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dirty="0"/>
              <a:t>꽁초는 지정된 곳에 버리세요</a:t>
            </a:r>
            <a:r>
              <a:rPr lang="en-US" altLang="ko-KR" dirty="0"/>
              <a:t>.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323528" y="1916831"/>
            <a:ext cx="648072" cy="2232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23528" y="4341299"/>
            <a:ext cx="648072" cy="74388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187624" y="4341299"/>
            <a:ext cx="7560840" cy="7438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ko-KR" altLang="en-US" dirty="0"/>
              <a:t>훈련생 및 시설에 대한 </a:t>
            </a:r>
            <a:r>
              <a:rPr lang="ko-KR" altLang="en-US" b="1" dirty="0">
                <a:solidFill>
                  <a:srgbClr val="FFC000"/>
                </a:solidFill>
              </a:rPr>
              <a:t>안전관리</a:t>
            </a:r>
            <a:r>
              <a:rPr lang="ko-KR" altLang="en-US" dirty="0"/>
              <a:t>를 위해 </a:t>
            </a:r>
            <a:r>
              <a:rPr lang="en-US" altLang="ko-KR" dirty="0"/>
              <a:t>CCTV</a:t>
            </a:r>
            <a:r>
              <a:rPr lang="ko-KR" altLang="en-US" dirty="0"/>
              <a:t>를 </a:t>
            </a:r>
            <a:r>
              <a:rPr lang="ko-KR" altLang="en-US" dirty="0" err="1"/>
              <a:t>운영중에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28171" y="5229200"/>
            <a:ext cx="648072" cy="11762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192267" y="5308771"/>
            <a:ext cx="7560840" cy="10891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개인 소지품 분실 우려가 있으니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b="1" dirty="0">
                <a:solidFill>
                  <a:srgbClr val="FFC000"/>
                </a:solidFill>
              </a:rPr>
              <a:t>중요 소지품은 개인이 꼭 가지고 </a:t>
            </a:r>
            <a:endParaRPr lang="en-US" altLang="ko-KR" b="1" dirty="0">
              <a:solidFill>
                <a:srgbClr val="FFC000"/>
              </a:solidFill>
            </a:endParaRPr>
          </a:p>
          <a:p>
            <a:pPr marL="342900" indent="-342900"/>
            <a:r>
              <a:rPr lang="ko-KR" altLang="en-US" b="1" dirty="0">
                <a:solidFill>
                  <a:srgbClr val="FFC000"/>
                </a:solidFill>
              </a:rPr>
              <a:t>다니기 바랍니다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분실물 발생시 교육원에서 책임질 수 없습니다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646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4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187624" y="620689"/>
            <a:ext cx="7560840" cy="4104455"/>
          </a:xfrm>
          <a:prstGeom prst="roundRect">
            <a:avLst>
              <a:gd name="adj" fmla="val 56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층 엘리베이터 줄서기 방법 안내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/>
            <a:endParaRPr lang="en-US" altLang="ko-KR" dirty="0">
              <a:solidFill>
                <a:schemeClr val="bg1"/>
              </a:solidFill>
            </a:endParaRPr>
          </a:p>
          <a:p>
            <a:pPr marL="342900" indent="-342900"/>
            <a:r>
              <a:rPr lang="en-US" altLang="ko-KR" dirty="0">
                <a:solidFill>
                  <a:schemeClr val="bg1"/>
                </a:solidFill>
              </a:rPr>
              <a:t>[1</a:t>
            </a:r>
            <a:r>
              <a:rPr lang="ko-KR" altLang="en-US" dirty="0">
                <a:solidFill>
                  <a:schemeClr val="bg1"/>
                </a:solidFill>
              </a:rPr>
              <a:t>호기</a:t>
            </a:r>
            <a:r>
              <a:rPr lang="en-US" altLang="ko-KR" dirty="0">
                <a:solidFill>
                  <a:schemeClr val="bg1"/>
                </a:solidFill>
              </a:rPr>
              <a:t>]   [2</a:t>
            </a:r>
            <a:r>
              <a:rPr lang="ko-KR" altLang="en-US" dirty="0">
                <a:solidFill>
                  <a:schemeClr val="bg1"/>
                </a:solidFill>
              </a:rPr>
              <a:t>호기</a:t>
            </a:r>
            <a:r>
              <a:rPr lang="en-US" altLang="ko-KR" dirty="0">
                <a:solidFill>
                  <a:schemeClr val="bg1"/>
                </a:solidFill>
              </a:rPr>
              <a:t>]   [3</a:t>
            </a:r>
            <a:r>
              <a:rPr lang="ko-KR" altLang="en-US" dirty="0">
                <a:solidFill>
                  <a:schemeClr val="bg1"/>
                </a:solidFill>
              </a:rPr>
              <a:t>호기</a:t>
            </a:r>
            <a:r>
              <a:rPr lang="en-US" altLang="ko-KR" dirty="0">
                <a:solidFill>
                  <a:schemeClr val="bg1"/>
                </a:solidFill>
              </a:rPr>
              <a:t>]</a:t>
            </a:r>
          </a:p>
          <a:p>
            <a:pPr marL="342900" indent="-342900"/>
            <a:r>
              <a:rPr lang="en-US" altLang="ko-KR" dirty="0">
                <a:solidFill>
                  <a:schemeClr val="bg1"/>
                </a:solidFill>
              </a:rPr>
              <a:t>  │         │         └────────</a:t>
            </a:r>
          </a:p>
          <a:p>
            <a:pPr marL="342900" indent="-342900"/>
            <a:r>
              <a:rPr lang="en-US" altLang="ko-KR" dirty="0">
                <a:solidFill>
                  <a:schemeClr val="bg1"/>
                </a:solidFill>
              </a:rPr>
              <a:t>  │         └────────────</a:t>
            </a:r>
          </a:p>
          <a:p>
            <a:pPr marL="342900" indent="-342900"/>
            <a:r>
              <a:rPr lang="en-US" altLang="ko-KR" dirty="0">
                <a:solidFill>
                  <a:schemeClr val="bg1"/>
                </a:solidFill>
              </a:rPr>
              <a:t>  └──────────┐</a:t>
            </a:r>
          </a:p>
          <a:p>
            <a:pPr marL="342900" indent="-342900"/>
            <a:r>
              <a:rPr lang="en-US" altLang="ko-KR" dirty="0" smtClean="0">
                <a:solidFill>
                  <a:schemeClr val="bg1"/>
                </a:solidFill>
              </a:rPr>
              <a:t>                                 │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/>
            <a:r>
              <a:rPr lang="en-US" altLang="ko-KR" dirty="0">
                <a:solidFill>
                  <a:schemeClr val="bg1"/>
                </a:solidFill>
              </a:rPr>
              <a:t>&lt;</a:t>
            </a:r>
            <a:r>
              <a:rPr lang="ko-KR" altLang="en-US" dirty="0">
                <a:solidFill>
                  <a:schemeClr val="bg1"/>
                </a:solidFill>
              </a:rPr>
              <a:t>하지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말아야 할 행동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</a:p>
          <a:p>
            <a:pPr marL="342900" indent="-342900"/>
            <a:endParaRPr lang="en-US" altLang="ko-KR" dirty="0">
              <a:solidFill>
                <a:schemeClr val="bg1"/>
              </a:solidFill>
            </a:endParaRPr>
          </a:p>
          <a:p>
            <a:pPr marL="342900" indent="-342900"/>
            <a:r>
              <a:rPr lang="en-US" altLang="ko-KR" dirty="0">
                <a:solidFill>
                  <a:schemeClr val="bg1"/>
                </a:solidFill>
              </a:rPr>
              <a:t>1) </a:t>
            </a:r>
            <a:r>
              <a:rPr lang="ko-KR" altLang="en-US" dirty="0" err="1">
                <a:solidFill>
                  <a:schemeClr val="bg1"/>
                </a:solidFill>
              </a:rPr>
              <a:t>줄구분</a:t>
            </a:r>
            <a:r>
              <a:rPr lang="ko-KR" altLang="en-US" dirty="0">
                <a:solidFill>
                  <a:schemeClr val="bg1"/>
                </a:solidFill>
              </a:rPr>
              <a:t> 없이 기다리다 탑승</a:t>
            </a:r>
          </a:p>
          <a:p>
            <a:pPr marL="342900" indent="-342900"/>
            <a:r>
              <a:rPr lang="en-US" altLang="ko-KR" dirty="0">
                <a:solidFill>
                  <a:schemeClr val="bg1"/>
                </a:solidFill>
              </a:rPr>
              <a:t>2) </a:t>
            </a:r>
            <a:r>
              <a:rPr lang="ko-KR" altLang="en-US" dirty="0">
                <a:solidFill>
                  <a:schemeClr val="bg1"/>
                </a:solidFill>
              </a:rPr>
              <a:t>줄이 있음에도 줄을 생각하지 않고 앞쪽으로 이동하여 먼저 탑승</a:t>
            </a:r>
          </a:p>
          <a:p>
            <a:pPr marL="342900" indent="-342900"/>
            <a:r>
              <a:rPr lang="en-US" altLang="ko-KR" dirty="0">
                <a:solidFill>
                  <a:schemeClr val="bg1"/>
                </a:solidFill>
              </a:rPr>
              <a:t> (</a:t>
            </a:r>
            <a:r>
              <a:rPr lang="ko-KR" altLang="en-US" dirty="0">
                <a:solidFill>
                  <a:schemeClr val="bg1"/>
                </a:solidFill>
              </a:rPr>
              <a:t>예</a:t>
            </a:r>
            <a:r>
              <a:rPr lang="en-US" altLang="ko-KR" dirty="0">
                <a:solidFill>
                  <a:schemeClr val="bg1"/>
                </a:solidFill>
              </a:rPr>
              <a:t>) 1</a:t>
            </a:r>
            <a:r>
              <a:rPr lang="ko-KR" altLang="en-US" dirty="0">
                <a:solidFill>
                  <a:schemeClr val="bg1"/>
                </a:solidFill>
              </a:rPr>
              <a:t>호기 줄에서 기다리다</a:t>
            </a:r>
            <a:r>
              <a:rPr lang="en-US" altLang="ko-KR" dirty="0">
                <a:solidFill>
                  <a:schemeClr val="bg1"/>
                </a:solidFill>
              </a:rPr>
              <a:t>, 2</a:t>
            </a:r>
            <a:r>
              <a:rPr lang="ko-KR" altLang="en-US" dirty="0">
                <a:solidFill>
                  <a:schemeClr val="bg1"/>
                </a:solidFill>
              </a:rPr>
              <a:t>호기가 먼저 </a:t>
            </a:r>
            <a:r>
              <a:rPr lang="ko-KR" altLang="en-US" dirty="0" err="1">
                <a:solidFill>
                  <a:schemeClr val="bg1"/>
                </a:solidFill>
              </a:rPr>
              <a:t>열렸을때</a:t>
            </a:r>
            <a:r>
              <a:rPr lang="en-US" altLang="ko-KR" dirty="0">
                <a:solidFill>
                  <a:schemeClr val="bg1"/>
                </a:solidFill>
              </a:rPr>
              <a:t>, 2</a:t>
            </a:r>
            <a:r>
              <a:rPr lang="ko-KR" altLang="en-US" dirty="0">
                <a:solidFill>
                  <a:schemeClr val="bg1"/>
                </a:solidFill>
              </a:rPr>
              <a:t>호기 줄이 끝나지 않았는데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새치기하여 탑승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반대의 경우도</a:t>
            </a:r>
            <a:r>
              <a:rPr lang="en-US" altLang="ko-KR" dirty="0">
                <a:solidFill>
                  <a:schemeClr val="bg1"/>
                </a:solidFill>
              </a:rPr>
              <a:t>)                                        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187624" y="4869160"/>
            <a:ext cx="7560840" cy="1584176"/>
          </a:xfrm>
          <a:prstGeom prst="roundRect">
            <a:avLst>
              <a:gd name="adj" fmla="val 106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ko-KR" altLang="en-US" dirty="0">
                <a:solidFill>
                  <a:schemeClr val="bg1"/>
                </a:solidFill>
              </a:rPr>
              <a:t>퇴실 시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자기 자리의 </a:t>
            </a:r>
            <a:r>
              <a:rPr lang="ko-KR" altLang="en-US" b="1" dirty="0">
                <a:solidFill>
                  <a:srgbClr val="FFC000"/>
                </a:solidFill>
              </a:rPr>
              <a:t>쓰레기</a:t>
            </a:r>
            <a:r>
              <a:rPr lang="ko-KR" altLang="en-US" dirty="0">
                <a:solidFill>
                  <a:schemeClr val="bg1"/>
                </a:solidFill>
              </a:rPr>
              <a:t>는 정수기 옆 </a:t>
            </a:r>
            <a:r>
              <a:rPr lang="ko-KR" altLang="en-US" b="1" dirty="0">
                <a:solidFill>
                  <a:srgbClr val="FFC000"/>
                </a:solidFill>
              </a:rPr>
              <a:t>분리수거함</a:t>
            </a:r>
            <a:r>
              <a:rPr lang="ko-KR" altLang="en-US" dirty="0">
                <a:solidFill>
                  <a:schemeClr val="bg1"/>
                </a:solidFill>
              </a:rPr>
              <a:t>에 </a:t>
            </a:r>
            <a:r>
              <a:rPr lang="ko-KR" altLang="en-US" dirty="0" err="1">
                <a:solidFill>
                  <a:schemeClr val="bg1"/>
                </a:solidFill>
              </a:rPr>
              <a:t>버려주시기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/>
            <a:r>
              <a:rPr lang="ko-KR" altLang="en-US" dirty="0">
                <a:solidFill>
                  <a:schemeClr val="bg1"/>
                </a:solidFill>
              </a:rPr>
              <a:t>바랍니다</a:t>
            </a:r>
            <a:r>
              <a:rPr lang="en-US" altLang="ko-KR" dirty="0">
                <a:solidFill>
                  <a:schemeClr val="bg1"/>
                </a:solidFill>
              </a:rPr>
              <a:t>.  </a:t>
            </a:r>
          </a:p>
          <a:p>
            <a:pPr marL="342900" indent="-342900"/>
            <a:endParaRPr lang="en-US" altLang="ko-KR" dirty="0">
              <a:solidFill>
                <a:schemeClr val="bg1"/>
              </a:solidFill>
            </a:endParaRPr>
          </a:p>
          <a:p>
            <a:pPr marL="342900" indent="-342900"/>
            <a:r>
              <a:rPr lang="ko-KR" altLang="en-US" dirty="0">
                <a:solidFill>
                  <a:schemeClr val="bg1"/>
                </a:solidFill>
              </a:rPr>
              <a:t>단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rgbClr val="FFC000"/>
                </a:solidFill>
              </a:rPr>
              <a:t>남은 음료 및 얼음</a:t>
            </a:r>
            <a:r>
              <a:rPr lang="ko-KR" altLang="en-US" dirty="0">
                <a:solidFill>
                  <a:schemeClr val="bg1"/>
                </a:solidFill>
              </a:rPr>
              <a:t>은 </a:t>
            </a:r>
            <a:r>
              <a:rPr lang="ko-KR" altLang="en-US" b="1" dirty="0" smtClean="0">
                <a:solidFill>
                  <a:srgbClr val="FFC000"/>
                </a:solidFill>
              </a:rPr>
              <a:t>화장실</a:t>
            </a:r>
            <a:r>
              <a:rPr lang="ko-KR" altLang="en-US" dirty="0" smtClean="0">
                <a:solidFill>
                  <a:schemeClr val="bg1"/>
                </a:solidFill>
              </a:rPr>
              <a:t>에 </a:t>
            </a:r>
            <a:r>
              <a:rPr lang="ko-KR" altLang="en-US" dirty="0">
                <a:solidFill>
                  <a:schemeClr val="bg1"/>
                </a:solidFill>
              </a:rPr>
              <a:t>버린 후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분리수거함에 </a:t>
            </a:r>
            <a:r>
              <a:rPr lang="ko-KR" altLang="en-US" smtClean="0">
                <a:solidFill>
                  <a:schemeClr val="bg1"/>
                </a:solidFill>
              </a:rPr>
              <a:t>버려주십시오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en-US" altLang="ko-KR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23528" y="620688"/>
            <a:ext cx="648072" cy="41044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5922" y="4869160"/>
            <a:ext cx="648072" cy="158417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95179" y="10716"/>
            <a:ext cx="1757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>
                <a:solidFill>
                  <a:schemeClr val="bg1"/>
                </a:solidFill>
              </a:rPr>
              <a:t>기타 사항 안내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34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595663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/>
              <a:t>감사합니다</a:t>
            </a:r>
            <a:r>
              <a:rPr lang="en-US" altLang="ko-KR" sz="4400" b="1" dirty="0"/>
              <a:t>.</a:t>
            </a:r>
            <a:endParaRPr lang="ko-KR" alt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20272" y="10716"/>
            <a:ext cx="212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교육원 </a:t>
            </a:r>
            <a:r>
              <a:rPr lang="en-US" altLang="ko-KR" sz="1600" b="1" dirty="0">
                <a:solidFill>
                  <a:schemeClr val="bg1"/>
                </a:solidFill>
              </a:rPr>
              <a:t>PC</a:t>
            </a:r>
            <a:r>
              <a:rPr lang="ko-KR" altLang="en-US" sz="1600" b="1" dirty="0">
                <a:solidFill>
                  <a:schemeClr val="bg1"/>
                </a:solidFill>
              </a:rPr>
              <a:t>사용안내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692697"/>
            <a:ext cx="576064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2000" dirty="0"/>
              <a:t>1.  </a:t>
            </a:r>
            <a:r>
              <a:rPr lang="ko-KR" altLang="en-US" sz="2000" dirty="0" err="1"/>
              <a:t>좌석별</a:t>
            </a:r>
            <a:r>
              <a:rPr lang="ko-KR" altLang="en-US" sz="2000" dirty="0"/>
              <a:t> </a:t>
            </a:r>
            <a:r>
              <a:rPr lang="en-US" altLang="ko-KR" sz="2000" dirty="0"/>
              <a:t>PC</a:t>
            </a:r>
            <a:r>
              <a:rPr lang="ko-KR" altLang="en-US" sz="2000" dirty="0"/>
              <a:t>위치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8ECB82C-4734-4B1A-BA05-0330C843E5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54471"/>
            <a:ext cx="8853245" cy="424217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BC5512-8801-4AC8-9823-4D6CA966C958}"/>
              </a:ext>
            </a:extLst>
          </p:cNvPr>
          <p:cNvSpPr/>
          <p:nvPr/>
        </p:nvSpPr>
        <p:spPr>
          <a:xfrm>
            <a:off x="323528" y="4611732"/>
            <a:ext cx="720080" cy="130694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D4BCD34-6AD7-4A40-89F9-AF71BBCA9149}"/>
              </a:ext>
            </a:extLst>
          </p:cNvPr>
          <p:cNvSpPr/>
          <p:nvPr/>
        </p:nvSpPr>
        <p:spPr>
          <a:xfrm>
            <a:off x="1187624" y="4611732"/>
            <a:ext cx="654618" cy="13069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ECCCAE5-FEE7-43BB-83BC-F14C6C4482FD}"/>
              </a:ext>
            </a:extLst>
          </p:cNvPr>
          <p:cNvSpPr/>
          <p:nvPr/>
        </p:nvSpPr>
        <p:spPr>
          <a:xfrm>
            <a:off x="8165854" y="4570327"/>
            <a:ext cx="654618" cy="130694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6994C8D-7161-4116-8B12-19DA71AC4EDC}"/>
              </a:ext>
            </a:extLst>
          </p:cNvPr>
          <p:cNvSpPr/>
          <p:nvPr/>
        </p:nvSpPr>
        <p:spPr>
          <a:xfrm>
            <a:off x="1115616" y="1916832"/>
            <a:ext cx="2304256" cy="174073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45F707-39AF-4C24-A3AB-8D193C38CBF7}"/>
              </a:ext>
            </a:extLst>
          </p:cNvPr>
          <p:cNvSpPr/>
          <p:nvPr/>
        </p:nvSpPr>
        <p:spPr>
          <a:xfrm>
            <a:off x="3563888" y="1916832"/>
            <a:ext cx="2304256" cy="17407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A93990-6EA6-4EBF-ADDE-5BF6970484BE}"/>
              </a:ext>
            </a:extLst>
          </p:cNvPr>
          <p:cNvSpPr/>
          <p:nvPr/>
        </p:nvSpPr>
        <p:spPr>
          <a:xfrm>
            <a:off x="6084168" y="1916832"/>
            <a:ext cx="2304256" cy="174073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꺾인 연결선 5"/>
          <p:cNvCxnSpPr>
            <a:stCxn id="17" idx="1"/>
            <a:endCxn id="13" idx="0"/>
          </p:cNvCxnSpPr>
          <p:nvPr/>
        </p:nvCxnSpPr>
        <p:spPr>
          <a:xfrm rot="10800000" flipV="1">
            <a:off x="683568" y="2787202"/>
            <a:ext cx="432048" cy="1824530"/>
          </a:xfrm>
          <a:prstGeom prst="bentConnector2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15" idx="3"/>
            <a:endCxn id="18" idx="2"/>
          </p:cNvCxnSpPr>
          <p:nvPr/>
        </p:nvCxnSpPr>
        <p:spPr>
          <a:xfrm flipV="1">
            <a:off x="1842242" y="3657571"/>
            <a:ext cx="2873774" cy="1607634"/>
          </a:xfrm>
          <a:prstGeom prst="bent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16" idx="1"/>
            <a:endCxn id="19" idx="2"/>
          </p:cNvCxnSpPr>
          <p:nvPr/>
        </p:nvCxnSpPr>
        <p:spPr>
          <a:xfrm rot="10800000">
            <a:off x="7236296" y="3657572"/>
            <a:ext cx="929558" cy="1566229"/>
          </a:xfrm>
          <a:prstGeom prst="bentConnector2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18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40768"/>
            <a:ext cx="6948264" cy="521119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835696" y="2564904"/>
            <a:ext cx="2304256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40768"/>
            <a:ext cx="6948264" cy="521119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020272" y="10716"/>
            <a:ext cx="212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교육원 </a:t>
            </a:r>
            <a:r>
              <a:rPr lang="en-US" altLang="ko-KR" sz="1600" b="1" dirty="0">
                <a:solidFill>
                  <a:schemeClr val="bg1"/>
                </a:solidFill>
              </a:rPr>
              <a:t>PC</a:t>
            </a:r>
            <a:r>
              <a:rPr lang="ko-KR" altLang="en-US" sz="1600" b="1" dirty="0">
                <a:solidFill>
                  <a:schemeClr val="bg1"/>
                </a:solidFill>
              </a:rPr>
              <a:t>사용안내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692697"/>
            <a:ext cx="576064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2000" dirty="0"/>
              <a:t>2. PC </a:t>
            </a:r>
            <a:r>
              <a:rPr lang="ko-KR" altLang="en-US" sz="2000" dirty="0"/>
              <a:t>초기화면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563888" y="4293096"/>
            <a:ext cx="180020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 설명선 6"/>
          <p:cNvSpPr/>
          <p:nvPr/>
        </p:nvSpPr>
        <p:spPr>
          <a:xfrm>
            <a:off x="5003540" y="1772816"/>
            <a:ext cx="2916324" cy="1944215"/>
          </a:xfrm>
          <a:prstGeom prst="wedgeRectCallout">
            <a:avLst>
              <a:gd name="adj1" fmla="val -56101"/>
              <a:gd name="adj2" fmla="val 7486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계정 </a:t>
            </a:r>
            <a:r>
              <a:rPr lang="en-US" altLang="ko-KR" dirty="0"/>
              <a:t>: 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user1</a:t>
            </a:r>
            <a:r>
              <a:rPr lang="en-US" altLang="ko-KR" dirty="0"/>
              <a:t> </a:t>
            </a:r>
          </a:p>
          <a:p>
            <a:pPr algn="ctr"/>
            <a:r>
              <a:rPr lang="ko-KR" altLang="en-US" dirty="0"/>
              <a:t>비밀번호 </a:t>
            </a:r>
            <a:r>
              <a:rPr lang="en-US" altLang="ko-KR" dirty="0"/>
              <a:t>: 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user11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비밀번호 입력 전에 </a:t>
            </a:r>
            <a:endParaRPr lang="en-US" altLang="ko-KR" dirty="0"/>
          </a:p>
          <a:p>
            <a:pPr algn="ctr"/>
            <a:r>
              <a:rPr lang="ko-KR" altLang="en-US" dirty="0" err="1"/>
              <a:t>계정명이</a:t>
            </a:r>
            <a:r>
              <a:rPr lang="ko-KR" altLang="en-US" dirty="0"/>
              <a:t> 맞는지 확인해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004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14374"/>
            <a:ext cx="7401958" cy="475840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020272" y="10716"/>
            <a:ext cx="212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교육원 </a:t>
            </a:r>
            <a:r>
              <a:rPr lang="en-US" altLang="ko-KR" sz="1600" b="1" dirty="0">
                <a:solidFill>
                  <a:schemeClr val="bg1"/>
                </a:solidFill>
              </a:rPr>
              <a:t>PC</a:t>
            </a:r>
            <a:r>
              <a:rPr lang="ko-KR" altLang="en-US" sz="1600" b="1" dirty="0">
                <a:solidFill>
                  <a:schemeClr val="bg1"/>
                </a:solidFill>
              </a:rPr>
              <a:t>사용안내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692697"/>
            <a:ext cx="792088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/>
            <a:r>
              <a:rPr lang="en-US" altLang="ko-KR" sz="2000" dirty="0"/>
              <a:t>3. </a:t>
            </a:r>
            <a:r>
              <a:rPr lang="ko-KR" altLang="en-US" sz="2000" dirty="0"/>
              <a:t>하드디스크 구성</a:t>
            </a:r>
            <a:endParaRPr lang="ko-KR" altLang="en-US" sz="2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83568" y="4437112"/>
            <a:ext cx="7488832" cy="20162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arenR"/>
            </a:pPr>
            <a:r>
              <a:rPr lang="ko-KR" altLang="en-US" b="1" dirty="0"/>
              <a:t>관리목적으로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교육생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_OS(C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드라이브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ko-KR" altLang="en-US" b="1" dirty="0"/>
              <a:t>는 주기적으로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포맷 </a:t>
            </a:r>
            <a:r>
              <a:rPr lang="ko-KR" altLang="en-US" b="1" dirty="0">
                <a:solidFill>
                  <a:schemeClr val="bg1"/>
                </a:solidFill>
              </a:rPr>
              <a:t>또는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b="1" dirty="0" err="1">
                <a:solidFill>
                  <a:schemeClr val="accent1">
                    <a:lumMod val="50000"/>
                  </a:schemeClr>
                </a:solidFill>
              </a:rPr>
              <a:t>설정변경</a:t>
            </a:r>
            <a:r>
              <a:rPr lang="ko-KR" altLang="en-US" b="1" dirty="0" err="1"/>
              <a:t>을</a:t>
            </a:r>
            <a:r>
              <a:rPr lang="ko-KR" altLang="en-US" b="1" dirty="0"/>
              <a:t> 할 수 있습니다</a:t>
            </a:r>
            <a:r>
              <a:rPr lang="en-US" altLang="ko-KR" b="1" dirty="0"/>
              <a:t>.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/>
            <a:r>
              <a:rPr lang="en-US" altLang="ko-KR" b="1" dirty="0"/>
              <a:t>    - </a:t>
            </a:r>
            <a:r>
              <a:rPr lang="ko-KR" altLang="en-US" b="1" dirty="0">
                <a:solidFill>
                  <a:srgbClr val="FF0000"/>
                </a:solidFill>
              </a:rPr>
              <a:t>바탕화면이나 </a:t>
            </a:r>
            <a:r>
              <a:rPr lang="ko-KR" altLang="en-US" b="1" dirty="0" err="1">
                <a:solidFill>
                  <a:srgbClr val="FF0000"/>
                </a:solidFill>
              </a:rPr>
              <a:t>내문서에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 err="1">
                <a:solidFill>
                  <a:srgbClr val="FF0000"/>
                </a:solidFill>
              </a:rPr>
              <a:t>자료저장시</a:t>
            </a:r>
            <a:r>
              <a:rPr lang="ko-KR" altLang="en-US" b="1" dirty="0">
                <a:solidFill>
                  <a:srgbClr val="FF0000"/>
                </a:solidFill>
              </a:rPr>
              <a:t> 사라짐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pPr marL="342900" indent="-342900"/>
            <a:endParaRPr lang="en-US" altLang="ko-KR" b="1" dirty="0"/>
          </a:p>
          <a:p>
            <a:pPr marL="342900" indent="-342900"/>
            <a:r>
              <a:rPr lang="en-US" altLang="ko-KR" b="1" dirty="0"/>
              <a:t>2) </a:t>
            </a:r>
            <a:r>
              <a:rPr lang="ko-KR" altLang="en-US" b="1" dirty="0"/>
              <a:t>데이터 백업은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USB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</a:rPr>
              <a:t>메모리</a:t>
            </a:r>
            <a:r>
              <a:rPr lang="ko-KR" altLang="en-US" b="1" dirty="0"/>
              <a:t> </a:t>
            </a:r>
            <a:r>
              <a:rPr lang="en-US" altLang="ko-KR" b="1" dirty="0"/>
              <a:t>or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</a:rPr>
              <a:t>외장하드</a:t>
            </a:r>
            <a:r>
              <a:rPr lang="ko-KR" altLang="en-US" b="1" dirty="0"/>
              <a:t>를 이용해 주시기를 바라며</a:t>
            </a:r>
            <a:r>
              <a:rPr lang="en-US" altLang="ko-KR" b="1" dirty="0"/>
              <a:t>, </a:t>
            </a:r>
            <a:r>
              <a:rPr lang="ko-KR" altLang="en-US" b="1" dirty="0"/>
              <a:t>불가피할 경우에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</a:rPr>
              <a:t>백업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(D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</a:rPr>
              <a:t>드라이브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ko-KR" altLang="en-US" b="1" dirty="0"/>
              <a:t>를 이용해 주시기 바랍니다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884865" y="2276872"/>
            <a:ext cx="3020807" cy="709629"/>
          </a:xfrm>
          <a:prstGeom prst="wedgeRoundRectCallout">
            <a:avLst>
              <a:gd name="adj1" fmla="val 2728"/>
              <a:gd name="adj2" fmla="val 140969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4660B0"/>
                </a:solidFill>
              </a:rPr>
              <a:t>교육생</a:t>
            </a:r>
            <a:r>
              <a:rPr lang="en-US" altLang="ko-KR" b="1" dirty="0">
                <a:solidFill>
                  <a:srgbClr val="4660B0"/>
                </a:solidFill>
              </a:rPr>
              <a:t>_OS(C</a:t>
            </a:r>
            <a:r>
              <a:rPr lang="ko-KR" altLang="en-US" b="1" dirty="0">
                <a:solidFill>
                  <a:srgbClr val="4660B0"/>
                </a:solidFill>
              </a:rPr>
              <a:t>드라이브</a:t>
            </a:r>
            <a:r>
              <a:rPr lang="en-US" altLang="ko-KR" b="1" dirty="0">
                <a:solidFill>
                  <a:srgbClr val="4660B0"/>
                </a:solidFill>
              </a:rPr>
              <a:t>)</a:t>
            </a:r>
          </a:p>
          <a:p>
            <a:pPr algn="ctr"/>
            <a:r>
              <a:rPr lang="ko-KR" altLang="en-US" b="1" dirty="0"/>
              <a:t> </a:t>
            </a:r>
            <a:r>
              <a:rPr lang="en-US" altLang="ko-KR" b="1" dirty="0"/>
              <a:t>OS </a:t>
            </a:r>
            <a:r>
              <a:rPr lang="ko-KR" altLang="en-US" b="1" dirty="0"/>
              <a:t>및 프로그램 설치용</a:t>
            </a:r>
            <a:endParaRPr lang="en-US" altLang="ko-KR" b="1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4932039" y="2305411"/>
            <a:ext cx="2742427" cy="709629"/>
          </a:xfrm>
          <a:prstGeom prst="wedgeRoundRectCallout">
            <a:avLst>
              <a:gd name="adj1" fmla="val -40809"/>
              <a:gd name="adj2" fmla="val 134269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4660B0"/>
                </a:solidFill>
              </a:rPr>
              <a:t>백업</a:t>
            </a:r>
            <a:r>
              <a:rPr lang="en-US" altLang="ko-KR" b="1" dirty="0">
                <a:solidFill>
                  <a:srgbClr val="4660B0"/>
                </a:solidFill>
              </a:rPr>
              <a:t>(D</a:t>
            </a:r>
            <a:r>
              <a:rPr lang="ko-KR" altLang="en-US" b="1" dirty="0">
                <a:solidFill>
                  <a:srgbClr val="4660B0"/>
                </a:solidFill>
              </a:rPr>
              <a:t>드라이브</a:t>
            </a:r>
            <a:r>
              <a:rPr lang="en-US" altLang="ko-KR" b="1" dirty="0">
                <a:solidFill>
                  <a:srgbClr val="4660B0"/>
                </a:solidFill>
              </a:rPr>
              <a:t>)</a:t>
            </a:r>
          </a:p>
          <a:p>
            <a:pPr algn="ctr"/>
            <a:r>
              <a:rPr lang="ko-KR" altLang="en-US" b="1" dirty="0"/>
              <a:t>데이터 백업용</a:t>
            </a:r>
            <a:endParaRPr lang="en-US" altLang="ko-KR" b="1" dirty="0"/>
          </a:p>
        </p:txBody>
      </p:sp>
      <p:sp>
        <p:nvSpPr>
          <p:cNvPr id="7" name="직사각형 6"/>
          <p:cNvSpPr/>
          <p:nvPr/>
        </p:nvSpPr>
        <p:spPr>
          <a:xfrm>
            <a:off x="1907704" y="3708371"/>
            <a:ext cx="1944216" cy="4426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904289" y="3708371"/>
            <a:ext cx="1963855" cy="4426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21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 animBg="1"/>
      <p:bldP spid="7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20272" y="10716"/>
            <a:ext cx="212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교육원 </a:t>
            </a:r>
            <a:r>
              <a:rPr lang="en-US" altLang="ko-KR" sz="1600" b="1" dirty="0">
                <a:solidFill>
                  <a:schemeClr val="bg1"/>
                </a:solidFill>
              </a:rPr>
              <a:t>PC</a:t>
            </a:r>
            <a:r>
              <a:rPr lang="ko-KR" altLang="en-US" sz="1600" b="1" dirty="0">
                <a:solidFill>
                  <a:schemeClr val="bg1"/>
                </a:solidFill>
              </a:rPr>
              <a:t>사용안내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692697"/>
            <a:ext cx="763284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2000" dirty="0"/>
              <a:t>4.  </a:t>
            </a:r>
            <a:r>
              <a:rPr lang="ko-KR" altLang="en-US" sz="2000" dirty="0"/>
              <a:t>불법소프트웨어</a:t>
            </a:r>
            <a:r>
              <a:rPr lang="en-US" altLang="ko-KR" sz="2000" dirty="0"/>
              <a:t>, </a:t>
            </a:r>
            <a:r>
              <a:rPr lang="ko-KR" altLang="en-US" sz="2000" dirty="0"/>
              <a:t>저작권 프로그램 다운</a:t>
            </a:r>
            <a:r>
              <a:rPr lang="en-US" altLang="ko-KR" sz="2000" dirty="0"/>
              <a:t>, </a:t>
            </a:r>
            <a:r>
              <a:rPr lang="ko-KR" altLang="en-US" sz="2000" dirty="0"/>
              <a:t>설치 및 사용금지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971600" y="1772816"/>
            <a:ext cx="1656184" cy="11521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MS</a:t>
            </a:r>
            <a:r>
              <a:rPr lang="ko-KR" altLang="en-US" dirty="0"/>
              <a:t>오피스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3491880" y="1772816"/>
            <a:ext cx="1656184" cy="11521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한컴오피스</a:t>
            </a:r>
            <a:r>
              <a:rPr lang="en-US" altLang="ko-KR" dirty="0"/>
              <a:t>(</a:t>
            </a:r>
            <a:r>
              <a:rPr lang="ko-KR" altLang="en-US" dirty="0"/>
              <a:t>한글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5868144" y="1772816"/>
            <a:ext cx="1944216" cy="11521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이스트소프트</a:t>
            </a:r>
            <a:r>
              <a:rPr lang="en-US" altLang="ko-KR" dirty="0"/>
              <a:t>(</a:t>
            </a:r>
            <a:r>
              <a:rPr lang="ko-KR" altLang="en-US" dirty="0"/>
              <a:t>알집</a:t>
            </a:r>
            <a:r>
              <a:rPr lang="en-US" altLang="ko-KR" dirty="0"/>
              <a:t>, </a:t>
            </a:r>
            <a:r>
              <a:rPr lang="ko-KR" altLang="en-US" dirty="0" err="1"/>
              <a:t>알씨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곱셈 기호 7"/>
          <p:cNvSpPr/>
          <p:nvPr/>
        </p:nvSpPr>
        <p:spPr>
          <a:xfrm>
            <a:off x="611560" y="1052736"/>
            <a:ext cx="2448272" cy="2592288"/>
          </a:xfrm>
          <a:prstGeom prst="mathMultiply">
            <a:avLst>
              <a:gd name="adj1" fmla="val 5731"/>
            </a:avLst>
          </a:prstGeom>
          <a:solidFill>
            <a:srgbClr val="FF0000">
              <a:alpha val="60000"/>
            </a:srgb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곱셈 기호 9"/>
          <p:cNvSpPr/>
          <p:nvPr/>
        </p:nvSpPr>
        <p:spPr>
          <a:xfrm>
            <a:off x="3131840" y="1052736"/>
            <a:ext cx="2448272" cy="2592288"/>
          </a:xfrm>
          <a:prstGeom prst="mathMultiply">
            <a:avLst>
              <a:gd name="adj1" fmla="val 5731"/>
            </a:avLst>
          </a:prstGeom>
          <a:solidFill>
            <a:srgbClr val="FF0000">
              <a:alpha val="60000"/>
            </a:srgb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곱셈 기호 10"/>
          <p:cNvSpPr/>
          <p:nvPr/>
        </p:nvSpPr>
        <p:spPr>
          <a:xfrm>
            <a:off x="5652120" y="1052736"/>
            <a:ext cx="2448272" cy="2592288"/>
          </a:xfrm>
          <a:prstGeom prst="mathMultiply">
            <a:avLst>
              <a:gd name="adj1" fmla="val 5731"/>
            </a:avLst>
          </a:prstGeom>
          <a:solidFill>
            <a:srgbClr val="FF0000">
              <a:alpha val="60000"/>
            </a:srgb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>
            <a:off x="1547664" y="3356992"/>
            <a:ext cx="576064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>
            <a:off x="3995936" y="3356992"/>
            <a:ext cx="576064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아래쪽 화살표 13"/>
          <p:cNvSpPr/>
          <p:nvPr/>
        </p:nvSpPr>
        <p:spPr>
          <a:xfrm>
            <a:off x="6588224" y="3356992"/>
            <a:ext cx="576064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259632" y="4365104"/>
            <a:ext cx="3672408" cy="11521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뷰어</a:t>
            </a:r>
            <a:r>
              <a:rPr lang="en-US" altLang="ko-KR" dirty="0"/>
              <a:t>, </a:t>
            </a:r>
            <a:r>
              <a:rPr lang="ko-KR" altLang="en-US" dirty="0" err="1"/>
              <a:t>오픈오피스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868144" y="4365104"/>
            <a:ext cx="1944216" cy="11521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반디집</a:t>
            </a:r>
            <a:r>
              <a:rPr lang="en-US" altLang="ko-KR" dirty="0"/>
              <a:t>, </a:t>
            </a:r>
            <a:r>
              <a:rPr lang="ko-KR" altLang="en-US" dirty="0" err="1"/>
              <a:t>꿀뷰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99592" y="5517232"/>
            <a:ext cx="7776864" cy="11521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/>
              <a:t>적발시</a:t>
            </a:r>
            <a:r>
              <a:rPr lang="en-US" altLang="ko-KR" b="1" dirty="0"/>
              <a:t>, </a:t>
            </a:r>
            <a:r>
              <a:rPr lang="ko-KR" altLang="en-US" b="1" dirty="0"/>
              <a:t>저작권 위반에 따른 </a:t>
            </a:r>
            <a:r>
              <a:rPr lang="ko-KR" altLang="en-US" b="1" dirty="0">
                <a:solidFill>
                  <a:srgbClr val="FF0000"/>
                </a:solidFill>
              </a:rPr>
              <a:t>민사상 배상책임</a:t>
            </a:r>
            <a:r>
              <a:rPr lang="ko-KR" altLang="en-US" b="1" dirty="0"/>
              <a:t>과</a:t>
            </a:r>
            <a:r>
              <a:rPr lang="en-US" altLang="ko-KR" b="1" dirty="0"/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형사상 책임</a:t>
            </a:r>
            <a:r>
              <a:rPr lang="ko-KR" altLang="en-US" b="1" dirty="0"/>
              <a:t> 발생</a:t>
            </a:r>
            <a:r>
              <a:rPr lang="en-US" altLang="ko-KR" b="1" dirty="0"/>
              <a:t>. </a:t>
            </a:r>
          </a:p>
          <a:p>
            <a:endParaRPr lang="en-US" altLang="ko-KR" b="1" dirty="0"/>
          </a:p>
          <a:p>
            <a:r>
              <a:rPr lang="ko-KR" altLang="en-US" b="1" dirty="0">
                <a:solidFill>
                  <a:srgbClr val="FF0000"/>
                </a:solidFill>
              </a:rPr>
              <a:t>취업에 불이익</a:t>
            </a:r>
            <a:r>
              <a:rPr lang="ko-KR" altLang="en-US" b="1" dirty="0"/>
              <a:t>이 될 수 있음</a:t>
            </a:r>
            <a:r>
              <a:rPr lang="en-US" altLang="ko-KR" b="1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48264" y="10716"/>
            <a:ext cx="2195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출석체크 안내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59632" y="1196752"/>
            <a:ext cx="6768752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/>
              <a:t>카드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59632" y="2708920"/>
            <a:ext cx="6768752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err="1"/>
              <a:t>비콘</a:t>
            </a:r>
            <a:endParaRPr lang="ko-KR" altLang="en-US" sz="4000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259632" y="4221088"/>
            <a:ext cx="6768752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QR</a:t>
            </a:r>
            <a:r>
              <a:rPr lang="ko-KR" altLang="en-US" sz="4000" b="1" dirty="0"/>
              <a:t>코드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5733256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주의사항</a:t>
            </a:r>
            <a:r>
              <a:rPr lang="en-US" altLang="ko-KR" dirty="0"/>
              <a:t>) </a:t>
            </a:r>
            <a:r>
              <a:rPr lang="ko-KR" altLang="en-US" dirty="0" err="1"/>
              <a:t>입실시</a:t>
            </a:r>
            <a:r>
              <a:rPr lang="ko-KR" altLang="en-US" dirty="0"/>
              <a:t> 이용하였던</a:t>
            </a:r>
            <a:r>
              <a:rPr lang="en-US" altLang="ko-KR" dirty="0"/>
              <a:t> </a:t>
            </a:r>
            <a:r>
              <a:rPr lang="ko-KR" altLang="en-US" dirty="0"/>
              <a:t>방법으로 퇴실도 처리해야 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          </a:t>
            </a:r>
            <a:r>
              <a:rPr lang="ko-KR" altLang="en-US" dirty="0"/>
              <a:t>방식을 섞어서 </a:t>
            </a:r>
            <a:r>
              <a:rPr lang="ko-KR" altLang="en-US" dirty="0" err="1"/>
              <a:t>이용시</a:t>
            </a:r>
            <a:r>
              <a:rPr lang="ko-KR" altLang="en-US" dirty="0"/>
              <a:t> 출석처리되지 않음</a:t>
            </a:r>
          </a:p>
        </p:txBody>
      </p:sp>
    </p:spTree>
    <p:extLst>
      <p:ext uri="{BB962C8B-B14F-4D97-AF65-F5344CB8AC3E}">
        <p14:creationId xmlns:p14="http://schemas.microsoft.com/office/powerpoint/2010/main" val="375022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7976" y="710679"/>
            <a:ext cx="7773307" cy="5436642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48264" y="10716"/>
            <a:ext cx="2195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solidFill>
                  <a:schemeClr val="bg1"/>
                </a:solidFill>
              </a:rPr>
              <a:t>출석체크 안내</a:t>
            </a:r>
            <a:r>
              <a:rPr lang="en-US" altLang="ko-KR" sz="1600" b="1">
                <a:solidFill>
                  <a:schemeClr val="bg1"/>
                </a:solidFill>
              </a:rPr>
              <a:t>(</a:t>
            </a:r>
            <a:r>
              <a:rPr lang="ko-KR" altLang="en-US" sz="1600" b="1">
                <a:solidFill>
                  <a:schemeClr val="bg1"/>
                </a:solidFill>
              </a:rPr>
              <a:t>카드</a:t>
            </a:r>
            <a:r>
              <a:rPr lang="en-US" altLang="ko-KR" sz="1600" b="1">
                <a:solidFill>
                  <a:schemeClr val="bg1"/>
                </a:solidFill>
              </a:rPr>
              <a:t>)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96731" y="2788037"/>
            <a:ext cx="1279125" cy="316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996731" y="4485056"/>
            <a:ext cx="1567157" cy="4207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979712" y="2372944"/>
            <a:ext cx="843415" cy="316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979712" y="4001455"/>
            <a:ext cx="1080120" cy="383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899592" y="3429000"/>
            <a:ext cx="7776864" cy="32403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☆★ </a:t>
            </a:r>
            <a:r>
              <a:rPr lang="ko-KR" altLang="en-US" b="1" dirty="0">
                <a:solidFill>
                  <a:srgbClr val="FF0000"/>
                </a:solidFill>
              </a:rPr>
              <a:t>출결단말기에 카드 체크 후 꼭 모니터 화면을 확인해 주세요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☆★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b="1" dirty="0"/>
          </a:p>
          <a:p>
            <a:r>
              <a:rPr lang="en-US" altLang="ko-KR" b="1" dirty="0">
                <a:solidFill>
                  <a:schemeClr val="bg1"/>
                </a:solidFill>
              </a:rPr>
              <a:t>1) </a:t>
            </a:r>
            <a:r>
              <a:rPr lang="ko-KR" altLang="en-US" b="1" dirty="0">
                <a:solidFill>
                  <a:schemeClr val="bg1"/>
                </a:solidFill>
              </a:rPr>
              <a:t>입실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  <a:r>
              <a:rPr lang="ko-KR" altLang="en-US" b="1" dirty="0"/>
              <a:t>출결단말기에 카드를 처음 </a:t>
            </a:r>
            <a:r>
              <a:rPr lang="ko-KR" altLang="en-US" b="1" dirty="0" err="1"/>
              <a:t>체크시</a:t>
            </a:r>
            <a:r>
              <a:rPr lang="ko-KR" altLang="en-US" b="1" dirty="0"/>
              <a:t> 표시됩니다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2) </a:t>
            </a:r>
            <a:r>
              <a:rPr lang="ko-KR" altLang="en-US" b="1" dirty="0"/>
              <a:t>퇴실 </a:t>
            </a:r>
            <a:r>
              <a:rPr lang="en-US" altLang="ko-KR" b="1" dirty="0"/>
              <a:t>: </a:t>
            </a:r>
            <a:r>
              <a:rPr lang="ko-KR" altLang="en-US" b="1" dirty="0"/>
              <a:t>출결단말기에 카드가 </a:t>
            </a:r>
            <a:r>
              <a:rPr lang="en-US" altLang="ko-KR" b="1" dirty="0"/>
              <a:t>2</a:t>
            </a:r>
            <a:r>
              <a:rPr lang="ko-KR" altLang="en-US" b="1" dirty="0" err="1"/>
              <a:t>번이상</a:t>
            </a:r>
            <a:r>
              <a:rPr lang="ko-KR" altLang="en-US" b="1" dirty="0"/>
              <a:t> </a:t>
            </a:r>
            <a:r>
              <a:rPr lang="ko-KR" altLang="en-US" b="1" dirty="0" err="1"/>
              <a:t>체크시</a:t>
            </a:r>
            <a:r>
              <a:rPr lang="ko-KR" altLang="en-US" b="1" dirty="0"/>
              <a:t> 표시됩니다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arenR"/>
            </a:pPr>
            <a:endParaRPr lang="en-US" altLang="ko-KR" b="1" dirty="0"/>
          </a:p>
          <a:p>
            <a:r>
              <a:rPr lang="en-US" altLang="ko-KR" b="1" dirty="0"/>
              <a:t> - </a:t>
            </a:r>
            <a:r>
              <a:rPr lang="ko-KR" altLang="en-US" b="1" dirty="0"/>
              <a:t>모니터 화면에  표시 되는 </a:t>
            </a:r>
            <a:r>
              <a:rPr lang="en-US" altLang="ko-KR" b="1" dirty="0"/>
              <a:t>‘</a:t>
            </a:r>
            <a:r>
              <a:rPr lang="ko-KR" altLang="en-US" b="1" dirty="0">
                <a:solidFill>
                  <a:srgbClr val="FF0000"/>
                </a:solidFill>
              </a:rPr>
              <a:t>퇴실</a:t>
            </a:r>
            <a:r>
              <a:rPr lang="en-US" altLang="ko-KR" b="1" dirty="0"/>
              <a:t>’</a:t>
            </a:r>
            <a:r>
              <a:rPr lang="ko-KR" altLang="en-US" b="1" dirty="0"/>
              <a:t> </a:t>
            </a:r>
            <a:r>
              <a:rPr lang="ko-KR" altLang="en-US" b="1" dirty="0" err="1"/>
              <a:t>멘트의</a:t>
            </a:r>
            <a:r>
              <a:rPr lang="ko-KR" altLang="en-US" b="1" dirty="0"/>
              <a:t> 의미 </a:t>
            </a:r>
            <a:r>
              <a:rPr lang="en-US" altLang="ko-KR" b="1" dirty="0"/>
              <a:t>: </a:t>
            </a:r>
            <a:r>
              <a:rPr lang="ko-KR" altLang="en-US" b="1" dirty="0"/>
              <a:t>정상적으로 </a:t>
            </a:r>
            <a:r>
              <a:rPr lang="en-US" altLang="ko-KR" b="1" dirty="0"/>
              <a:t>‘</a:t>
            </a:r>
            <a:r>
              <a:rPr lang="ko-KR" altLang="en-US" b="1" dirty="0">
                <a:solidFill>
                  <a:srgbClr val="FF0000"/>
                </a:solidFill>
              </a:rPr>
              <a:t>입실</a:t>
            </a:r>
            <a:r>
              <a:rPr lang="en-US" altLang="ko-KR" b="1" dirty="0">
                <a:solidFill>
                  <a:schemeClr val="bg1"/>
                </a:solidFill>
              </a:rPr>
              <a:t>’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/>
              <a:t>처리 되었음을 의미합니다</a:t>
            </a:r>
            <a:r>
              <a:rPr lang="en-US" altLang="ko-KR" b="1" dirty="0"/>
              <a:t>. </a:t>
            </a:r>
          </a:p>
          <a:p>
            <a:r>
              <a:rPr lang="en-US" altLang="ko-KR" b="1" dirty="0"/>
              <a:t> </a:t>
            </a:r>
          </a:p>
          <a:p>
            <a:r>
              <a:rPr lang="en-US" altLang="ko-KR" b="1" dirty="0"/>
              <a:t>3) </a:t>
            </a:r>
            <a:r>
              <a:rPr lang="ko-KR" altLang="en-US" b="1" dirty="0"/>
              <a:t>노동부 출석 인정 </a:t>
            </a:r>
            <a:r>
              <a:rPr lang="en-US" altLang="ko-KR" b="1" dirty="0"/>
              <a:t>: </a:t>
            </a:r>
            <a:r>
              <a:rPr lang="ko-KR" altLang="en-US" b="1" dirty="0"/>
              <a:t>출결단말기에 체크 된 최초 입실시간</a:t>
            </a:r>
            <a:r>
              <a:rPr lang="en-US" altLang="ko-KR" b="1" dirty="0"/>
              <a:t>, </a:t>
            </a:r>
            <a:r>
              <a:rPr lang="ko-KR" altLang="en-US" b="1" dirty="0"/>
              <a:t>최종 퇴실시간을 기준으로 출석인정을 합니다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171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483471" y="550613"/>
            <a:ext cx="11891538" cy="544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4379530" y="550614"/>
            <a:ext cx="11738177" cy="567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948264" y="10716"/>
            <a:ext cx="2195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solidFill>
                  <a:schemeClr val="bg1"/>
                </a:solidFill>
              </a:rPr>
              <a:t>출석체크 안내</a:t>
            </a:r>
            <a:r>
              <a:rPr lang="en-US" altLang="ko-KR" sz="1600" b="1">
                <a:solidFill>
                  <a:schemeClr val="bg1"/>
                </a:solidFill>
              </a:rPr>
              <a:t>(</a:t>
            </a:r>
            <a:r>
              <a:rPr lang="ko-KR" altLang="en-US" sz="1600" b="1">
                <a:solidFill>
                  <a:schemeClr val="bg1"/>
                </a:solidFill>
              </a:rPr>
              <a:t>비콘</a:t>
            </a:r>
            <a:r>
              <a:rPr lang="en-US" altLang="ko-KR" sz="1600" b="1">
                <a:solidFill>
                  <a:schemeClr val="bg1"/>
                </a:solidFill>
              </a:rPr>
              <a:t>)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1463915" y="577736"/>
          <a:ext cx="6560984" cy="1538957"/>
        </p:xfrm>
        <a:graphic>
          <a:graphicData uri="http://schemas.openxmlformats.org/drawingml/2006/table">
            <a:tbl>
              <a:tblPr/>
              <a:tblGrid>
                <a:gridCol w="2053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5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4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40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227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①“앱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(App)” </a:t>
                      </a:r>
                      <a:r>
                        <a:rPr lang="ko-KR" altLang="en-US" sz="11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내려받기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A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j-lt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②“앱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App)”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실행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A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j-lt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③회원가입 및 출결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A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68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플레이스토어 또는 앱스토어에서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HRD-Net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앱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내려받기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휴먼명조" panose="02010504000101010101" pitchFamily="2" charset="-127"/>
                        </a:rPr>
                        <a:t>➡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내려받은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HRD-Net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앱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(APP)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실행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휴먼명조" panose="02010504000101010101" pitchFamily="2" charset="-127"/>
                        </a:rPr>
                        <a:t>➡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비콘출결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처리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1043608" y="2420888"/>
          <a:ext cx="7272808" cy="4129998"/>
        </p:xfrm>
        <a:graphic>
          <a:graphicData uri="http://schemas.openxmlformats.org/drawingml/2006/table">
            <a:tbl>
              <a:tblPr/>
              <a:tblGrid>
                <a:gridCol w="1798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0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04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36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3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9638">
                <a:tc>
                  <a:txBody>
                    <a:bodyPr/>
                    <a:lstStyle/>
                    <a:p>
                      <a:pPr marL="5080" marR="6350" indent="0" algn="ctr" fontAlgn="base" latinLnBrk="1">
                        <a:lnSpc>
                          <a:spcPct val="13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강의장</a:t>
                      </a:r>
                      <a:r>
                        <a:rPr lang="ko-KR" altLang="en-US" sz="1200" kern="0" spc="-9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에 도착하면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스</a:t>
                      </a:r>
                      <a:r>
                        <a:rPr lang="ko-KR" altLang="en-US" sz="1200" kern="0" spc="-3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마트 폰에서 앱을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실행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>
                      <a:noFill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도</a:t>
                      </a:r>
                      <a:r>
                        <a:rPr lang="ko-KR" altLang="en-US" sz="1200" kern="0" spc="-13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착알림 메시지 또는</a:t>
                      </a:r>
                      <a:r>
                        <a:rPr lang="ko-KR" altLang="en-US" sz="12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kern="0" spc="-4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비</a:t>
                      </a:r>
                      <a:r>
                        <a:rPr lang="ko-KR" altLang="en-US" sz="1200" kern="0" spc="-14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콘출결 메뉴를 </a:t>
                      </a:r>
                      <a:r>
                        <a:rPr lang="ko-KR" altLang="en-US" sz="1200" kern="0" spc="-10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클릭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하여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입실처리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tc>
                  <a:txBody>
                    <a:bodyPr/>
                    <a:lstStyle/>
                    <a:p>
                      <a:pPr marL="5080" marR="0" indent="0" algn="ctr" fontAlgn="base" latinLnBrk="1">
                        <a:lnSpc>
                          <a:spcPct val="13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tabLst>
                          <a:tab pos="320040" algn="l"/>
                        </a:tabLs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훈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련</a:t>
                      </a:r>
                      <a:r>
                        <a:rPr lang="ko-KR" altLang="en-US" sz="1200" kern="0" spc="-21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이 종료되면 </a:t>
                      </a:r>
                      <a:r>
                        <a:rPr lang="en-US" altLang="ko-KR" sz="1200" kern="0" spc="-21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200" kern="0" spc="-21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200" kern="0" spc="-21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퇴</a:t>
                      </a:r>
                      <a:r>
                        <a:rPr lang="ko-KR" altLang="en-US" sz="1200" kern="0" spc="-14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실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처리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tc>
                  <a:txBody>
                    <a:bodyPr/>
                    <a:lstStyle/>
                    <a:p>
                      <a:pPr marL="24130" marR="177800" indent="0" algn="ctr" fontAlgn="base" latinLnBrk="1">
                        <a:lnSpc>
                          <a:spcPct val="13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자</a:t>
                      </a:r>
                      <a:r>
                        <a:rPr lang="ko-KR" altLang="en-US" sz="1200" kern="0" spc="-10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신의 출결내용을</a:t>
                      </a:r>
                      <a:r>
                        <a:rPr lang="en-US" altLang="ko-KR" sz="1200" kern="0" spc="-10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200" kern="0" spc="-10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확인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40" name="_x220959144" descr="DRW000020583b2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559" y="2564901"/>
            <a:ext cx="1439862" cy="287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_x220960264" descr="EMB000020583b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64"/>
          <a:stretch>
            <a:fillRect/>
          </a:stretch>
        </p:blipFill>
        <p:spPr bwMode="auto">
          <a:xfrm>
            <a:off x="2990755" y="2564902"/>
            <a:ext cx="1439862" cy="287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_x220961144" descr="EMB000020583b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23"/>
          <a:stretch>
            <a:fillRect/>
          </a:stretch>
        </p:blipFill>
        <p:spPr bwMode="auto">
          <a:xfrm>
            <a:off x="4932040" y="2564903"/>
            <a:ext cx="1439862" cy="287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_x221004456" descr="EMB000020583b2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86"/>
          <a:stretch>
            <a:fillRect/>
          </a:stretch>
        </p:blipFill>
        <p:spPr bwMode="auto">
          <a:xfrm>
            <a:off x="6639148" y="2564904"/>
            <a:ext cx="1439862" cy="287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4858742" y="5672537"/>
            <a:ext cx="1674039" cy="87129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/>
              <a:t>퇴실 표기 </a:t>
            </a:r>
            <a:endParaRPr lang="en-US" altLang="ko-KR" b="1"/>
          </a:p>
          <a:p>
            <a:pPr algn="ctr"/>
            <a:r>
              <a:rPr lang="ko-KR" altLang="en-US" b="1"/>
              <a:t>확인 후 처리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166559" y="4653136"/>
            <a:ext cx="7509897" cy="20162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/>
              <a:t>1) </a:t>
            </a:r>
            <a:r>
              <a:rPr lang="ko-KR" altLang="en-US" b="1" dirty="0" err="1"/>
              <a:t>비콘</a:t>
            </a:r>
            <a:r>
              <a:rPr lang="ko-KR" altLang="en-US" b="1" dirty="0"/>
              <a:t> 출결 스마트폰 최소 요구사항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  □ Android OS 4.3 </a:t>
            </a:r>
            <a:r>
              <a:rPr lang="ko-KR" altLang="en-US" b="1" dirty="0"/>
              <a:t>이상</a:t>
            </a:r>
            <a:r>
              <a:rPr lang="en-US" altLang="ko-KR" b="1" dirty="0"/>
              <a:t>, iOS 7 </a:t>
            </a:r>
            <a:r>
              <a:rPr lang="ko-KR" altLang="en-US" b="1" dirty="0"/>
              <a:t>이상</a:t>
            </a:r>
            <a:endParaRPr lang="en-US" altLang="ko-KR" b="1" dirty="0"/>
          </a:p>
          <a:p>
            <a:r>
              <a:rPr lang="ko-KR" altLang="en-US" b="1" dirty="0"/>
              <a:t>  □ 블루투스 </a:t>
            </a:r>
            <a:r>
              <a:rPr lang="en-US" altLang="ko-KR" b="1" dirty="0"/>
              <a:t>4.0 </a:t>
            </a:r>
            <a:r>
              <a:rPr lang="ko-KR" altLang="en-US" b="1" dirty="0"/>
              <a:t>모듈 이상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2) </a:t>
            </a:r>
            <a:r>
              <a:rPr lang="ko-KR" altLang="en-US" b="1" dirty="0"/>
              <a:t>스마트폰의 </a:t>
            </a:r>
            <a:r>
              <a:rPr lang="ko-KR" altLang="en-US" b="1" dirty="0">
                <a:solidFill>
                  <a:srgbClr val="FF0000"/>
                </a:solidFill>
              </a:rPr>
              <a:t>블루투스 기능</a:t>
            </a:r>
            <a:r>
              <a:rPr lang="ko-KR" altLang="en-US" b="1" dirty="0">
                <a:solidFill>
                  <a:schemeClr val="bg1"/>
                </a:solidFill>
              </a:rPr>
              <a:t>이</a:t>
            </a:r>
            <a:r>
              <a:rPr lang="ko-KR" altLang="en-US" b="1" dirty="0">
                <a:solidFill>
                  <a:srgbClr val="FF0000"/>
                </a:solidFill>
              </a:rPr>
              <a:t> 켜진 상태</a:t>
            </a:r>
            <a:r>
              <a:rPr lang="ko-KR" altLang="en-US" b="1" dirty="0"/>
              <a:t>에서 </a:t>
            </a:r>
            <a:r>
              <a:rPr lang="ko-KR" altLang="en-US" b="1" dirty="0" err="1"/>
              <a:t>비콘</a:t>
            </a:r>
            <a:r>
              <a:rPr lang="ko-KR" altLang="en-US" b="1" dirty="0"/>
              <a:t> 출결이 가능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0326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3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2033</TotalTime>
  <Words>1162</Words>
  <Application>Microsoft Office PowerPoint</Application>
  <PresentationFormat>화면 슬라이드 쇼(4:3)</PresentationFormat>
  <Paragraphs>231</Paragraphs>
  <Slides>23</Slides>
  <Notes>10</Notes>
  <HiddenSlides>0</HiddenSlides>
  <MMClips>3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휴먼명조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LKW</cp:lastModifiedBy>
  <cp:revision>348</cp:revision>
  <dcterms:created xsi:type="dcterms:W3CDTF">2015-07-15T07:43:25Z</dcterms:created>
  <dcterms:modified xsi:type="dcterms:W3CDTF">2023-02-07T05:05:34Z</dcterms:modified>
</cp:coreProperties>
</file>