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Muli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FC0BC6-5CE2-4A5A-AEDB-6FD1FE6CC77A}">
  <a:tblStyle styleId="{37FC0BC6-5CE2-4A5A-AEDB-6FD1FE6CC77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uli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uli-italic.fntdata"/><Relationship Id="rId10" Type="http://schemas.openxmlformats.org/officeDocument/2006/relationships/slide" Target="slides/slide5.xml"/><Relationship Id="rId54" Type="http://schemas.openxmlformats.org/officeDocument/2006/relationships/font" Target="fonts/Muli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Muli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730bfc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730bfc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ea5ed3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ea5ed3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c956f62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c956f62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AIDR uses </a:t>
            </a:r>
            <a:r>
              <a:rPr lang="en"/>
              <a:t>crowdsourcing</a:t>
            </a:r>
            <a:r>
              <a:rPr lang="en"/>
              <a:t> as the main method to develop a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takes time so it is only </a:t>
            </a:r>
            <a:r>
              <a:rPr lang="en"/>
              <a:t>useful</a:t>
            </a:r>
            <a:r>
              <a:rPr lang="en"/>
              <a:t> in aftermath of a incident.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 of these contains a component to evaluate the accuracy of the information.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87b12d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87b12d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87b12d4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87b12d4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8c956f62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8c956f62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7af4e37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7af4e3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7af4e3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7af4e3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8415bf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8415bf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c4ecec4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c4ecec4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730bfc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730bfc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c4ecec49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c4ecec49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c4ecec49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c4ecec49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7af4e3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87af4e3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8c4ecec49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8c4ecec49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c6297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c6297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88415bfa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88415bfa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8c62978e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8c62978e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c3a213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8c3a213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8618024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8618024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88415bfa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88415bfa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87b12d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87b12d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c4ecec4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c4ecec4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c4ecec4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8c4ecec4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8c4ecec4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8c4ecec4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8c4ecec4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8c4ecec4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c4ecec4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c4ecec4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8c4ecec4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8c4ecec4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8c4ecec4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8c4ecec4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8d4eb4f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8d4eb4f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8d4eb4f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8d4eb4f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78d4eb4f2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78d4eb4f2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87b12d4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87b12d4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78d4eb4f2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78d4eb4f2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8d4eb4f2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78d4eb4f2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8dffc38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8dffc38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8ea5ed3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8ea5ed3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8c956f62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8c956f62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78d4eb4f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78d4eb4f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88415bfac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88415bfac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88415bfa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88415bfa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87b12d4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87b12d4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87b12d41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87b12d4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8415bfa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8415bf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8415bfac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8415bfac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8415bfac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8415bfac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10.jpg"/><Relationship Id="rId6" Type="http://schemas.openxmlformats.org/officeDocument/2006/relationships/image" Target="../media/image21.png"/><Relationship Id="rId7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Relationship Id="rId5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ist25.com/25-worst-natural-disasters-recorded/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38.jpg"/><Relationship Id="rId13" Type="http://schemas.openxmlformats.org/officeDocument/2006/relationships/image" Target="../media/image44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Relationship Id="rId4" Type="http://schemas.openxmlformats.org/officeDocument/2006/relationships/image" Target="../media/image47.png"/><Relationship Id="rId9" Type="http://schemas.openxmlformats.org/officeDocument/2006/relationships/image" Target="../media/image37.jpg"/><Relationship Id="rId5" Type="http://schemas.openxmlformats.org/officeDocument/2006/relationships/image" Target="../media/image46.png"/><Relationship Id="rId6" Type="http://schemas.openxmlformats.org/officeDocument/2006/relationships/image" Target="../media/image35.jpg"/><Relationship Id="rId7" Type="http://schemas.openxmlformats.org/officeDocument/2006/relationships/image" Target="../media/image39.jpg"/><Relationship Id="rId8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facebook.com/notes/facebook-data-science/on-facebook-when-the-earth-shakes/10152488877538859" TargetMode="External"/><Relationship Id="rId4" Type="http://schemas.openxmlformats.org/officeDocument/2006/relationships/hyperlink" Target="http://dx.doi.org/10.1145/2771588" TargetMode="External"/><Relationship Id="rId5" Type="http://schemas.openxmlformats.org/officeDocument/2006/relationships/hyperlink" Target="http://dx.doi.org/10.1145/2771588" TargetMode="External"/><Relationship Id="rId6" Type="http://schemas.openxmlformats.org/officeDocument/2006/relationships/hyperlink" Target="http://dx.doi.org/10.1145/277158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acebook.com/notes/facebook-data-science/on-facebook-when-the-earth-shakes/10152488877538859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acebook.com/notes/facebook-data-science/on-facebook-when-the-earth-shakes/10152488877538859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facebook.com/notes/facebook-data-science/on-facebook-when-the-earth-shakes/10152488877538859" TargetMode="External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acebook.com/notes/facebook-data-science/on-facebook-when-the-earth-shakes/10152488877538859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76400" y="1563650"/>
            <a:ext cx="81912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B26B"/>
                </a:solidFill>
              </a:rPr>
              <a:t>AUTOMATED PROCESSING FOR SOCIAL MEDIA DATA IN A MASS EMERGENCY</a:t>
            </a:r>
            <a:endParaRPr b="1" sz="3000">
              <a:solidFill>
                <a:srgbClr val="F6B26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rgbClr val="F6B26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69138"/>
                </a:solidFill>
              </a:rPr>
              <a:t>Problem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08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Burst of </a:t>
            </a:r>
            <a:r>
              <a:rPr lang="en"/>
              <a:t>information</a:t>
            </a:r>
            <a:r>
              <a:rPr lang="en"/>
              <a:t> generated via social media </a:t>
            </a:r>
            <a:r>
              <a:rPr lang="en"/>
              <a:t>during an emergency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 situational </a:t>
            </a:r>
            <a:r>
              <a:rPr lang="en"/>
              <a:t>awareness</a:t>
            </a:r>
            <a:r>
              <a:rPr lang="en"/>
              <a:t> information is hard.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Done manually by teams called </a:t>
            </a:r>
            <a:r>
              <a:rPr lang="en"/>
              <a:t>intelligent</a:t>
            </a:r>
            <a:r>
              <a:rPr lang="en"/>
              <a:t> teams/ Digital </a:t>
            </a:r>
            <a:r>
              <a:rPr lang="en"/>
              <a:t>volunteers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Collecting </a:t>
            </a:r>
            <a:r>
              <a:rPr lang="en"/>
              <a:t>relevant</a:t>
            </a:r>
            <a:r>
              <a:rPr lang="en"/>
              <a:t> information is important.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Ensuring t</a:t>
            </a:r>
            <a:r>
              <a:rPr lang="en"/>
              <a:t>rustworthiness and reliability of information.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First responders take critical decisions depending on the available information which is scarce.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476400" y="1563650"/>
            <a:ext cx="81912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B26B"/>
                </a:solidFill>
              </a:rPr>
              <a:t>AUTOMATED PROCESSING FOR SOCIAL MEDIA DATA IN A MASS EMERGENCY</a:t>
            </a:r>
            <a:endParaRPr b="1" sz="3000">
              <a:solidFill>
                <a:srgbClr val="F6B26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rgbClr val="F6B26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69138"/>
                </a:solidFill>
              </a:rPr>
              <a:t>Existing Systems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776" y="1515000"/>
            <a:ext cx="3638948" cy="22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01" y="3650638"/>
            <a:ext cx="3562473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287" y="3784600"/>
            <a:ext cx="28575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100" y="1234200"/>
            <a:ext cx="3319600" cy="15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3788" y="495550"/>
            <a:ext cx="3186125" cy="10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50" y="1094675"/>
            <a:ext cx="6848849" cy="36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69138"/>
                </a:solidFill>
              </a:rPr>
              <a:t>Existing Systems cont.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2877950" y="4727650"/>
            <a:ext cx="3832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Existing systems and where to find them [2]</a:t>
            </a:r>
            <a:endParaRPr b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69138"/>
                </a:solidFill>
              </a:rPr>
              <a:t>Existing Systems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26"/>
          <p:cNvGraphicFramePr/>
          <p:nvPr/>
        </p:nvGraphicFramePr>
        <p:xfrm>
          <a:off x="446582" y="11334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{37FC0BC6-5CE2-4A5A-AEDB-6FD1FE6CC77A}</a:tableStyleId>
              </a:tblPr>
              <a:tblGrid>
                <a:gridCol w="1328825"/>
                <a:gridCol w="1146950"/>
                <a:gridCol w="1345100"/>
                <a:gridCol w="1216550"/>
                <a:gridCol w="1423575"/>
                <a:gridCol w="1789850"/>
              </a:tblGrid>
              <a:tr h="52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</a:t>
                      </a:r>
                      <a:r>
                        <a:rPr b="1" lang="en" sz="1600" u="none" cap="none" strike="noStrike">
                          <a:solidFill>
                            <a:srgbClr val="FFC000"/>
                          </a:solidFill>
                        </a:rPr>
                        <a:t>Features</a:t>
                      </a:r>
                      <a:endParaRPr b="1" sz="16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8AA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400"/>
                        <a:buFont typeface="Muli"/>
                        <a:buNone/>
                      </a:pPr>
                      <a:r>
                        <a:rPr b="1" lang="en">
                          <a:solidFill>
                            <a:srgbClr val="FFC00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Twitris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400"/>
                        <a:buFont typeface="Muli"/>
                        <a:buNone/>
                      </a:pPr>
                      <a:r>
                        <a:rPr b="1" lang="en">
                          <a:solidFill>
                            <a:srgbClr val="FFC00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Senseplace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400"/>
                        <a:buFont typeface="Muli"/>
                        <a:buNone/>
                      </a:pPr>
                      <a:r>
                        <a:rPr b="1" lang="en">
                          <a:solidFill>
                            <a:srgbClr val="FFC00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EMERSE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400"/>
                        <a:buFont typeface="Muli"/>
                        <a:buNone/>
                      </a:pPr>
                      <a:r>
                        <a:rPr b="1" lang="en">
                          <a:solidFill>
                            <a:srgbClr val="FFC00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AIDR</a:t>
                      </a:r>
                      <a:endParaRPr b="1" sz="1400" u="none" cap="none" strike="noStrike">
                        <a:solidFill>
                          <a:srgbClr val="FFC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400"/>
                        <a:buFont typeface="Muli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C00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Proposed System</a:t>
                      </a:r>
                      <a:endParaRPr b="1" sz="1400" u="none" cap="none" strike="noStrike">
                        <a:solidFill>
                          <a:srgbClr val="FFC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</a:tr>
              <a:tr h="52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Muli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Automated Classification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2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Muli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Prioritizing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8AA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Muli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Criticality Analysis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2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Muli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Accuracy Validation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8AA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Muli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Text S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ummarization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6E9A">
                        <a:alpha val="8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26"/>
          <p:cNvSpPr/>
          <p:nvPr/>
        </p:nvSpPr>
        <p:spPr>
          <a:xfrm>
            <a:off x="2205449" y="1795972"/>
            <a:ext cx="297000" cy="208500"/>
          </a:xfrm>
          <a:custGeom>
            <a:rect b="b" l="l" r="r" t="t"/>
            <a:pathLst>
              <a:path extrusionOk="0" h="120000" w="120000">
                <a:moveTo>
                  <a:pt x="120000" y="3971"/>
                </a:moveTo>
                <a:cubicBezTo>
                  <a:pt x="120000" y="1560"/>
                  <a:pt x="118840" y="0"/>
                  <a:pt x="117198" y="0"/>
                </a:cubicBezTo>
                <a:cubicBezTo>
                  <a:pt x="116425" y="0"/>
                  <a:pt x="115845" y="283"/>
                  <a:pt x="115362" y="1134"/>
                </a:cubicBezTo>
                <a:lnTo>
                  <a:pt x="115362" y="1134"/>
                </a:lnTo>
                <a:lnTo>
                  <a:pt x="43574" y="110496"/>
                </a:lnTo>
                <a:lnTo>
                  <a:pt x="4637" y="53191"/>
                </a:lnTo>
                <a:cubicBezTo>
                  <a:pt x="4057" y="52340"/>
                  <a:pt x="3574" y="52056"/>
                  <a:pt x="2705" y="52056"/>
                </a:cubicBezTo>
                <a:cubicBezTo>
                  <a:pt x="1062" y="52056"/>
                  <a:pt x="0" y="53617"/>
                  <a:pt x="0" y="56028"/>
                </a:cubicBezTo>
                <a:cubicBezTo>
                  <a:pt x="0" y="57163"/>
                  <a:pt x="289" y="58014"/>
                  <a:pt x="772" y="58865"/>
                </a:cubicBezTo>
                <a:lnTo>
                  <a:pt x="41739" y="118865"/>
                </a:lnTo>
                <a:cubicBezTo>
                  <a:pt x="42222" y="119716"/>
                  <a:pt x="42801" y="120000"/>
                  <a:pt x="43574" y="120000"/>
                </a:cubicBezTo>
                <a:cubicBezTo>
                  <a:pt x="44444" y="120000"/>
                  <a:pt x="45024" y="119716"/>
                  <a:pt x="45507" y="118865"/>
                </a:cubicBezTo>
                <a:lnTo>
                  <a:pt x="45507" y="118865"/>
                </a:lnTo>
                <a:lnTo>
                  <a:pt x="119130" y="6808"/>
                </a:lnTo>
                <a:lnTo>
                  <a:pt x="119130" y="6808"/>
                </a:lnTo>
                <a:cubicBezTo>
                  <a:pt x="119710" y="5957"/>
                  <a:pt x="120000" y="5106"/>
                  <a:pt x="120000" y="39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3423049" y="1795972"/>
            <a:ext cx="297000" cy="208500"/>
          </a:xfrm>
          <a:custGeom>
            <a:rect b="b" l="l" r="r" t="t"/>
            <a:pathLst>
              <a:path extrusionOk="0" h="120000" w="120000">
                <a:moveTo>
                  <a:pt x="120000" y="3971"/>
                </a:moveTo>
                <a:cubicBezTo>
                  <a:pt x="120000" y="1560"/>
                  <a:pt x="118840" y="0"/>
                  <a:pt x="117198" y="0"/>
                </a:cubicBezTo>
                <a:cubicBezTo>
                  <a:pt x="116425" y="0"/>
                  <a:pt x="115845" y="283"/>
                  <a:pt x="115362" y="1134"/>
                </a:cubicBezTo>
                <a:lnTo>
                  <a:pt x="115362" y="1134"/>
                </a:lnTo>
                <a:lnTo>
                  <a:pt x="43574" y="110496"/>
                </a:lnTo>
                <a:lnTo>
                  <a:pt x="4637" y="53191"/>
                </a:lnTo>
                <a:cubicBezTo>
                  <a:pt x="4057" y="52340"/>
                  <a:pt x="3574" y="52056"/>
                  <a:pt x="2705" y="52056"/>
                </a:cubicBezTo>
                <a:cubicBezTo>
                  <a:pt x="1062" y="52056"/>
                  <a:pt x="0" y="53617"/>
                  <a:pt x="0" y="56028"/>
                </a:cubicBezTo>
                <a:cubicBezTo>
                  <a:pt x="0" y="57163"/>
                  <a:pt x="289" y="58014"/>
                  <a:pt x="772" y="58865"/>
                </a:cubicBezTo>
                <a:lnTo>
                  <a:pt x="41739" y="118865"/>
                </a:lnTo>
                <a:cubicBezTo>
                  <a:pt x="42222" y="119716"/>
                  <a:pt x="42801" y="120000"/>
                  <a:pt x="43574" y="120000"/>
                </a:cubicBezTo>
                <a:cubicBezTo>
                  <a:pt x="44444" y="120000"/>
                  <a:pt x="45024" y="119716"/>
                  <a:pt x="45507" y="118865"/>
                </a:cubicBezTo>
                <a:lnTo>
                  <a:pt x="45507" y="118865"/>
                </a:lnTo>
                <a:lnTo>
                  <a:pt x="119130" y="6808"/>
                </a:lnTo>
                <a:lnTo>
                  <a:pt x="119130" y="6808"/>
                </a:lnTo>
                <a:cubicBezTo>
                  <a:pt x="119710" y="5957"/>
                  <a:pt x="120000" y="5106"/>
                  <a:pt x="120000" y="39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668849" y="1795972"/>
            <a:ext cx="297000" cy="208500"/>
          </a:xfrm>
          <a:custGeom>
            <a:rect b="b" l="l" r="r" t="t"/>
            <a:pathLst>
              <a:path extrusionOk="0" h="120000" w="120000">
                <a:moveTo>
                  <a:pt x="120000" y="3971"/>
                </a:moveTo>
                <a:cubicBezTo>
                  <a:pt x="120000" y="1560"/>
                  <a:pt x="118840" y="0"/>
                  <a:pt x="117198" y="0"/>
                </a:cubicBezTo>
                <a:cubicBezTo>
                  <a:pt x="116425" y="0"/>
                  <a:pt x="115845" y="283"/>
                  <a:pt x="115362" y="1134"/>
                </a:cubicBezTo>
                <a:lnTo>
                  <a:pt x="115362" y="1134"/>
                </a:lnTo>
                <a:lnTo>
                  <a:pt x="43574" y="110496"/>
                </a:lnTo>
                <a:lnTo>
                  <a:pt x="4637" y="53191"/>
                </a:lnTo>
                <a:cubicBezTo>
                  <a:pt x="4057" y="52340"/>
                  <a:pt x="3574" y="52056"/>
                  <a:pt x="2705" y="52056"/>
                </a:cubicBezTo>
                <a:cubicBezTo>
                  <a:pt x="1062" y="52056"/>
                  <a:pt x="0" y="53617"/>
                  <a:pt x="0" y="56028"/>
                </a:cubicBezTo>
                <a:cubicBezTo>
                  <a:pt x="0" y="57163"/>
                  <a:pt x="289" y="58014"/>
                  <a:pt x="772" y="58865"/>
                </a:cubicBezTo>
                <a:lnTo>
                  <a:pt x="41739" y="118865"/>
                </a:lnTo>
                <a:cubicBezTo>
                  <a:pt x="42222" y="119716"/>
                  <a:pt x="42801" y="120000"/>
                  <a:pt x="43574" y="120000"/>
                </a:cubicBezTo>
                <a:cubicBezTo>
                  <a:pt x="44444" y="120000"/>
                  <a:pt x="45024" y="119716"/>
                  <a:pt x="45507" y="118865"/>
                </a:cubicBezTo>
                <a:lnTo>
                  <a:pt x="45507" y="118865"/>
                </a:lnTo>
                <a:lnTo>
                  <a:pt x="119130" y="6808"/>
                </a:lnTo>
                <a:lnTo>
                  <a:pt x="119130" y="6808"/>
                </a:lnTo>
                <a:cubicBezTo>
                  <a:pt x="119710" y="5957"/>
                  <a:pt x="120000" y="5106"/>
                  <a:pt x="120000" y="39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037399" y="1795972"/>
            <a:ext cx="297000" cy="208500"/>
          </a:xfrm>
          <a:custGeom>
            <a:rect b="b" l="l" r="r" t="t"/>
            <a:pathLst>
              <a:path extrusionOk="0" h="120000" w="120000">
                <a:moveTo>
                  <a:pt x="120000" y="3971"/>
                </a:moveTo>
                <a:cubicBezTo>
                  <a:pt x="120000" y="1560"/>
                  <a:pt x="118840" y="0"/>
                  <a:pt x="117198" y="0"/>
                </a:cubicBezTo>
                <a:cubicBezTo>
                  <a:pt x="116425" y="0"/>
                  <a:pt x="115845" y="283"/>
                  <a:pt x="115362" y="1134"/>
                </a:cubicBezTo>
                <a:lnTo>
                  <a:pt x="115362" y="1134"/>
                </a:lnTo>
                <a:lnTo>
                  <a:pt x="43574" y="110496"/>
                </a:lnTo>
                <a:lnTo>
                  <a:pt x="4637" y="53191"/>
                </a:lnTo>
                <a:cubicBezTo>
                  <a:pt x="4057" y="52340"/>
                  <a:pt x="3574" y="52056"/>
                  <a:pt x="2705" y="52056"/>
                </a:cubicBezTo>
                <a:cubicBezTo>
                  <a:pt x="1062" y="52056"/>
                  <a:pt x="0" y="53617"/>
                  <a:pt x="0" y="56028"/>
                </a:cubicBezTo>
                <a:cubicBezTo>
                  <a:pt x="0" y="57163"/>
                  <a:pt x="289" y="58014"/>
                  <a:pt x="772" y="58865"/>
                </a:cubicBezTo>
                <a:lnTo>
                  <a:pt x="41739" y="118865"/>
                </a:lnTo>
                <a:cubicBezTo>
                  <a:pt x="42222" y="119716"/>
                  <a:pt x="42801" y="120000"/>
                  <a:pt x="43574" y="120000"/>
                </a:cubicBezTo>
                <a:cubicBezTo>
                  <a:pt x="44444" y="120000"/>
                  <a:pt x="45024" y="119716"/>
                  <a:pt x="45507" y="118865"/>
                </a:cubicBezTo>
                <a:lnTo>
                  <a:pt x="45507" y="118865"/>
                </a:lnTo>
                <a:lnTo>
                  <a:pt x="119130" y="6808"/>
                </a:lnTo>
                <a:lnTo>
                  <a:pt x="119130" y="6808"/>
                </a:lnTo>
                <a:cubicBezTo>
                  <a:pt x="119710" y="5957"/>
                  <a:pt x="120000" y="5106"/>
                  <a:pt x="120000" y="39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7584449" y="1795972"/>
            <a:ext cx="297000" cy="208500"/>
          </a:xfrm>
          <a:custGeom>
            <a:rect b="b" l="l" r="r" t="t"/>
            <a:pathLst>
              <a:path extrusionOk="0" h="120000" w="120000">
                <a:moveTo>
                  <a:pt x="120000" y="3971"/>
                </a:moveTo>
                <a:cubicBezTo>
                  <a:pt x="120000" y="1560"/>
                  <a:pt x="118840" y="0"/>
                  <a:pt x="117198" y="0"/>
                </a:cubicBezTo>
                <a:cubicBezTo>
                  <a:pt x="116425" y="0"/>
                  <a:pt x="115845" y="283"/>
                  <a:pt x="115362" y="1134"/>
                </a:cubicBezTo>
                <a:lnTo>
                  <a:pt x="115362" y="1134"/>
                </a:lnTo>
                <a:lnTo>
                  <a:pt x="43574" y="110496"/>
                </a:lnTo>
                <a:lnTo>
                  <a:pt x="4637" y="53191"/>
                </a:lnTo>
                <a:cubicBezTo>
                  <a:pt x="4057" y="52340"/>
                  <a:pt x="3574" y="52056"/>
                  <a:pt x="2705" y="52056"/>
                </a:cubicBezTo>
                <a:cubicBezTo>
                  <a:pt x="1062" y="52056"/>
                  <a:pt x="0" y="53617"/>
                  <a:pt x="0" y="56028"/>
                </a:cubicBezTo>
                <a:cubicBezTo>
                  <a:pt x="0" y="57163"/>
                  <a:pt x="289" y="58014"/>
                  <a:pt x="772" y="58865"/>
                </a:cubicBezTo>
                <a:lnTo>
                  <a:pt x="41739" y="118865"/>
                </a:lnTo>
                <a:cubicBezTo>
                  <a:pt x="42222" y="119716"/>
                  <a:pt x="42801" y="120000"/>
                  <a:pt x="43574" y="120000"/>
                </a:cubicBezTo>
                <a:cubicBezTo>
                  <a:pt x="44444" y="120000"/>
                  <a:pt x="45024" y="119716"/>
                  <a:pt x="45507" y="118865"/>
                </a:cubicBezTo>
                <a:lnTo>
                  <a:pt x="45507" y="118865"/>
                </a:lnTo>
                <a:lnTo>
                  <a:pt x="119130" y="6808"/>
                </a:lnTo>
                <a:lnTo>
                  <a:pt x="119130" y="6808"/>
                </a:lnTo>
                <a:cubicBezTo>
                  <a:pt x="119710" y="5957"/>
                  <a:pt x="120000" y="5106"/>
                  <a:pt x="120000" y="39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2205449" y="234738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3451249" y="234738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97049" y="234738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6065599" y="234738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7584449" y="2363422"/>
            <a:ext cx="297000" cy="208500"/>
          </a:xfrm>
          <a:custGeom>
            <a:rect b="b" l="l" r="r" t="t"/>
            <a:pathLst>
              <a:path extrusionOk="0" h="120000" w="120000">
                <a:moveTo>
                  <a:pt x="120000" y="3971"/>
                </a:moveTo>
                <a:cubicBezTo>
                  <a:pt x="120000" y="1560"/>
                  <a:pt x="118840" y="0"/>
                  <a:pt x="117198" y="0"/>
                </a:cubicBezTo>
                <a:cubicBezTo>
                  <a:pt x="116425" y="0"/>
                  <a:pt x="115845" y="283"/>
                  <a:pt x="115362" y="1134"/>
                </a:cubicBezTo>
                <a:lnTo>
                  <a:pt x="115362" y="1134"/>
                </a:lnTo>
                <a:lnTo>
                  <a:pt x="43574" y="110496"/>
                </a:lnTo>
                <a:lnTo>
                  <a:pt x="4637" y="53191"/>
                </a:lnTo>
                <a:cubicBezTo>
                  <a:pt x="4057" y="52340"/>
                  <a:pt x="3574" y="52056"/>
                  <a:pt x="2705" y="52056"/>
                </a:cubicBezTo>
                <a:cubicBezTo>
                  <a:pt x="1062" y="52056"/>
                  <a:pt x="0" y="53617"/>
                  <a:pt x="0" y="56028"/>
                </a:cubicBezTo>
                <a:cubicBezTo>
                  <a:pt x="0" y="57163"/>
                  <a:pt x="289" y="58014"/>
                  <a:pt x="772" y="58865"/>
                </a:cubicBezTo>
                <a:lnTo>
                  <a:pt x="41739" y="118865"/>
                </a:lnTo>
                <a:cubicBezTo>
                  <a:pt x="42222" y="119716"/>
                  <a:pt x="42801" y="120000"/>
                  <a:pt x="43574" y="120000"/>
                </a:cubicBezTo>
                <a:cubicBezTo>
                  <a:pt x="44444" y="120000"/>
                  <a:pt x="45024" y="119716"/>
                  <a:pt x="45507" y="118865"/>
                </a:cubicBezTo>
                <a:lnTo>
                  <a:pt x="45507" y="118865"/>
                </a:lnTo>
                <a:lnTo>
                  <a:pt x="119130" y="6808"/>
                </a:lnTo>
                <a:lnTo>
                  <a:pt x="119130" y="6808"/>
                </a:lnTo>
                <a:cubicBezTo>
                  <a:pt x="119710" y="5957"/>
                  <a:pt x="120000" y="5106"/>
                  <a:pt x="120000" y="39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2205449" y="293088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3451249" y="293088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4697049" y="293088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6076749" y="293088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7584449" y="2930872"/>
            <a:ext cx="297000" cy="208500"/>
          </a:xfrm>
          <a:custGeom>
            <a:rect b="b" l="l" r="r" t="t"/>
            <a:pathLst>
              <a:path extrusionOk="0" h="120000" w="120000">
                <a:moveTo>
                  <a:pt x="120000" y="3971"/>
                </a:moveTo>
                <a:cubicBezTo>
                  <a:pt x="120000" y="1560"/>
                  <a:pt x="118840" y="0"/>
                  <a:pt x="117198" y="0"/>
                </a:cubicBezTo>
                <a:cubicBezTo>
                  <a:pt x="116425" y="0"/>
                  <a:pt x="115845" y="283"/>
                  <a:pt x="115362" y="1134"/>
                </a:cubicBezTo>
                <a:lnTo>
                  <a:pt x="115362" y="1134"/>
                </a:lnTo>
                <a:lnTo>
                  <a:pt x="43574" y="110496"/>
                </a:lnTo>
                <a:lnTo>
                  <a:pt x="4637" y="53191"/>
                </a:lnTo>
                <a:cubicBezTo>
                  <a:pt x="4057" y="52340"/>
                  <a:pt x="3574" y="52056"/>
                  <a:pt x="2705" y="52056"/>
                </a:cubicBezTo>
                <a:cubicBezTo>
                  <a:pt x="1062" y="52056"/>
                  <a:pt x="0" y="53617"/>
                  <a:pt x="0" y="56028"/>
                </a:cubicBezTo>
                <a:cubicBezTo>
                  <a:pt x="0" y="57163"/>
                  <a:pt x="289" y="58014"/>
                  <a:pt x="772" y="58865"/>
                </a:cubicBezTo>
                <a:lnTo>
                  <a:pt x="41739" y="118865"/>
                </a:lnTo>
                <a:cubicBezTo>
                  <a:pt x="42222" y="119716"/>
                  <a:pt x="42801" y="120000"/>
                  <a:pt x="43574" y="120000"/>
                </a:cubicBezTo>
                <a:cubicBezTo>
                  <a:pt x="44444" y="120000"/>
                  <a:pt x="45024" y="119716"/>
                  <a:pt x="45507" y="118865"/>
                </a:cubicBezTo>
                <a:lnTo>
                  <a:pt x="45507" y="118865"/>
                </a:lnTo>
                <a:lnTo>
                  <a:pt x="119130" y="6808"/>
                </a:lnTo>
                <a:lnTo>
                  <a:pt x="119130" y="6808"/>
                </a:lnTo>
                <a:cubicBezTo>
                  <a:pt x="119710" y="5957"/>
                  <a:pt x="120000" y="5106"/>
                  <a:pt x="120000" y="39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2233649" y="346263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3451249" y="346263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4697049" y="346263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6065599" y="346263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7636424" y="3462622"/>
            <a:ext cx="297000" cy="208500"/>
          </a:xfrm>
          <a:custGeom>
            <a:rect b="b" l="l" r="r" t="t"/>
            <a:pathLst>
              <a:path extrusionOk="0" h="120000" w="120000">
                <a:moveTo>
                  <a:pt x="120000" y="3971"/>
                </a:moveTo>
                <a:cubicBezTo>
                  <a:pt x="120000" y="1560"/>
                  <a:pt x="118840" y="0"/>
                  <a:pt x="117198" y="0"/>
                </a:cubicBezTo>
                <a:cubicBezTo>
                  <a:pt x="116425" y="0"/>
                  <a:pt x="115845" y="283"/>
                  <a:pt x="115362" y="1134"/>
                </a:cubicBezTo>
                <a:lnTo>
                  <a:pt x="115362" y="1134"/>
                </a:lnTo>
                <a:lnTo>
                  <a:pt x="43574" y="110496"/>
                </a:lnTo>
                <a:lnTo>
                  <a:pt x="4637" y="53191"/>
                </a:lnTo>
                <a:cubicBezTo>
                  <a:pt x="4057" y="52340"/>
                  <a:pt x="3574" y="52056"/>
                  <a:pt x="2705" y="52056"/>
                </a:cubicBezTo>
                <a:cubicBezTo>
                  <a:pt x="1062" y="52056"/>
                  <a:pt x="0" y="53617"/>
                  <a:pt x="0" y="56028"/>
                </a:cubicBezTo>
                <a:cubicBezTo>
                  <a:pt x="0" y="57163"/>
                  <a:pt x="289" y="58014"/>
                  <a:pt x="772" y="58865"/>
                </a:cubicBezTo>
                <a:lnTo>
                  <a:pt x="41739" y="118865"/>
                </a:lnTo>
                <a:cubicBezTo>
                  <a:pt x="42222" y="119716"/>
                  <a:pt x="42801" y="120000"/>
                  <a:pt x="43574" y="120000"/>
                </a:cubicBezTo>
                <a:cubicBezTo>
                  <a:pt x="44444" y="120000"/>
                  <a:pt x="45024" y="119716"/>
                  <a:pt x="45507" y="118865"/>
                </a:cubicBezTo>
                <a:lnTo>
                  <a:pt x="45507" y="118865"/>
                </a:lnTo>
                <a:lnTo>
                  <a:pt x="119130" y="6808"/>
                </a:lnTo>
                <a:lnTo>
                  <a:pt x="119130" y="6808"/>
                </a:lnTo>
                <a:cubicBezTo>
                  <a:pt x="119710" y="5957"/>
                  <a:pt x="120000" y="5106"/>
                  <a:pt x="120000" y="39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2233649" y="399438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3451249" y="399438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4697049" y="399438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6076749" y="3994386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7636424" y="3994372"/>
            <a:ext cx="297000" cy="208500"/>
          </a:xfrm>
          <a:custGeom>
            <a:rect b="b" l="l" r="r" t="t"/>
            <a:pathLst>
              <a:path extrusionOk="0" h="120000" w="120000">
                <a:moveTo>
                  <a:pt x="120000" y="3971"/>
                </a:moveTo>
                <a:cubicBezTo>
                  <a:pt x="120000" y="1560"/>
                  <a:pt x="118840" y="0"/>
                  <a:pt x="117198" y="0"/>
                </a:cubicBezTo>
                <a:cubicBezTo>
                  <a:pt x="116425" y="0"/>
                  <a:pt x="115845" y="283"/>
                  <a:pt x="115362" y="1134"/>
                </a:cubicBezTo>
                <a:lnTo>
                  <a:pt x="115362" y="1134"/>
                </a:lnTo>
                <a:lnTo>
                  <a:pt x="43574" y="110496"/>
                </a:lnTo>
                <a:lnTo>
                  <a:pt x="4637" y="53191"/>
                </a:lnTo>
                <a:cubicBezTo>
                  <a:pt x="4057" y="52340"/>
                  <a:pt x="3574" y="52056"/>
                  <a:pt x="2705" y="52056"/>
                </a:cubicBezTo>
                <a:cubicBezTo>
                  <a:pt x="1062" y="52056"/>
                  <a:pt x="0" y="53617"/>
                  <a:pt x="0" y="56028"/>
                </a:cubicBezTo>
                <a:cubicBezTo>
                  <a:pt x="0" y="57163"/>
                  <a:pt x="289" y="58014"/>
                  <a:pt x="772" y="58865"/>
                </a:cubicBezTo>
                <a:lnTo>
                  <a:pt x="41739" y="118865"/>
                </a:lnTo>
                <a:cubicBezTo>
                  <a:pt x="42222" y="119716"/>
                  <a:pt x="42801" y="120000"/>
                  <a:pt x="43574" y="120000"/>
                </a:cubicBezTo>
                <a:cubicBezTo>
                  <a:pt x="44444" y="120000"/>
                  <a:pt x="45024" y="119716"/>
                  <a:pt x="45507" y="118865"/>
                </a:cubicBezTo>
                <a:lnTo>
                  <a:pt x="45507" y="118865"/>
                </a:lnTo>
                <a:lnTo>
                  <a:pt x="119130" y="6808"/>
                </a:lnTo>
                <a:lnTo>
                  <a:pt x="119130" y="6808"/>
                </a:lnTo>
                <a:cubicBezTo>
                  <a:pt x="119710" y="5957"/>
                  <a:pt x="120000" y="5106"/>
                  <a:pt x="120000" y="39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9138"/>
                </a:solidFill>
              </a:rPr>
              <a:t>Data Sources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50" y="1658124"/>
            <a:ext cx="2699475" cy="19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949" y="1388500"/>
            <a:ext cx="3048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5550" y="2810025"/>
            <a:ext cx="3666725" cy="13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69138"/>
                </a:solidFill>
              </a:rPr>
              <a:t>Benefits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the amount of information to be examined by humans.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Trend identification.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Evaluate the accuracy of information to identify false rumors.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in all three stages of an emergency namely pre, during and post.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628500" y="453225"/>
            <a:ext cx="6436800" cy="779400"/>
          </a:xfrm>
          <a:prstGeom prst="flowChartAlternateProcess">
            <a:avLst/>
          </a:prstGeom>
          <a:solidFill>
            <a:srgbClr val="3D85C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Categorizing and </a:t>
            </a:r>
            <a:r>
              <a:rPr b="1" lang="en">
                <a:solidFill>
                  <a:srgbClr val="FFFFFF"/>
                </a:solidFill>
              </a:rPr>
              <a:t>Prioritizing</a:t>
            </a:r>
            <a:r>
              <a:rPr b="1" lang="en">
                <a:solidFill>
                  <a:srgbClr val="FFFFFF"/>
                </a:solidFill>
              </a:rPr>
              <a:t> Entries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628500" y="1545850"/>
            <a:ext cx="6436800" cy="779400"/>
          </a:xfrm>
          <a:prstGeom prst="flowChartAlternateProcess">
            <a:avLst/>
          </a:prstGeom>
          <a:solidFill>
            <a:srgbClr val="D8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Sentiment Analysis to Determine Criticality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628500" y="2693375"/>
            <a:ext cx="6436800" cy="779400"/>
          </a:xfrm>
          <a:prstGeom prst="flowChartAlternateProcess">
            <a:avLst/>
          </a:prstGeom>
          <a:solidFill>
            <a:srgbClr val="134F5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Automatic Text </a:t>
            </a:r>
            <a:r>
              <a:rPr b="1" lang="en">
                <a:solidFill>
                  <a:srgbClr val="FFFFFF"/>
                </a:solidFill>
              </a:rPr>
              <a:t>Summarization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628500" y="3840900"/>
            <a:ext cx="6436800" cy="779400"/>
          </a:xfrm>
          <a:prstGeom prst="flowChartAlternateProcess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Validating Accuracy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525" y="308750"/>
            <a:ext cx="963375" cy="9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212" y="3780100"/>
            <a:ext cx="1016700" cy="9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0875" y="2599538"/>
            <a:ext cx="963375" cy="101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0875" y="1381112"/>
            <a:ext cx="963375" cy="105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Categorizing and </a:t>
            </a:r>
            <a:r>
              <a:rPr lang="en">
                <a:solidFill>
                  <a:srgbClr val="3D85C6"/>
                </a:solidFill>
              </a:rPr>
              <a:t>Prioritizing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04" name="Google Shape;204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K.C.Kodithuwakku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9138"/>
                </a:solidFill>
              </a:rPr>
              <a:t>Categorizing and </a:t>
            </a:r>
            <a:r>
              <a:rPr b="1" lang="en" sz="2400">
                <a:solidFill>
                  <a:srgbClr val="E69138"/>
                </a:solidFill>
              </a:rPr>
              <a:t>Prioritizing Entries</a:t>
            </a:r>
            <a:r>
              <a:rPr b="1" lang="en" sz="2400">
                <a:solidFill>
                  <a:srgbClr val="E69138"/>
                </a:solidFill>
              </a:rPr>
              <a:t> </a:t>
            </a:r>
            <a:endParaRPr b="1" sz="2400">
              <a:solidFill>
                <a:srgbClr val="E69138"/>
              </a:solidFill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component where the entries will be extracted,</a:t>
            </a:r>
            <a:r>
              <a:rPr lang="en"/>
              <a:t>categorized and prioritized.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1830" l="-719" r="720" t="-1830"/>
          <a:stretch/>
        </p:blipFill>
        <p:spPr>
          <a:xfrm>
            <a:off x="801475" y="1901700"/>
            <a:ext cx="74295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5149925" y="386600"/>
            <a:ext cx="3566100" cy="44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422150" y="386600"/>
            <a:ext cx="3566100" cy="44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75350" y="3591450"/>
            <a:ext cx="30597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 Raj Prasanna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PhD, MSc in IT, MBA, BSc Eng (Hons), CEng in IT</a:t>
            </a:r>
            <a:br>
              <a:rPr lang="en" sz="1000"/>
            </a:br>
            <a:r>
              <a:rPr lang="en" sz="1000"/>
              <a:t>Senior Lecturer</a:t>
            </a:r>
            <a:br>
              <a:rPr lang="en" sz="1000"/>
            </a:br>
            <a:r>
              <a:rPr lang="en" sz="1000"/>
              <a:t>Massey University , New Zealand.</a:t>
            </a:r>
            <a:endParaRPr sz="1000"/>
          </a:p>
        </p:txBody>
      </p:sp>
      <p:sp>
        <p:nvSpPr>
          <p:cNvPr id="62" name="Google Shape;62;p14"/>
          <p:cNvSpPr txBox="1"/>
          <p:nvPr/>
        </p:nvSpPr>
        <p:spPr>
          <a:xfrm>
            <a:off x="707375" y="684000"/>
            <a:ext cx="25998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</a:rPr>
              <a:t>External</a:t>
            </a:r>
            <a:r>
              <a:rPr b="1" lang="en">
                <a:solidFill>
                  <a:srgbClr val="E69138"/>
                </a:solidFill>
              </a:rPr>
              <a:t> Supervisor 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387750" y="3667650"/>
            <a:ext cx="34329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Mr </a:t>
            </a:r>
            <a:r>
              <a:rPr b="1" lang="en"/>
              <a:t>Nuwan Kuruwitaarachchi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BSc(Hons) (SHU) M.Sc(IT) (SLIIT) MBA- (PIM- USJ)</a:t>
            </a:r>
            <a:br>
              <a:rPr lang="en" sz="1000"/>
            </a:br>
            <a:r>
              <a:rPr lang="en" sz="1000"/>
              <a:t>Sri Lanka Institute of Information Technology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of Information Technology.</a:t>
            </a:r>
            <a:br>
              <a:rPr lang="en" sz="1200"/>
            </a:br>
            <a:endParaRPr sz="1200"/>
          </a:p>
        </p:txBody>
      </p:sp>
      <p:sp>
        <p:nvSpPr>
          <p:cNvPr id="64" name="Google Shape;64;p14"/>
          <p:cNvSpPr txBox="1"/>
          <p:nvPr/>
        </p:nvSpPr>
        <p:spPr>
          <a:xfrm>
            <a:off x="5311550" y="639550"/>
            <a:ext cx="2599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</a:rPr>
              <a:t>Local</a:t>
            </a:r>
            <a:r>
              <a:rPr b="1" lang="en">
                <a:solidFill>
                  <a:srgbClr val="E69138"/>
                </a:solidFill>
              </a:rPr>
              <a:t> Supervisor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213" y="1461591"/>
            <a:ext cx="1819275" cy="1856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025" y="1484750"/>
            <a:ext cx="18192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69138"/>
                </a:solidFill>
              </a:rPr>
              <a:t>Type of </a:t>
            </a:r>
            <a:r>
              <a:rPr b="1" lang="en" sz="1800">
                <a:solidFill>
                  <a:srgbClr val="E69138"/>
                </a:solidFill>
              </a:rPr>
              <a:t>information</a:t>
            </a:r>
            <a:r>
              <a:rPr b="1" lang="en" sz="1800">
                <a:solidFill>
                  <a:srgbClr val="E69138"/>
                </a:solidFill>
              </a:rPr>
              <a:t> that we are interested in</a:t>
            </a:r>
            <a:endParaRPr b="1"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"OMG! The fire seems out of control: It’s running down the hills!” (bushfire near Marseilles, France, in 2009, quoted from Twitter in De Longueville et al. [2009])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“Red River at East Grand Forks is 48.70 feet, +20.7 feet of flood stage, −5.65 feet of 1997 crest. #flood09” (automatically-generated tweet during Red River Valley floods in 2009, quoted from Twitter in Starbird et al. [2010])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“Anyone know of volunteer opportunities for hurricane Sandy? Would like to try and help in any way possible” (Hurricane Sandy 2013, quoted from Twitter in Purohit et al. [2013])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“My mom’s backyard in Hatteras. That dock is usually about 3 feet above water [photo]” (Hurricane Sandy 2013, quoted from Reddit in Leavitt and Clark [2014])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“Sirens going off now!! Take cover ... be safe!” (Moore Tornado 2013, quoted from Twitter in Blanford et al. [2014])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69138"/>
                </a:solidFill>
              </a:rPr>
              <a:t>Categorization</a:t>
            </a:r>
            <a:endParaRPr b="1"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38" y="1330375"/>
            <a:ext cx="421957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913" y="208875"/>
            <a:ext cx="4101600" cy="45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69138"/>
                </a:solidFill>
              </a:rPr>
              <a:t>Prioritizing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Entries with visual evidence (images or videos) in each category.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Entries which have drawn a lot of attention. ( more likes , shares or retweets).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Entries which contains prioritized words.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69138"/>
                </a:solidFill>
              </a:rPr>
              <a:t>Motivation</a:t>
            </a:r>
            <a:endParaRPr b="1"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understanding the meaning of a text, identifying meaningful (relevant) text is more important.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Filtering only the information that are useful.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Different types of information sought by different kinds of stakeholders.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Provide fast insight into the situation to help first responders in their critical decision making.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69138"/>
                </a:solidFill>
              </a:rPr>
              <a:t>C</a:t>
            </a:r>
            <a:r>
              <a:rPr b="1" lang="en" sz="1800">
                <a:solidFill>
                  <a:srgbClr val="E69138"/>
                </a:solidFill>
              </a:rPr>
              <a:t>oncepts to be used</a:t>
            </a:r>
            <a:endParaRPr b="1"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Regular Expressions</a:t>
            </a:r>
            <a:r>
              <a:rPr b="1" lang="en"/>
              <a:t> </a:t>
            </a:r>
            <a:r>
              <a:rPr lang="en"/>
              <a:t>for pattern matching.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Natural Language Processing </a:t>
            </a:r>
            <a:r>
              <a:rPr lang="en"/>
              <a:t> concepts tokenizing ,stemming etc</a:t>
            </a:r>
            <a:r>
              <a:rPr b="1" i="1" lang="en"/>
              <a:t> </a:t>
            </a:r>
            <a:r>
              <a:rPr lang="en"/>
              <a:t>for filtering, identifying and categorizing </a:t>
            </a:r>
            <a:r>
              <a:rPr lang="en"/>
              <a:t>relevant</a:t>
            </a:r>
            <a:r>
              <a:rPr lang="en"/>
              <a:t>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N-gram </a:t>
            </a:r>
            <a:r>
              <a:rPr lang="en"/>
              <a:t>is the way of identifying the probability of 1 or more (N) number of words </a:t>
            </a:r>
            <a:r>
              <a:rPr lang="en"/>
              <a:t>occurring</a:t>
            </a:r>
            <a:r>
              <a:rPr lang="en"/>
              <a:t> in a sequence.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Determine Criticality</a:t>
            </a:r>
            <a:r>
              <a:rPr lang="en"/>
              <a:t> </a:t>
            </a:r>
            <a:endParaRPr/>
          </a:p>
        </p:txBody>
      </p:sp>
      <p:sp>
        <p:nvSpPr>
          <p:cNvPr id="248" name="Google Shape;248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P.A.D.Perera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619075"/>
            <a:ext cx="8520600" cy="45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</a:rPr>
              <a:t>What is sentiment analysis?</a:t>
            </a:r>
            <a:endParaRPr sz="17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r>
              <a:rPr lang="en" sz="1700">
                <a:solidFill>
                  <a:srgbClr val="666666"/>
                </a:solidFill>
              </a:rPr>
              <a:t>Sentiment analysis  is the multidisciplinary field of study that deals with analyzing people’s sentiments, attitudes, emotions and opinions about different entities using machine learning techniques.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</a:rPr>
              <a:t>How does s</a:t>
            </a:r>
            <a:r>
              <a:rPr lang="en" sz="1700">
                <a:solidFill>
                  <a:srgbClr val="1155CC"/>
                </a:solidFill>
              </a:rPr>
              <a:t>entiment</a:t>
            </a:r>
            <a:r>
              <a:rPr lang="en" sz="1700">
                <a:solidFill>
                  <a:srgbClr val="1155CC"/>
                </a:solidFill>
              </a:rPr>
              <a:t> </a:t>
            </a:r>
            <a:r>
              <a:rPr lang="en" sz="1700">
                <a:solidFill>
                  <a:srgbClr val="1155CC"/>
                </a:solidFill>
              </a:rPr>
              <a:t>analysis</a:t>
            </a:r>
            <a:r>
              <a:rPr lang="en" sz="1700">
                <a:solidFill>
                  <a:srgbClr val="1155CC"/>
                </a:solidFill>
              </a:rPr>
              <a:t> can be </a:t>
            </a:r>
            <a:r>
              <a:rPr lang="en" sz="1700">
                <a:solidFill>
                  <a:srgbClr val="1155CC"/>
                </a:solidFill>
              </a:rPr>
              <a:t>used</a:t>
            </a:r>
            <a:r>
              <a:rPr lang="en" sz="1700">
                <a:solidFill>
                  <a:srgbClr val="1155CC"/>
                </a:solidFill>
              </a:rPr>
              <a:t> with disaster management in social media?</a:t>
            </a:r>
            <a:endParaRPr sz="1700">
              <a:solidFill>
                <a:srgbClr val="1155CC"/>
              </a:solidFill>
            </a:endParaRPr>
          </a:p>
          <a:p>
            <a:pPr indent="-336550" lvl="0" marL="9144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700"/>
              <a:buChar char="★"/>
            </a:pPr>
            <a:r>
              <a:rPr lang="en" sz="1700">
                <a:solidFill>
                  <a:srgbClr val="666666"/>
                </a:solidFill>
              </a:rPr>
              <a:t>There are </a:t>
            </a:r>
            <a:r>
              <a:rPr lang="en" sz="1700">
                <a:solidFill>
                  <a:srgbClr val="666666"/>
                </a:solidFill>
              </a:rPr>
              <a:t>millions</a:t>
            </a:r>
            <a:r>
              <a:rPr lang="en" sz="1700">
                <a:solidFill>
                  <a:srgbClr val="666666"/>
                </a:solidFill>
              </a:rPr>
              <a:t> of </a:t>
            </a:r>
            <a:r>
              <a:rPr lang="en" sz="1700">
                <a:solidFill>
                  <a:srgbClr val="666666"/>
                </a:solidFill>
              </a:rPr>
              <a:t>social media posts that are</a:t>
            </a:r>
            <a:r>
              <a:rPr lang="en" sz="1700">
                <a:solidFill>
                  <a:srgbClr val="666666"/>
                </a:solidFill>
              </a:rPr>
              <a:t> generating during emergencies and disasters.</a:t>
            </a:r>
            <a:endParaRPr sz="1700">
              <a:solidFill>
                <a:srgbClr val="666666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★"/>
            </a:pPr>
            <a:r>
              <a:rPr lang="en" sz="1700">
                <a:solidFill>
                  <a:srgbClr val="666666"/>
                </a:solidFill>
              </a:rPr>
              <a:t>Sentiment analysis of disaster related posts in social media is one of the techniques that could gear up the detecting of posts for situational awareness.</a:t>
            </a:r>
            <a:endParaRPr sz="1700">
              <a:solidFill>
                <a:srgbClr val="666666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★"/>
            </a:pPr>
            <a:r>
              <a:rPr lang="en">
                <a:solidFill>
                  <a:srgbClr val="666666"/>
                </a:solidFill>
              </a:rPr>
              <a:t>By using sentiment analysis as a natural language processing technique for analysing those posts, it can be derived various contexts from them.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component</a:t>
            </a:r>
            <a:endParaRPr sz="3000">
              <a:solidFill>
                <a:srgbClr val="1C4587"/>
              </a:solidFill>
            </a:endParaRPr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7735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What does </a:t>
            </a:r>
            <a:r>
              <a:rPr lang="en">
                <a:solidFill>
                  <a:srgbClr val="1155CC"/>
                </a:solidFill>
              </a:rPr>
              <a:t>the Sentiment analysis component do?</a:t>
            </a:r>
            <a:endParaRPr>
              <a:solidFill>
                <a:srgbClr val="1155CC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about performing a</a:t>
            </a:r>
            <a:r>
              <a:rPr lang="en"/>
              <a:t> sentiment analysis of the social media posts and predicting the </a:t>
            </a:r>
            <a:r>
              <a:rPr lang="en"/>
              <a:t>criticality</a:t>
            </a:r>
            <a:r>
              <a:rPr lang="en"/>
              <a:t> of </a:t>
            </a:r>
            <a:r>
              <a:rPr lang="en"/>
              <a:t>the situation.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Why we need sentiment analysis component for this project?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 help supporting team for identify and prioritizing  the people and places who need help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 help supporting team for getting the idea about criticality of the situation.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 help supporting teams for getting the correct decisions.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28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</a:t>
            </a:r>
            <a:r>
              <a:rPr lang="en" sz="30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entiment analysis component works </a:t>
            </a:r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575" y="939200"/>
            <a:ext cx="5819324" cy="39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Automatic </a:t>
            </a:r>
            <a:r>
              <a:rPr lang="en">
                <a:solidFill>
                  <a:srgbClr val="3C78D8"/>
                </a:solidFill>
              </a:rPr>
              <a:t>Text </a:t>
            </a:r>
            <a:r>
              <a:rPr lang="en">
                <a:solidFill>
                  <a:srgbClr val="3C78D8"/>
                </a:solidFill>
              </a:rPr>
              <a:t>Summarization</a:t>
            </a:r>
            <a:r>
              <a:rPr lang="en">
                <a:solidFill>
                  <a:srgbClr val="3C78D8"/>
                </a:solidFill>
              </a:rPr>
              <a:t> 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72" name="Google Shape;272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T.M.T.A.Gunarathna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85800"/>
            <a:ext cx="5810250" cy="421005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5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55555"/>
                </a:solidFill>
                <a:highlight>
                  <a:srgbClr val="FFFFFF"/>
                </a:highlight>
              </a:rPr>
              <a:t>Indian Ocean Earthquake (2004)</a:t>
            </a:r>
            <a:endParaRPr sz="15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500" y="3074525"/>
            <a:ext cx="7198250" cy="1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will automatic text summarization be used?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884825"/>
            <a:ext cx="85206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Has been a tremendous amount of text data from a variety of sources.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</a:t>
            </a:r>
            <a:r>
              <a:rPr b="1" lang="en"/>
              <a:t>o</a:t>
            </a:r>
            <a:r>
              <a:rPr b="1" lang="en"/>
              <a:t>uld be invaluable source of information and knowledge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Needs to be summarized to be useful.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Helps to gain required information in less time.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Produces a shorter representation of the original text.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automatic text summarization?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896175"/>
            <a:ext cx="85206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</a:t>
            </a:r>
            <a:r>
              <a:rPr b="1" lang="en"/>
              <a:t>Radef et al.</a:t>
            </a:r>
            <a:r>
              <a:rPr lang="en"/>
              <a:t> a summary is defined as,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“a text that is produced from one or more texts, that conveys important </a:t>
            </a:r>
            <a:r>
              <a:rPr b="1" i="1" lang="en"/>
              <a:t>i</a:t>
            </a:r>
            <a:r>
              <a:rPr b="1" i="1" lang="en"/>
              <a:t>nformation in the original text(s), and that is no longer than half of the original text(s) and usually, significantly less than that”.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311700" y="329275"/>
            <a:ext cx="8520600" cy="4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text summarization is the task of </a:t>
            </a:r>
            <a:r>
              <a:rPr b="1" lang="en"/>
              <a:t>producing a concise and fluent                               </a:t>
            </a:r>
            <a:r>
              <a:rPr b="1" lang="en"/>
              <a:t>s</a:t>
            </a:r>
            <a:r>
              <a:rPr b="1" lang="en"/>
              <a:t>ummary</a:t>
            </a:r>
            <a:r>
              <a:rPr lang="en"/>
              <a:t> while </a:t>
            </a:r>
            <a:r>
              <a:rPr b="1" lang="en"/>
              <a:t>preserving key information content and overall meaning.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a </a:t>
            </a:r>
            <a:r>
              <a:rPr b="1" lang="en"/>
              <a:t>process of extracting or collecting important information</a:t>
            </a:r>
            <a:r>
              <a:rPr lang="en"/>
              <a:t> from original text and </a:t>
            </a:r>
            <a:r>
              <a:rPr b="1" lang="en"/>
              <a:t>presents that information in the form of summary.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 summarization approaches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Extractive 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Abstractive summarization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11700" y="227075"/>
            <a:ext cx="8520600" cy="4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Extractive summarization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Extractive summarizations extract important sentences or phrases from the original documents and group them to produce a summary without changing the original text.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Abstractive summarization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Abstractive summarization consists of understanding the source text by using linguistic method to interpret and examine the text</a:t>
            </a:r>
            <a:endParaRPr b="1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need a deeper analysis of the text.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have the ability to generate new sentences.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improves the focus of a summary.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reduce its redundancy and keeps a good compression rate.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automatic text summarization be done?</a:t>
            </a:r>
            <a:endParaRPr/>
          </a:p>
        </p:txBody>
      </p:sp>
      <p:pic>
        <p:nvPicPr>
          <p:cNvPr id="300" name="Google Shape;3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525" y="1422150"/>
            <a:ext cx="54387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text summarization process</a:t>
            </a:r>
            <a:endParaRPr/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168175"/>
            <a:ext cx="65532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963" y="152400"/>
            <a:ext cx="55640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Validating Accuracy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17" name="Google Shape;317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S.D.S.Madushani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“Don’t believe everything you read or see on the internet”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validating accuracy?</a:t>
            </a:r>
            <a:endParaRPr/>
          </a:p>
        </p:txBody>
      </p:sp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To measure reliability of the entries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To avoid hearsay and rumors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Sharing false information can be tragic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To give up to date information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“Should do even though response time might hindered”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3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55555"/>
                </a:solidFill>
                <a:highlight>
                  <a:srgbClr val="FFFFFF"/>
                </a:highlight>
              </a:rPr>
              <a:t>Tōhoku Earthquake and Tsunami (2011)</a:t>
            </a:r>
            <a:endParaRPr sz="15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24" y="712150"/>
            <a:ext cx="6419703" cy="4283325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725" y="2691025"/>
            <a:ext cx="6760849" cy="21134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r>
              <a:rPr lang="en"/>
              <a:t> of Validating Accuracy </a:t>
            </a:r>
            <a:endParaRPr/>
          </a:p>
        </p:txBody>
      </p:sp>
      <p:pic>
        <p:nvPicPr>
          <p:cNvPr id="334" name="Google Shape;3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100" y="1145375"/>
            <a:ext cx="49628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Concepts to be Use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Collaborative filtering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Natural Language Processing for </a:t>
            </a:r>
            <a:r>
              <a:rPr lang="en" sz="2400">
                <a:solidFill>
                  <a:schemeClr val="dk1"/>
                </a:solidFill>
              </a:rPr>
              <a:t>sentiment</a:t>
            </a:r>
            <a:r>
              <a:rPr lang="en" sz="2400">
                <a:solidFill>
                  <a:schemeClr val="dk1"/>
                </a:solidFill>
              </a:rPr>
              <a:t> analysis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N-gram with sentiment analysis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311700" y="46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69138"/>
                </a:solidFill>
              </a:rPr>
              <a:t>Solution Architecture</a:t>
            </a:r>
            <a:endParaRPr b="1" sz="2400">
              <a:solidFill>
                <a:srgbClr val="E69138"/>
              </a:solidFill>
            </a:endParaRPr>
          </a:p>
        </p:txBody>
      </p:sp>
      <p:sp>
        <p:nvSpPr>
          <p:cNvPr id="346" name="Google Shape;346;p54"/>
          <p:cNvSpPr/>
          <p:nvPr/>
        </p:nvSpPr>
        <p:spPr>
          <a:xfrm>
            <a:off x="5634100" y="1523950"/>
            <a:ext cx="580200" cy="267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347" name="Google Shape;347;p54"/>
          <p:cNvSpPr/>
          <p:nvPr/>
        </p:nvSpPr>
        <p:spPr>
          <a:xfrm>
            <a:off x="6994350" y="1523950"/>
            <a:ext cx="751500" cy="267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48" name="Google Shape;348;p54"/>
          <p:cNvSpPr/>
          <p:nvPr/>
        </p:nvSpPr>
        <p:spPr>
          <a:xfrm>
            <a:off x="271050" y="2144219"/>
            <a:ext cx="1425425" cy="1842325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sp>
        <p:nvSpPr>
          <p:cNvPr id="349" name="Google Shape;349;p54"/>
          <p:cNvSpPr/>
          <p:nvPr/>
        </p:nvSpPr>
        <p:spPr>
          <a:xfrm>
            <a:off x="4967500" y="2801450"/>
            <a:ext cx="554100" cy="279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4"/>
          <p:cNvSpPr/>
          <p:nvPr/>
        </p:nvSpPr>
        <p:spPr>
          <a:xfrm>
            <a:off x="6326800" y="2801450"/>
            <a:ext cx="554100" cy="279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4"/>
          <p:cNvSpPr/>
          <p:nvPr/>
        </p:nvSpPr>
        <p:spPr>
          <a:xfrm>
            <a:off x="2824200" y="1267263"/>
            <a:ext cx="1729375" cy="680600"/>
          </a:xfrm>
          <a:prstGeom prst="flowChartOffpage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Filtering /</a:t>
            </a:r>
            <a:r>
              <a:rPr lang="en" sz="1100"/>
              <a:t>Categorizing and </a:t>
            </a:r>
            <a:r>
              <a:rPr lang="en" sz="1100"/>
              <a:t>Prioritizing</a:t>
            </a:r>
            <a:endParaRPr sz="1100"/>
          </a:p>
        </p:txBody>
      </p:sp>
      <p:sp>
        <p:nvSpPr>
          <p:cNvPr id="352" name="Google Shape;352;p54"/>
          <p:cNvSpPr/>
          <p:nvPr/>
        </p:nvSpPr>
        <p:spPr>
          <a:xfrm>
            <a:off x="2872625" y="2144213"/>
            <a:ext cx="1729375" cy="680600"/>
          </a:xfrm>
          <a:prstGeom prst="flowChartOffpage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Criticality Analyzer</a:t>
            </a:r>
            <a:endParaRPr sz="1100"/>
          </a:p>
        </p:txBody>
      </p:sp>
      <p:sp>
        <p:nvSpPr>
          <p:cNvPr id="353" name="Google Shape;353;p54"/>
          <p:cNvSpPr/>
          <p:nvPr/>
        </p:nvSpPr>
        <p:spPr>
          <a:xfrm>
            <a:off x="2900400" y="3930350"/>
            <a:ext cx="1729375" cy="680600"/>
          </a:xfrm>
          <a:prstGeom prst="flowChartOffpage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Summarizer</a:t>
            </a:r>
            <a:endParaRPr sz="1100"/>
          </a:p>
        </p:txBody>
      </p:sp>
      <p:sp>
        <p:nvSpPr>
          <p:cNvPr id="354" name="Google Shape;354;p54"/>
          <p:cNvSpPr/>
          <p:nvPr/>
        </p:nvSpPr>
        <p:spPr>
          <a:xfrm>
            <a:off x="2872625" y="3037288"/>
            <a:ext cx="1729375" cy="680600"/>
          </a:xfrm>
          <a:prstGeom prst="flowChartOffpage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Accuracy Validator</a:t>
            </a:r>
            <a:endParaRPr sz="1100"/>
          </a:p>
        </p:txBody>
      </p:sp>
      <p:sp>
        <p:nvSpPr>
          <p:cNvPr id="355" name="Google Shape;355;p54"/>
          <p:cNvSpPr/>
          <p:nvPr/>
        </p:nvSpPr>
        <p:spPr>
          <a:xfrm rot="-5400000">
            <a:off x="2071216" y="3978557"/>
            <a:ext cx="580200" cy="483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4"/>
          <p:cNvSpPr/>
          <p:nvPr/>
        </p:nvSpPr>
        <p:spPr>
          <a:xfrm flipH="1" rot="-5400000">
            <a:off x="2097643" y="1431275"/>
            <a:ext cx="524700" cy="516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4"/>
          <p:cNvSpPr/>
          <p:nvPr/>
        </p:nvSpPr>
        <p:spPr>
          <a:xfrm>
            <a:off x="2007500" y="2471400"/>
            <a:ext cx="554100" cy="200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4"/>
          <p:cNvSpPr/>
          <p:nvPr/>
        </p:nvSpPr>
        <p:spPr>
          <a:xfrm>
            <a:off x="2007500" y="3191575"/>
            <a:ext cx="516600" cy="200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69138"/>
                </a:solidFill>
              </a:rPr>
              <a:t>Software</a:t>
            </a:r>
            <a:r>
              <a:rPr b="1" lang="en" sz="2400">
                <a:solidFill>
                  <a:srgbClr val="E69138"/>
                </a:solidFill>
              </a:rPr>
              <a:t> Architecture</a:t>
            </a:r>
            <a:endParaRPr/>
          </a:p>
        </p:txBody>
      </p:sp>
      <p:pic>
        <p:nvPicPr>
          <p:cNvPr id="364" name="Google Shape;3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79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3" y="1017725"/>
            <a:ext cx="2224924" cy="114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1499" y="3656475"/>
            <a:ext cx="1388300" cy="13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650" y="3885350"/>
            <a:ext cx="4008075" cy="108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3427" y="1792812"/>
            <a:ext cx="2258145" cy="13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0750" y="198450"/>
            <a:ext cx="2304650" cy="13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4950" y="3438350"/>
            <a:ext cx="2563750" cy="166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4649" y="2245713"/>
            <a:ext cx="1594400" cy="12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15416" y="2278150"/>
            <a:ext cx="2324346" cy="13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20150" y="1060825"/>
            <a:ext cx="3569501" cy="14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5000" y="69150"/>
            <a:ext cx="1307450" cy="13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96076" y="69138"/>
            <a:ext cx="3911047" cy="10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182250" y="43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Commercial Value</a:t>
            </a:r>
            <a:endParaRPr sz="3000"/>
          </a:p>
        </p:txBody>
      </p:sp>
      <p:sp>
        <p:nvSpPr>
          <p:cNvPr id="385" name="Google Shape;38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get useful information </a:t>
            </a:r>
            <a:r>
              <a:rPr lang="en" sz="2400"/>
              <a:t>within</a:t>
            </a:r>
            <a:r>
              <a:rPr lang="en" sz="2400"/>
              <a:t> short period of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Useful for disaster </a:t>
            </a:r>
            <a:r>
              <a:rPr lang="en" sz="2400"/>
              <a:t>response</a:t>
            </a:r>
            <a:r>
              <a:rPr lang="en" sz="2400"/>
              <a:t> teams (</a:t>
            </a:r>
            <a:r>
              <a:rPr lang="en" sz="2400"/>
              <a:t>government</a:t>
            </a:r>
            <a:r>
              <a:rPr lang="en" sz="2400"/>
              <a:t> or private)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Volunteering</a:t>
            </a:r>
            <a:r>
              <a:rPr lang="en" sz="2400"/>
              <a:t> and community </a:t>
            </a:r>
            <a:r>
              <a:rPr lang="en" sz="2400"/>
              <a:t>service</a:t>
            </a:r>
            <a:r>
              <a:rPr lang="en" sz="2400"/>
              <a:t> teams can use to get information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E69138"/>
                </a:solidFill>
              </a:rPr>
              <a:t>Thank You!</a:t>
            </a:r>
            <a:endParaRPr b="1" sz="36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endParaRPr/>
          </a:p>
        </p:txBody>
      </p:sp>
      <p:sp>
        <p:nvSpPr>
          <p:cNvPr id="396" name="Google Shape;396;p59"/>
          <p:cNvSpPr txBox="1"/>
          <p:nvPr>
            <p:ph idx="1" type="body"/>
          </p:nvPr>
        </p:nvSpPr>
        <p:spPr>
          <a:xfrm>
            <a:off x="311700" y="1174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https://www.facebook.com/notes/facebook-data-science/on-facebook-when-the-earth-shakes/10152488877538859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Muhammad Imran, Carlos Castillo, Fernando Diaz, and Sarah Vieweg. 2015. Processing social media messages in mass emergency:  A survey. ACM Comput. Surv. 47, 4, Article 67 (June 2015), 38 pages.DOI: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http://dx.doi.org/10.1145/2771588</a:t>
            </a:r>
            <a:endParaRPr sz="12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6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9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55555"/>
                </a:solidFill>
                <a:highlight>
                  <a:srgbClr val="FFFFFF"/>
                </a:highlight>
              </a:rPr>
              <a:t>Haiti Earthquake (2010)</a:t>
            </a:r>
            <a:endParaRPr sz="15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475" y="763075"/>
            <a:ext cx="6425975" cy="4276975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00" y="2734975"/>
            <a:ext cx="7445224" cy="202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6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55555"/>
                </a:solidFill>
                <a:highlight>
                  <a:srgbClr val="FFFFFF"/>
                </a:highlight>
              </a:rPr>
              <a:t>New Zealand Earthquake (2011)</a:t>
            </a:r>
            <a:endParaRPr sz="15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75" y="839125"/>
            <a:ext cx="6056175" cy="3693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463" y="600350"/>
            <a:ext cx="5838825" cy="16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075" y="327824"/>
            <a:ext cx="6318700" cy="41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836775" y="4373700"/>
            <a:ext cx="8189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August 24th 2014, 3:20 a.m Pacific time, an earthquake of magnitude 6.0 occurred in the Bay Area, 3.7 miles (6.0 km) northwest of American Canyon near the West Napa Fault. - </a:t>
            </a:r>
            <a:r>
              <a:rPr lang="en" sz="1100"/>
              <a:t>Facebook Data Science Team [1]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63" y="1214925"/>
            <a:ext cx="412432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4975" y="384975"/>
            <a:ext cx="3944075" cy="39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361175" y="4529875"/>
            <a:ext cx="6582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Facebook activity during bay area earthquake  24th Aug 2014</a:t>
            </a:r>
            <a:r>
              <a:rPr lang="en" sz="1100"/>
              <a:t> - Facebook Data Science Team [1]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-3479" l="0" r="0" t="3480"/>
          <a:stretch/>
        </p:blipFill>
        <p:spPr>
          <a:xfrm>
            <a:off x="2033549" y="122613"/>
            <a:ext cx="5076925" cy="48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1166450" y="4561625"/>
            <a:ext cx="7212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Word cloud of public posts within one hour of the earthquake</a:t>
            </a:r>
            <a:r>
              <a:rPr lang="en" sz="1200"/>
              <a:t> - Facebook Data Science Team [1]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