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media/image10.svg" ContentType="image/svg+xml"/>
  <Override PartName="/ppt/media/image1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8288000" cy="10287000"/>
  <p:notesSz cx="6858000" cy="9144000"/>
  <p:embeddedFontLst>
    <p:embeddedFont>
      <p:font typeface="DM Sans Bold"/>
      <p:bold r:id="rId19"/>
    </p:embeddedFont>
    <p:embeddedFont>
      <p:font typeface="DM Sans"/>
      <p:regular r:id="rId20"/>
    </p:embeddedFont>
    <p:embeddedFont>
      <p:font typeface="Shuneet Square Book Bold"/>
      <p:regular r:id="rId21"/>
    </p:embeddedFont>
    <p:embeddedFont>
      <p:font typeface="Canva Sans" panose="020B0503030501040103"/>
      <p:regular r:id="rId22"/>
    </p:embeddedFont>
    <p:embeddedFont>
      <p:font typeface="Calibri" panose="020F0502020204030204" charset="0"/>
      <p:regular r:id="rId23"/>
      <p:bold r:id="rId24"/>
      <p:italic r:id="rId25"/>
      <p:boldItalic r:id="rId26"/>
    </p:embeddedFont>
    <p:embeddedFont>
      <p:font typeface="Calibri Light" panose="020F0302020204030204" charset="0"/>
      <p:regular r:id="rId27"/>
      <p: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sv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sv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svg"/><Relationship Id="rId3" Type="http://schemas.openxmlformats.org/officeDocument/2006/relationships/image" Target="../media/image3.png"/><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sv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sv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0600" y="2452886"/>
            <a:ext cx="7632254" cy="5560392"/>
          </a:xfrm>
          <a:prstGeom prst="rect">
            <a:avLst/>
          </a:prstGeom>
        </p:spPr>
        <p:txBody>
          <a:bodyPr lIns="0" tIns="0" rIns="0" bIns="0" rtlCol="0" anchor="t">
            <a:spAutoFit/>
          </a:bodyPr>
          <a:lstStyle/>
          <a:p>
            <a:pPr marL="0" lvl="0" indent="0">
              <a:lnSpc>
                <a:spcPts val="14400"/>
              </a:lnSpc>
            </a:pPr>
            <a:r>
              <a:rPr lang="en-US" sz="14400" spc="-143">
                <a:solidFill>
                  <a:srgbClr val="000000"/>
                </a:solidFill>
                <a:latin typeface="DM Sans Bold"/>
              </a:rPr>
              <a:t>Social Media Feed</a:t>
            </a:r>
            <a:endParaRPr lang="en-US" sz="14400" spc="-143">
              <a:solidFill>
                <a:srgbClr val="000000"/>
              </a:solidFill>
              <a:latin typeface="DM Sans Bold"/>
            </a:endParaRPr>
          </a:p>
        </p:txBody>
      </p:sp>
      <p:grpSp>
        <p:nvGrpSpPr>
          <p:cNvPr id="3" name="Group 3"/>
          <p:cNvGrpSpPr/>
          <p:nvPr/>
        </p:nvGrpSpPr>
        <p:grpSpPr>
          <a:xfrm rot="0">
            <a:off x="5589934" y="5541630"/>
            <a:ext cx="5449276" cy="3140765"/>
            <a:chOff x="0" y="0"/>
            <a:chExt cx="7265702" cy="4187686"/>
          </a:xfrm>
        </p:grpSpPr>
        <p:sp>
          <p:nvSpPr>
            <p:cNvPr id="4" name="Freeform 4"/>
            <p:cNvSpPr/>
            <p:nvPr/>
          </p:nvSpPr>
          <p:spPr>
            <a:xfrm flipH="1">
              <a:off x="0" y="0"/>
              <a:ext cx="7265702" cy="4187686"/>
            </a:xfrm>
            <a:custGeom>
              <a:avLst/>
              <a:gdLst/>
              <a:ahLst/>
              <a:cxnLst/>
              <a:rect l="l" t="t" r="r" b="b"/>
              <a:pathLst>
                <a:path w="7265702" h="4187686">
                  <a:moveTo>
                    <a:pt x="7265702" y="0"/>
                  </a:moveTo>
                  <a:lnTo>
                    <a:pt x="0" y="0"/>
                  </a:lnTo>
                  <a:lnTo>
                    <a:pt x="0" y="4187686"/>
                  </a:lnTo>
                  <a:lnTo>
                    <a:pt x="7265702" y="4187686"/>
                  </a:lnTo>
                  <a:lnTo>
                    <a:pt x="7265702"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TextBox 5"/>
            <p:cNvSpPr txBox="1"/>
            <p:nvPr/>
          </p:nvSpPr>
          <p:spPr>
            <a:xfrm>
              <a:off x="395921" y="484607"/>
              <a:ext cx="6473860" cy="2075180"/>
            </a:xfrm>
            <a:prstGeom prst="rect">
              <a:avLst/>
            </a:prstGeom>
          </p:spPr>
          <p:txBody>
            <a:bodyPr lIns="0" tIns="0" rIns="0" bIns="0" rtlCol="0" anchor="t">
              <a:spAutoFit/>
            </a:bodyPr>
            <a:lstStyle/>
            <a:p>
              <a:pPr algn="just">
                <a:lnSpc>
                  <a:spcPts val="3035"/>
                </a:lnSpc>
              </a:pPr>
              <a:r>
                <a:rPr lang="en-US" sz="2170" spc="-21">
                  <a:solidFill>
                    <a:srgbClr val="FFFFFF"/>
                  </a:solidFill>
                  <a:latin typeface="Calibri Light" panose="020F0302020204030204" charset="0"/>
                  <a:cs typeface="Calibri Light" panose="020F0302020204030204" charset="0"/>
                </a:rPr>
                <a:t>Group 6:</a:t>
              </a:r>
              <a:endParaRPr lang="en-US" sz="2170" spc="-21">
                <a:solidFill>
                  <a:srgbClr val="FFFFFF"/>
                </a:solidFill>
                <a:latin typeface="Calibri Light" panose="020F0302020204030204" charset="0"/>
                <a:cs typeface="Calibri Light" panose="020F0302020204030204" charset="0"/>
              </a:endParaRPr>
            </a:p>
            <a:p>
              <a:pPr algn="just">
                <a:lnSpc>
                  <a:spcPts val="3035"/>
                </a:lnSpc>
              </a:pPr>
              <a:endParaRPr>
                <a:latin typeface="Calibri Light" panose="020F0302020204030204" charset="0"/>
                <a:cs typeface="Calibri Light" panose="020F0302020204030204" charset="0"/>
              </a:endParaRPr>
            </a:p>
            <a:p>
              <a:pPr algn="just">
                <a:lnSpc>
                  <a:spcPts val="3035"/>
                </a:lnSpc>
              </a:pPr>
              <a:r>
                <a:rPr lang="en-US" sz="2170" spc="-21">
                  <a:solidFill>
                    <a:srgbClr val="FFFFFF"/>
                  </a:solidFill>
                  <a:latin typeface="Calibri Light" panose="020F0302020204030204" charset="0"/>
                  <a:cs typeface="Calibri Light" panose="020F0302020204030204" charset="0"/>
                </a:rPr>
                <a:t>Kavin A - CB.EN.U4CSE21231</a:t>
              </a:r>
              <a:endParaRPr lang="en-US" sz="2170" spc="-21">
                <a:solidFill>
                  <a:srgbClr val="FFFFFF"/>
                </a:solidFill>
                <a:latin typeface="Calibri Light" panose="020F0302020204030204" charset="0"/>
                <a:cs typeface="Calibri Light" panose="020F0302020204030204" charset="0"/>
              </a:endParaRPr>
            </a:p>
            <a:p>
              <a:pPr marL="0" lvl="0" indent="0" algn="just">
                <a:lnSpc>
                  <a:spcPts val="3035"/>
                </a:lnSpc>
                <a:spcBef>
                  <a:spcPct val="0"/>
                </a:spcBef>
              </a:pPr>
              <a:r>
                <a:rPr lang="en-US" sz="2170" spc="-21">
                  <a:solidFill>
                    <a:srgbClr val="FFFFFF"/>
                  </a:solidFill>
                  <a:latin typeface="Calibri Light" panose="020F0302020204030204" charset="0"/>
                  <a:cs typeface="Calibri Light" panose="020F0302020204030204" charset="0"/>
                </a:rPr>
                <a:t>Binil Rohan A S - CB.EN.U4CSE21212</a:t>
              </a:r>
              <a:endParaRPr lang="en-US" sz="2170" spc="-21">
                <a:solidFill>
                  <a:srgbClr val="FFFFFF"/>
                </a:solidFill>
                <a:latin typeface="Calibri Light" panose="020F0302020204030204" charset="0"/>
                <a:cs typeface="Calibri Light" panose="020F0302020204030204" charset="0"/>
              </a:endParaRPr>
            </a:p>
          </p:txBody>
        </p:sp>
      </p:grpSp>
      <p:sp>
        <p:nvSpPr>
          <p:cNvPr id="6" name="TextBox 6"/>
          <p:cNvSpPr txBox="1"/>
          <p:nvPr/>
        </p:nvSpPr>
        <p:spPr>
          <a:xfrm>
            <a:off x="1028700" y="981075"/>
            <a:ext cx="3933043" cy="405765"/>
          </a:xfrm>
          <a:prstGeom prst="rect">
            <a:avLst/>
          </a:prstGeom>
        </p:spPr>
        <p:txBody>
          <a:bodyPr lIns="0" tIns="0" rIns="0" bIns="0" rtlCol="0" anchor="t">
            <a:spAutoFit/>
          </a:bodyPr>
          <a:lstStyle/>
          <a:p>
            <a:pPr marL="0" lvl="0" indent="0">
              <a:lnSpc>
                <a:spcPts val="3360"/>
              </a:lnSpc>
              <a:spcBef>
                <a:spcPct val="0"/>
              </a:spcBef>
            </a:pPr>
            <a:r>
              <a:rPr lang="en-US" sz="2400">
                <a:solidFill>
                  <a:srgbClr val="000000"/>
                </a:solidFill>
                <a:latin typeface="DM Sans"/>
              </a:rPr>
              <a:t>DSA Final Project Report</a:t>
            </a:r>
            <a:endParaRPr lang="en-US" sz="2400">
              <a:solidFill>
                <a:srgbClr val="000000"/>
              </a:solidFill>
              <a:latin typeface="DM Sans"/>
            </a:endParaRPr>
          </a:p>
        </p:txBody>
      </p:sp>
      <p:sp>
        <p:nvSpPr>
          <p:cNvPr id="7" name="Freeform 7"/>
          <p:cNvSpPr/>
          <p:nvPr/>
        </p:nvSpPr>
        <p:spPr>
          <a:xfrm>
            <a:off x="13231007" y="2533898"/>
            <a:ext cx="3743074" cy="9530974"/>
          </a:xfrm>
          <a:custGeom>
            <a:avLst/>
            <a:gdLst/>
            <a:ahLst/>
            <a:cxnLst/>
            <a:rect l="l" t="t" r="r" b="b"/>
            <a:pathLst>
              <a:path w="3743074" h="9530974">
                <a:moveTo>
                  <a:pt x="0" y="0"/>
                </a:moveTo>
                <a:lnTo>
                  <a:pt x="3743074" y="0"/>
                </a:lnTo>
                <a:lnTo>
                  <a:pt x="3743074" y="9530974"/>
                </a:lnTo>
                <a:lnTo>
                  <a:pt x="0" y="95309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58549" y="1181100"/>
            <a:ext cx="13903205" cy="2175316"/>
          </a:xfrm>
          <a:prstGeom prst="rect">
            <a:avLst/>
          </a:prstGeom>
        </p:spPr>
        <p:txBody>
          <a:bodyPr lIns="0" tIns="0" rIns="0" bIns="0" rtlCol="0" anchor="t">
            <a:spAutoFit/>
          </a:bodyPr>
          <a:lstStyle/>
          <a:p>
            <a:pPr>
              <a:lnSpc>
                <a:spcPts val="8335"/>
              </a:lnSpc>
            </a:pPr>
            <a:r>
              <a:rPr lang="en-US" sz="8335" spc="-83">
                <a:solidFill>
                  <a:srgbClr val="000000"/>
                </a:solidFill>
                <a:latin typeface="DM Sans Bold"/>
              </a:rPr>
              <a:t>Experimental Evaluation:</a:t>
            </a:r>
            <a:endParaRPr lang="en-US" sz="8335" spc="-83">
              <a:solidFill>
                <a:srgbClr val="000000"/>
              </a:solidFill>
              <a:latin typeface="DM Sans Bold"/>
            </a:endParaRPr>
          </a:p>
          <a:p>
            <a:pPr marL="0" lvl="0" indent="0">
              <a:lnSpc>
                <a:spcPts val="8335"/>
              </a:lnSpc>
            </a:pPr>
          </a:p>
        </p:txBody>
      </p:sp>
      <p:sp>
        <p:nvSpPr>
          <p:cNvPr id="3" name="TextBox 3"/>
          <p:cNvSpPr txBox="1"/>
          <p:nvPr/>
        </p:nvSpPr>
        <p:spPr>
          <a:xfrm>
            <a:off x="1558549" y="2843149"/>
            <a:ext cx="10142849" cy="4553077"/>
          </a:xfrm>
          <a:prstGeom prst="rect">
            <a:avLst/>
          </a:prstGeom>
        </p:spPr>
        <p:txBody>
          <a:bodyPr lIns="0" tIns="0" rIns="0" bIns="0" rtlCol="0" anchor="t">
            <a:spAutoFit/>
          </a:bodyPr>
          <a:lstStyle/>
          <a:p>
            <a:pPr marL="565785" lvl="1" indent="-282575">
              <a:lnSpc>
                <a:spcPts val="3670"/>
              </a:lnSpc>
              <a:buFont typeface="Arial" panose="020B0604020202020204"/>
              <a:buChar char="•"/>
            </a:pPr>
            <a:r>
              <a:rPr lang="en-US" sz="2620">
                <a:solidFill>
                  <a:srgbClr val="000000"/>
                </a:solidFill>
                <a:latin typeface="DM Sans"/>
              </a:rPr>
              <a:t>Setup and Methodology:</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Implement the hybrid data structure.</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Define performance metrics: insertion time, retrieval time, display time.</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Create datasets of varying sizes.</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Perform insertion, retrieval, and display tests.</a:t>
            </a:r>
            <a:endParaRPr lang="en-US" sz="2620">
              <a:solidFill>
                <a:srgbClr val="000000"/>
              </a:solidFill>
              <a:latin typeface="DM Sans"/>
            </a:endParaRPr>
          </a:p>
          <a:p>
            <a:pPr marL="565785" lvl="1" indent="-282575">
              <a:lnSpc>
                <a:spcPts val="3670"/>
              </a:lnSpc>
              <a:buFont typeface="Arial" panose="020B0604020202020204"/>
              <a:buChar char="•"/>
            </a:pPr>
            <a:r>
              <a:rPr lang="en-US" sz="2620">
                <a:solidFill>
                  <a:srgbClr val="000000"/>
                </a:solidFill>
                <a:latin typeface="DM Sans"/>
              </a:rPr>
              <a:t>Results and Interpretation:</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Analyze average execution times.</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Assess efficiency improvements.</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Present results using tables or graphs.</a:t>
            </a:r>
            <a:endParaRPr lang="en-US" sz="2620">
              <a:solidFill>
                <a:srgbClr val="000000"/>
              </a:solidFill>
              <a:latin typeface="DM Sans"/>
            </a:endParaRPr>
          </a:p>
        </p:txBody>
      </p:sp>
      <p:sp>
        <p:nvSpPr>
          <p:cNvPr id="4" name="Freeform 4"/>
          <p:cNvSpPr/>
          <p:nvPr/>
        </p:nvSpPr>
        <p:spPr>
          <a:xfrm flipH="1">
            <a:off x="13682298" y="3506125"/>
            <a:ext cx="2300911" cy="6423865"/>
          </a:xfrm>
          <a:custGeom>
            <a:avLst/>
            <a:gdLst/>
            <a:ahLst/>
            <a:cxnLst/>
            <a:rect l="l" t="t" r="r" b="b"/>
            <a:pathLst>
              <a:path w="2300911" h="6423865">
                <a:moveTo>
                  <a:pt x="2300912" y="0"/>
                </a:moveTo>
                <a:lnTo>
                  <a:pt x="0" y="0"/>
                </a:lnTo>
                <a:lnTo>
                  <a:pt x="0" y="6423864"/>
                </a:lnTo>
                <a:lnTo>
                  <a:pt x="2300912" y="6423864"/>
                </a:lnTo>
                <a:lnTo>
                  <a:pt x="2300912"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58549" y="1181100"/>
            <a:ext cx="13903205" cy="2175316"/>
          </a:xfrm>
          <a:prstGeom prst="rect">
            <a:avLst/>
          </a:prstGeom>
        </p:spPr>
        <p:txBody>
          <a:bodyPr lIns="0" tIns="0" rIns="0" bIns="0" rtlCol="0" anchor="t">
            <a:spAutoFit/>
          </a:bodyPr>
          <a:lstStyle/>
          <a:p>
            <a:pPr>
              <a:lnSpc>
                <a:spcPts val="8335"/>
              </a:lnSpc>
            </a:pPr>
            <a:r>
              <a:rPr lang="en-US" sz="8335" spc="-83">
                <a:solidFill>
                  <a:srgbClr val="000000"/>
                </a:solidFill>
                <a:latin typeface="DM Sans Bold"/>
              </a:rPr>
              <a:t>Discussion:</a:t>
            </a:r>
            <a:endParaRPr lang="en-US" sz="8335" spc="-83">
              <a:solidFill>
                <a:srgbClr val="000000"/>
              </a:solidFill>
              <a:latin typeface="DM Sans Bold"/>
            </a:endParaRPr>
          </a:p>
          <a:p>
            <a:pPr marL="0" lvl="0" indent="0">
              <a:lnSpc>
                <a:spcPts val="8335"/>
              </a:lnSpc>
            </a:pPr>
          </a:p>
        </p:txBody>
      </p:sp>
      <p:sp>
        <p:nvSpPr>
          <p:cNvPr id="3" name="TextBox 3"/>
          <p:cNvSpPr txBox="1"/>
          <p:nvPr/>
        </p:nvSpPr>
        <p:spPr>
          <a:xfrm>
            <a:off x="1558549" y="2614549"/>
            <a:ext cx="10670071" cy="8001000"/>
          </a:xfrm>
          <a:prstGeom prst="rect">
            <a:avLst/>
          </a:prstGeom>
        </p:spPr>
        <p:txBody>
          <a:bodyPr wrap="square" lIns="0" tIns="0" rIns="0" bIns="0" rtlCol="0" anchor="t">
            <a:spAutoFit/>
          </a:bodyPr>
          <a:lstStyle/>
          <a:p>
            <a:pPr>
              <a:lnSpc>
                <a:spcPts val="3670"/>
              </a:lnSpc>
            </a:pPr>
            <a:r>
              <a:rPr lang="en-US" sz="2620">
                <a:solidFill>
                  <a:srgbClr val="000000"/>
                </a:solidFill>
                <a:latin typeface="DM Sans"/>
              </a:rPr>
              <a:t>The hybrid data structure demonstrates practicality and effectiveness in real-world scenarios, offering efficient solutions for managing ordered data. Its performance optimizations balance the strengths of the linked list and priority queue, resulting in improved insertion, retrieval, and display operations. However, there are considerations for memory overhead and scalability with large datasets. Future improvements could focus on memory optimization, scalability enhancements, and support for advanced queries. Overall, the hybrid data structure proves valuable but may require further refinements for specific use cases and evolving requirements.</a:t>
            </a:r>
            <a:endParaRPr lang="en-US" sz="2620">
              <a:solidFill>
                <a:srgbClr val="000000"/>
              </a:solidFill>
              <a:latin typeface="DM Sans"/>
            </a:endParaRPr>
          </a:p>
          <a:p>
            <a:pPr>
              <a:lnSpc>
                <a:spcPts val="3670"/>
              </a:lnSpc>
            </a:pPr>
            <a:endParaRPr lang="en-US" sz="2620">
              <a:solidFill>
                <a:srgbClr val="000000"/>
              </a:solidFill>
              <a:latin typeface="DM Sans"/>
            </a:endParaRPr>
          </a:p>
          <a:p>
            <a:pPr>
              <a:lnSpc>
                <a:spcPts val="3670"/>
              </a:lnSpc>
            </a:pPr>
            <a:r>
              <a:rPr lang="en-IN" altLang="en-US" sz="2620">
                <a:solidFill>
                  <a:srgbClr val="000000"/>
                </a:solidFill>
                <a:latin typeface="DM Sans"/>
              </a:rPr>
              <a:t>Limitations:</a:t>
            </a:r>
            <a:endParaRPr lang="en-IN" altLang="en-US" sz="2620">
              <a:solidFill>
                <a:srgbClr val="000000"/>
              </a:solidFill>
              <a:latin typeface="DM Sans"/>
            </a:endParaRPr>
          </a:p>
          <a:p>
            <a:pPr marL="457200" indent="-457200">
              <a:lnSpc>
                <a:spcPts val="3670"/>
              </a:lnSpc>
              <a:buFont typeface="Arial" panose="020B0604020202020204" pitchFamily="34" charset="0"/>
              <a:buChar char="•"/>
            </a:pPr>
            <a:r>
              <a:rPr lang="en-IN" altLang="en-US" sz="2620">
                <a:solidFill>
                  <a:srgbClr val="000000"/>
                </a:solidFill>
                <a:latin typeface="DM Sans"/>
              </a:rPr>
              <a:t>Lack of data persistence</a:t>
            </a:r>
            <a:endParaRPr lang="en-IN" altLang="en-US" sz="2620">
              <a:solidFill>
                <a:srgbClr val="000000"/>
              </a:solidFill>
              <a:latin typeface="DM Sans"/>
            </a:endParaRPr>
          </a:p>
          <a:p>
            <a:pPr marL="457200" indent="-457200">
              <a:lnSpc>
                <a:spcPts val="3670"/>
              </a:lnSpc>
              <a:buFont typeface="Arial" panose="020B0604020202020204" pitchFamily="34" charset="0"/>
              <a:buChar char="•"/>
            </a:pPr>
            <a:r>
              <a:rPr lang="en-IN" altLang="en-US" sz="2620">
                <a:solidFill>
                  <a:srgbClr val="000000"/>
                </a:solidFill>
                <a:latin typeface="DM Sans"/>
              </a:rPr>
              <a:t>User interface</a:t>
            </a:r>
            <a:endParaRPr lang="en-IN" altLang="en-US" sz="2620">
              <a:solidFill>
                <a:srgbClr val="000000"/>
              </a:solidFill>
              <a:latin typeface="DM Sans"/>
            </a:endParaRPr>
          </a:p>
          <a:p>
            <a:pPr marL="457200" indent="-457200">
              <a:lnSpc>
                <a:spcPts val="3670"/>
              </a:lnSpc>
              <a:buFont typeface="Arial" panose="020B0604020202020204" pitchFamily="34" charset="0"/>
              <a:buChar char="•"/>
            </a:pPr>
            <a:r>
              <a:rPr lang="en-IN" altLang="en-US" sz="2620">
                <a:solidFill>
                  <a:srgbClr val="000000"/>
                </a:solidFill>
                <a:latin typeface="DM Sans"/>
              </a:rPr>
              <a:t>Limited post content</a:t>
            </a:r>
            <a:br>
              <a:rPr lang="en-IN" altLang="en-US" sz="2620">
                <a:solidFill>
                  <a:srgbClr val="000000"/>
                </a:solidFill>
                <a:latin typeface="DM Sans"/>
              </a:rPr>
            </a:br>
            <a:endParaRPr lang="en-US" sz="2620">
              <a:solidFill>
                <a:srgbClr val="000000"/>
              </a:solidFill>
              <a:latin typeface="DM Sans"/>
            </a:endParaRPr>
          </a:p>
          <a:p>
            <a:pPr>
              <a:lnSpc>
                <a:spcPts val="3670"/>
              </a:lnSpc>
            </a:pPr>
          </a:p>
        </p:txBody>
      </p:sp>
      <p:sp>
        <p:nvSpPr>
          <p:cNvPr id="4" name="Freeform 4"/>
          <p:cNvSpPr/>
          <p:nvPr/>
        </p:nvSpPr>
        <p:spPr>
          <a:xfrm>
            <a:off x="14728478" y="4419168"/>
            <a:ext cx="2530822" cy="6385101"/>
          </a:xfrm>
          <a:custGeom>
            <a:avLst/>
            <a:gdLst/>
            <a:ahLst/>
            <a:cxnLst/>
            <a:rect l="l" t="t" r="r" b="b"/>
            <a:pathLst>
              <a:path w="2530822" h="6385101">
                <a:moveTo>
                  <a:pt x="0" y="0"/>
                </a:moveTo>
                <a:lnTo>
                  <a:pt x="2530822" y="0"/>
                </a:lnTo>
                <a:lnTo>
                  <a:pt x="2530822" y="6385101"/>
                </a:lnTo>
                <a:lnTo>
                  <a:pt x="0" y="638510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58549" y="1181100"/>
            <a:ext cx="13903205" cy="1117308"/>
          </a:xfrm>
          <a:prstGeom prst="rect">
            <a:avLst/>
          </a:prstGeom>
        </p:spPr>
        <p:txBody>
          <a:bodyPr lIns="0" tIns="0" rIns="0" bIns="0" rtlCol="0" anchor="t">
            <a:spAutoFit/>
          </a:bodyPr>
          <a:lstStyle/>
          <a:p>
            <a:pPr marL="0" lvl="0" indent="0">
              <a:lnSpc>
                <a:spcPts val="8335"/>
              </a:lnSpc>
            </a:pPr>
            <a:r>
              <a:rPr lang="en-US" sz="8335" spc="-83">
                <a:solidFill>
                  <a:srgbClr val="000000"/>
                </a:solidFill>
                <a:latin typeface="DM Sans Bold"/>
              </a:rPr>
              <a:t>Conclusion:?</a:t>
            </a:r>
            <a:endParaRPr lang="en-US" sz="8335" spc="-83">
              <a:solidFill>
                <a:srgbClr val="000000"/>
              </a:solidFill>
              <a:latin typeface="DM Sans Bold"/>
            </a:endParaRPr>
          </a:p>
        </p:txBody>
      </p:sp>
      <p:sp>
        <p:nvSpPr>
          <p:cNvPr id="3" name="TextBox 3"/>
          <p:cNvSpPr txBox="1"/>
          <p:nvPr/>
        </p:nvSpPr>
        <p:spPr>
          <a:xfrm>
            <a:off x="1558549" y="2614549"/>
            <a:ext cx="10670071" cy="5010277"/>
          </a:xfrm>
          <a:prstGeom prst="rect">
            <a:avLst/>
          </a:prstGeom>
        </p:spPr>
        <p:txBody>
          <a:bodyPr lIns="0" tIns="0" rIns="0" bIns="0" rtlCol="0" anchor="t">
            <a:spAutoFit/>
          </a:bodyPr>
          <a:lstStyle/>
          <a:p>
            <a:pPr marL="565785" lvl="1" indent="-282575">
              <a:lnSpc>
                <a:spcPts val="3670"/>
              </a:lnSpc>
              <a:buFont typeface="Arial" panose="020B0604020202020204"/>
              <a:buChar char="•"/>
            </a:pPr>
            <a:r>
              <a:rPr lang="en-US" sz="2620">
                <a:solidFill>
                  <a:srgbClr val="000000"/>
                </a:solidFill>
                <a:latin typeface="DM Sans"/>
              </a:rPr>
              <a:t>Hybrid data structures provide efficient solutions for managing ordered data.</a:t>
            </a:r>
            <a:endParaRPr lang="en-US" sz="2620">
              <a:solidFill>
                <a:srgbClr val="000000"/>
              </a:solidFill>
              <a:latin typeface="DM Sans"/>
            </a:endParaRPr>
          </a:p>
          <a:p>
            <a:pPr>
              <a:lnSpc>
                <a:spcPts val="3670"/>
              </a:lnSpc>
            </a:pPr>
          </a:p>
          <a:p>
            <a:pPr marL="565785" lvl="1" indent="-282575">
              <a:lnSpc>
                <a:spcPts val="3670"/>
              </a:lnSpc>
              <a:buFont typeface="Arial" panose="020B0604020202020204"/>
              <a:buChar char="•"/>
            </a:pPr>
            <a:r>
              <a:rPr lang="en-US" sz="2620">
                <a:solidFill>
                  <a:srgbClr val="000000"/>
                </a:solidFill>
                <a:latin typeface="DM Sans"/>
              </a:rPr>
              <a:t>Practical applications in social mediafeeds, event scheduling, message queues, and task management systems.</a:t>
            </a:r>
            <a:endParaRPr lang="en-US" sz="2620">
              <a:solidFill>
                <a:srgbClr val="000000"/>
              </a:solidFill>
              <a:latin typeface="DM Sans"/>
            </a:endParaRPr>
          </a:p>
          <a:p>
            <a:pPr>
              <a:lnSpc>
                <a:spcPts val="3670"/>
              </a:lnSpc>
            </a:pPr>
          </a:p>
          <a:p>
            <a:pPr marL="565785" lvl="1" indent="-282575">
              <a:lnSpc>
                <a:spcPts val="3670"/>
              </a:lnSpc>
              <a:buFont typeface="Arial" panose="020B0604020202020204"/>
              <a:buChar char="•"/>
            </a:pPr>
            <a:r>
              <a:rPr lang="en-US" sz="2620">
                <a:solidFill>
                  <a:srgbClr val="000000"/>
                </a:solidFill>
                <a:latin typeface="DM Sans"/>
              </a:rPr>
              <a:t>Efficient insertion, retrieval, and display operations.</a:t>
            </a:r>
            <a:endParaRPr lang="en-US" sz="2620">
              <a:solidFill>
                <a:srgbClr val="000000"/>
              </a:solidFill>
              <a:latin typeface="DM Sans"/>
            </a:endParaRPr>
          </a:p>
          <a:p>
            <a:pPr>
              <a:lnSpc>
                <a:spcPts val="3670"/>
              </a:lnSpc>
            </a:pPr>
          </a:p>
          <a:p>
            <a:pPr marL="565785" lvl="1" indent="-282575">
              <a:lnSpc>
                <a:spcPts val="3670"/>
              </a:lnSpc>
              <a:buFont typeface="Arial" panose="020B0604020202020204"/>
              <a:buChar char="•"/>
            </a:pPr>
            <a:r>
              <a:rPr lang="en-US" sz="2620">
                <a:solidFill>
                  <a:srgbClr val="000000"/>
                </a:solidFill>
                <a:latin typeface="DM Sans"/>
              </a:rPr>
              <a:t>Considerations for memory overhead and scalability.</a:t>
            </a:r>
            <a:endParaRPr lang="en-US" sz="2620">
              <a:solidFill>
                <a:srgbClr val="000000"/>
              </a:solidFill>
              <a:latin typeface="DM Sans"/>
            </a:endParaRPr>
          </a:p>
          <a:p>
            <a:pPr marL="565785" lvl="1" indent="-282575">
              <a:lnSpc>
                <a:spcPts val="3670"/>
              </a:lnSpc>
              <a:buFont typeface="Arial" panose="020B0604020202020204"/>
              <a:buChar char="•"/>
            </a:pPr>
            <a:r>
              <a:rPr lang="en-US" sz="2620">
                <a:solidFill>
                  <a:srgbClr val="000000"/>
                </a:solidFill>
                <a:latin typeface="DM Sans"/>
              </a:rPr>
              <a:t>Future improvements for specific use cases and evolving requirements.</a:t>
            </a:r>
            <a:endParaRPr lang="en-US" sz="2620">
              <a:solidFill>
                <a:srgbClr val="000000"/>
              </a:solidFill>
              <a:latin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70345" y="4460583"/>
            <a:ext cx="9147311" cy="1413460"/>
          </a:xfrm>
          <a:prstGeom prst="rect">
            <a:avLst/>
          </a:prstGeom>
        </p:spPr>
        <p:txBody>
          <a:bodyPr lIns="0" tIns="0" rIns="0" bIns="0" rtlCol="0" anchor="t">
            <a:spAutoFit/>
          </a:bodyPr>
          <a:lstStyle/>
          <a:p>
            <a:pPr marL="0" lvl="0" indent="0" algn="ctr">
              <a:lnSpc>
                <a:spcPts val="11040"/>
              </a:lnSpc>
            </a:pPr>
            <a:r>
              <a:rPr lang="en-US" sz="9600" spc="-96">
                <a:solidFill>
                  <a:srgbClr val="000000"/>
                </a:solidFill>
                <a:latin typeface="DM Sans Bold"/>
              </a:rPr>
              <a:t>Thank You</a:t>
            </a:r>
            <a:endParaRPr lang="en-US" sz="9600" spc="-96">
              <a:solidFill>
                <a:srgbClr val="000000"/>
              </a:solidFill>
              <a:latin typeface="DM Sans Bold"/>
            </a:endParaRPr>
          </a:p>
        </p:txBody>
      </p:sp>
      <p:grpSp>
        <p:nvGrpSpPr>
          <p:cNvPr id="3" name="Group 3"/>
          <p:cNvGrpSpPr/>
          <p:nvPr/>
        </p:nvGrpSpPr>
        <p:grpSpPr>
          <a:xfrm rot="0">
            <a:off x="9791700" y="5378742"/>
            <a:ext cx="4894263" cy="2820875"/>
            <a:chOff x="0" y="0"/>
            <a:chExt cx="6525684" cy="3761167"/>
          </a:xfrm>
        </p:grpSpPr>
        <p:sp>
          <p:nvSpPr>
            <p:cNvPr id="4" name="Freeform 4"/>
            <p:cNvSpPr/>
            <p:nvPr/>
          </p:nvSpPr>
          <p:spPr>
            <a:xfrm>
              <a:off x="0" y="0"/>
              <a:ext cx="6525684" cy="3761167"/>
            </a:xfrm>
            <a:custGeom>
              <a:avLst/>
              <a:gdLst/>
              <a:ahLst/>
              <a:cxnLst/>
              <a:rect l="l" t="t" r="r" b="b"/>
              <a:pathLst>
                <a:path w="6525684" h="3761167">
                  <a:moveTo>
                    <a:pt x="0" y="0"/>
                  </a:moveTo>
                  <a:lnTo>
                    <a:pt x="6525684" y="0"/>
                  </a:lnTo>
                  <a:lnTo>
                    <a:pt x="6525684" y="3761167"/>
                  </a:lnTo>
                  <a:lnTo>
                    <a:pt x="0" y="376116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TextBox 5"/>
            <p:cNvSpPr txBox="1"/>
            <p:nvPr/>
          </p:nvSpPr>
          <p:spPr>
            <a:xfrm>
              <a:off x="892469" y="534384"/>
              <a:ext cx="4740746" cy="1676400"/>
            </a:xfrm>
            <a:prstGeom prst="rect">
              <a:avLst/>
            </a:prstGeom>
          </p:spPr>
          <p:txBody>
            <a:bodyPr lIns="0" tIns="0" rIns="0" bIns="0" rtlCol="0" anchor="t">
              <a:spAutoFit/>
            </a:bodyPr>
            <a:lstStyle/>
            <a:p>
              <a:pPr algn="ctr">
                <a:lnSpc>
                  <a:spcPts val="3360"/>
                </a:lnSpc>
              </a:pPr>
              <a:r>
                <a:rPr lang="en-US" sz="2800">
                  <a:solidFill>
                    <a:srgbClr val="FFFFFF"/>
                  </a:solidFill>
                  <a:latin typeface="DM Sans"/>
                </a:rPr>
                <a:t>Thank you for participating. Have a great day ahead.</a:t>
              </a:r>
              <a:endParaRPr lang="en-US" sz="2800">
                <a:solidFill>
                  <a:srgbClr val="FFFFFF"/>
                </a:solidFill>
                <a:latin typeface="DM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9715770" y="1028700"/>
            <a:ext cx="6563309" cy="875703"/>
            <a:chOff x="0" y="0"/>
            <a:chExt cx="8751079" cy="1167604"/>
          </a:xfrm>
        </p:grpSpPr>
        <p:grpSp>
          <p:nvGrpSpPr>
            <p:cNvPr id="3" name="Group 3"/>
            <p:cNvGrpSpPr/>
            <p:nvPr/>
          </p:nvGrpSpPr>
          <p:grpSpPr>
            <a:xfrm rot="0">
              <a:off x="0" y="0"/>
              <a:ext cx="8751079" cy="1167604"/>
              <a:chOff x="0" y="0"/>
              <a:chExt cx="14344420" cy="1913890"/>
            </a:xfrm>
          </p:grpSpPr>
          <p:sp>
            <p:nvSpPr>
              <p:cNvPr id="4" name="Freeform 4"/>
              <p:cNvSpPr/>
              <p:nvPr/>
            </p:nvSpPr>
            <p:spPr>
              <a:xfrm>
                <a:off x="0" y="0"/>
                <a:ext cx="14344421" cy="1913890"/>
              </a:xfrm>
              <a:custGeom>
                <a:avLst/>
                <a:gdLst/>
                <a:ahLst/>
                <a:cxnLst/>
                <a:rect l="l" t="t" r="r" b="b"/>
                <a:pathLst>
                  <a:path w="14344421" h="1913890">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sp>
        </p:grpSp>
        <p:sp>
          <p:nvSpPr>
            <p:cNvPr id="5" name="TextBox 5"/>
            <p:cNvSpPr txBox="1"/>
            <p:nvPr/>
          </p:nvSpPr>
          <p:spPr>
            <a:xfrm>
              <a:off x="694976" y="158843"/>
              <a:ext cx="6968337" cy="707602"/>
            </a:xfrm>
            <a:prstGeom prst="rect">
              <a:avLst/>
            </a:prstGeom>
          </p:spPr>
          <p:txBody>
            <a:bodyPr lIns="0" tIns="0" rIns="0" bIns="0" rtlCol="0" anchor="t">
              <a:spAutoFit/>
            </a:bodyPr>
            <a:lstStyle/>
            <a:p>
              <a:pPr marL="0" lvl="0" indent="0" algn="l">
                <a:lnSpc>
                  <a:spcPts val="4480"/>
                </a:lnSpc>
                <a:spcBef>
                  <a:spcPct val="0"/>
                </a:spcBef>
              </a:pPr>
              <a:r>
                <a:rPr lang="en-US" sz="3200">
                  <a:solidFill>
                    <a:srgbClr val="000000"/>
                  </a:solidFill>
                  <a:latin typeface="DM Sans"/>
                </a:rPr>
                <a:t>Introduction</a:t>
              </a:r>
              <a:endParaRPr lang="en-US" sz="3200">
                <a:solidFill>
                  <a:srgbClr val="000000"/>
                </a:solidFill>
                <a:latin typeface="DM Sans"/>
              </a:endParaRPr>
            </a:p>
          </p:txBody>
        </p:sp>
      </p:grpSp>
      <p:grpSp>
        <p:nvGrpSpPr>
          <p:cNvPr id="6" name="Group 6"/>
          <p:cNvGrpSpPr/>
          <p:nvPr/>
        </p:nvGrpSpPr>
        <p:grpSpPr>
          <a:xfrm rot="0">
            <a:off x="9715770" y="3290960"/>
            <a:ext cx="6563309" cy="875703"/>
            <a:chOff x="0" y="0"/>
            <a:chExt cx="8751079" cy="1167604"/>
          </a:xfrm>
        </p:grpSpPr>
        <p:grpSp>
          <p:nvGrpSpPr>
            <p:cNvPr id="7" name="Group 7"/>
            <p:cNvGrpSpPr/>
            <p:nvPr/>
          </p:nvGrpSpPr>
          <p:grpSpPr>
            <a:xfrm rot="0">
              <a:off x="0" y="0"/>
              <a:ext cx="8751079" cy="1167604"/>
              <a:chOff x="0" y="0"/>
              <a:chExt cx="14344420" cy="1913890"/>
            </a:xfrm>
          </p:grpSpPr>
          <p:sp>
            <p:nvSpPr>
              <p:cNvPr id="8" name="Freeform 8"/>
              <p:cNvSpPr/>
              <p:nvPr/>
            </p:nvSpPr>
            <p:spPr>
              <a:xfrm>
                <a:off x="0" y="0"/>
                <a:ext cx="14344421" cy="1913890"/>
              </a:xfrm>
              <a:custGeom>
                <a:avLst/>
                <a:gdLst/>
                <a:ahLst/>
                <a:cxnLst/>
                <a:rect l="l" t="t" r="r" b="b"/>
                <a:pathLst>
                  <a:path w="14344421" h="1913890">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sp>
        </p:grpSp>
        <p:sp>
          <p:nvSpPr>
            <p:cNvPr id="9" name="TextBox 9"/>
            <p:cNvSpPr txBox="1"/>
            <p:nvPr/>
          </p:nvSpPr>
          <p:spPr>
            <a:xfrm>
              <a:off x="682276" y="207676"/>
              <a:ext cx="6968337" cy="707602"/>
            </a:xfrm>
            <a:prstGeom prst="rect">
              <a:avLst/>
            </a:prstGeom>
          </p:spPr>
          <p:txBody>
            <a:bodyPr lIns="0" tIns="0" rIns="0" bIns="0" rtlCol="0" anchor="t">
              <a:spAutoFit/>
            </a:bodyPr>
            <a:lstStyle/>
            <a:p>
              <a:pPr marL="0" lvl="0" indent="0" algn="l">
                <a:lnSpc>
                  <a:spcPts val="4480"/>
                </a:lnSpc>
                <a:spcBef>
                  <a:spcPct val="0"/>
                </a:spcBef>
              </a:pPr>
              <a:r>
                <a:rPr lang="en-US" sz="3200">
                  <a:solidFill>
                    <a:srgbClr val="000000"/>
                  </a:solidFill>
                  <a:latin typeface="DM Sans"/>
                </a:rPr>
                <a:t>Implementation Details</a:t>
              </a:r>
              <a:endParaRPr lang="en-US" sz="3200">
                <a:solidFill>
                  <a:srgbClr val="000000"/>
                </a:solidFill>
                <a:latin typeface="DM Sans"/>
              </a:endParaRPr>
            </a:p>
          </p:txBody>
        </p:sp>
      </p:grpSp>
      <p:grpSp>
        <p:nvGrpSpPr>
          <p:cNvPr id="10" name="Group 10"/>
          <p:cNvGrpSpPr/>
          <p:nvPr/>
        </p:nvGrpSpPr>
        <p:grpSpPr>
          <a:xfrm rot="0">
            <a:off x="9715770" y="2159830"/>
            <a:ext cx="6563309" cy="875703"/>
            <a:chOff x="0" y="0"/>
            <a:chExt cx="8751079" cy="1167604"/>
          </a:xfrm>
        </p:grpSpPr>
        <p:grpSp>
          <p:nvGrpSpPr>
            <p:cNvPr id="11" name="Group 11"/>
            <p:cNvGrpSpPr/>
            <p:nvPr/>
          </p:nvGrpSpPr>
          <p:grpSpPr>
            <a:xfrm rot="0">
              <a:off x="0" y="0"/>
              <a:ext cx="8751079" cy="1167604"/>
              <a:chOff x="0" y="0"/>
              <a:chExt cx="14344420" cy="1913890"/>
            </a:xfrm>
          </p:grpSpPr>
          <p:sp>
            <p:nvSpPr>
              <p:cNvPr id="12" name="Freeform 12"/>
              <p:cNvSpPr/>
              <p:nvPr/>
            </p:nvSpPr>
            <p:spPr>
              <a:xfrm>
                <a:off x="0" y="0"/>
                <a:ext cx="14344421" cy="1913890"/>
              </a:xfrm>
              <a:custGeom>
                <a:avLst/>
                <a:gdLst/>
                <a:ahLst/>
                <a:cxnLst/>
                <a:rect l="l" t="t" r="r" b="b"/>
                <a:pathLst>
                  <a:path w="14344421" h="1913890">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sp>
        </p:grpSp>
        <p:sp>
          <p:nvSpPr>
            <p:cNvPr id="13" name="TextBox 13"/>
            <p:cNvSpPr txBox="1"/>
            <p:nvPr/>
          </p:nvSpPr>
          <p:spPr>
            <a:xfrm>
              <a:off x="682276" y="203719"/>
              <a:ext cx="8068803" cy="707602"/>
            </a:xfrm>
            <a:prstGeom prst="rect">
              <a:avLst/>
            </a:prstGeom>
          </p:spPr>
          <p:txBody>
            <a:bodyPr lIns="0" tIns="0" rIns="0" bIns="0" rtlCol="0" anchor="t">
              <a:spAutoFit/>
            </a:bodyPr>
            <a:lstStyle/>
            <a:p>
              <a:pPr marL="0" lvl="0" indent="0" algn="l">
                <a:lnSpc>
                  <a:spcPts val="4480"/>
                </a:lnSpc>
                <a:spcBef>
                  <a:spcPct val="0"/>
                </a:spcBef>
              </a:pPr>
              <a:r>
                <a:rPr lang="en-US" sz="3200">
                  <a:solidFill>
                    <a:srgbClr val="000000"/>
                  </a:solidFill>
                  <a:latin typeface="DM Sans"/>
                </a:rPr>
                <a:t>Overview </a:t>
              </a:r>
              <a:endParaRPr lang="en-US" sz="3200">
                <a:solidFill>
                  <a:srgbClr val="000000"/>
                </a:solidFill>
                <a:latin typeface="DM Sans"/>
              </a:endParaRPr>
            </a:p>
          </p:txBody>
        </p:sp>
      </p:grpSp>
      <p:grpSp>
        <p:nvGrpSpPr>
          <p:cNvPr id="14" name="Group 14"/>
          <p:cNvGrpSpPr/>
          <p:nvPr/>
        </p:nvGrpSpPr>
        <p:grpSpPr>
          <a:xfrm rot="0">
            <a:off x="9144000" y="4422090"/>
            <a:ext cx="7135079" cy="875703"/>
            <a:chOff x="0" y="0"/>
            <a:chExt cx="9513439" cy="1167604"/>
          </a:xfrm>
        </p:grpSpPr>
        <p:grpSp>
          <p:nvGrpSpPr>
            <p:cNvPr id="15" name="Group 15"/>
            <p:cNvGrpSpPr/>
            <p:nvPr/>
          </p:nvGrpSpPr>
          <p:grpSpPr>
            <a:xfrm rot="0">
              <a:off x="762360" y="0"/>
              <a:ext cx="8751079" cy="1136277"/>
              <a:chOff x="0" y="0"/>
              <a:chExt cx="14344420" cy="1862541"/>
            </a:xfrm>
          </p:grpSpPr>
          <p:sp>
            <p:nvSpPr>
              <p:cNvPr id="16" name="Freeform 16"/>
              <p:cNvSpPr/>
              <p:nvPr/>
            </p:nvSpPr>
            <p:spPr>
              <a:xfrm>
                <a:off x="0" y="0"/>
                <a:ext cx="14344421" cy="1862541"/>
              </a:xfrm>
              <a:custGeom>
                <a:avLst/>
                <a:gdLst/>
                <a:ahLst/>
                <a:cxnLst/>
                <a:rect l="l" t="t" r="r" b="b"/>
                <a:pathLst>
                  <a:path w="14344421" h="1862541">
                    <a:moveTo>
                      <a:pt x="14219960" y="1862541"/>
                    </a:moveTo>
                    <a:lnTo>
                      <a:pt x="124460" y="1862541"/>
                    </a:lnTo>
                    <a:cubicBezTo>
                      <a:pt x="55880" y="1862541"/>
                      <a:pt x="0" y="1806660"/>
                      <a:pt x="0" y="1738081"/>
                    </a:cubicBezTo>
                    <a:lnTo>
                      <a:pt x="0" y="124460"/>
                    </a:lnTo>
                    <a:cubicBezTo>
                      <a:pt x="0" y="55880"/>
                      <a:pt x="55880" y="0"/>
                      <a:pt x="124460" y="0"/>
                    </a:cubicBezTo>
                    <a:lnTo>
                      <a:pt x="14219960" y="0"/>
                    </a:lnTo>
                    <a:cubicBezTo>
                      <a:pt x="14288540" y="0"/>
                      <a:pt x="14344421" y="55880"/>
                      <a:pt x="14344421" y="124460"/>
                    </a:cubicBezTo>
                    <a:lnTo>
                      <a:pt x="14344421" y="1738081"/>
                    </a:lnTo>
                    <a:cubicBezTo>
                      <a:pt x="14344421" y="1806661"/>
                      <a:pt x="14288540" y="1862541"/>
                      <a:pt x="14219960" y="1862541"/>
                    </a:cubicBezTo>
                    <a:close/>
                  </a:path>
                </a:pathLst>
              </a:custGeom>
              <a:solidFill>
                <a:srgbClr val="E8E8E8"/>
              </a:solidFill>
            </p:spPr>
          </p:sp>
        </p:grpSp>
        <p:sp>
          <p:nvSpPr>
            <p:cNvPr id="17" name="TextBox 17"/>
            <p:cNvSpPr txBox="1"/>
            <p:nvPr/>
          </p:nvSpPr>
          <p:spPr>
            <a:xfrm>
              <a:off x="1431936" y="196664"/>
              <a:ext cx="7189053" cy="6762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Design Choices and Trade offs</a:t>
              </a:r>
              <a:endParaRPr lang="en-US" sz="3000">
                <a:solidFill>
                  <a:srgbClr val="000000"/>
                </a:solidFill>
                <a:latin typeface="DM Sans"/>
              </a:endParaRPr>
            </a:p>
          </p:txBody>
        </p:sp>
        <p:grpSp>
          <p:nvGrpSpPr>
            <p:cNvPr id="18" name="Group 18"/>
            <p:cNvGrpSpPr/>
            <p:nvPr/>
          </p:nvGrpSpPr>
          <p:grpSpPr>
            <a:xfrm rot="0">
              <a:off x="0" y="0"/>
              <a:ext cx="1167604" cy="1167604"/>
              <a:chOff x="0" y="0"/>
              <a:chExt cx="1913890" cy="1913890"/>
            </a:xfrm>
          </p:grpSpPr>
          <p:sp>
            <p:nvSpPr>
              <p:cNvPr id="19" name="Freeform 19"/>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id="20" name="TextBox 20"/>
            <p:cNvSpPr txBox="1"/>
            <p:nvPr/>
          </p:nvSpPr>
          <p:spPr>
            <a:xfrm>
              <a:off x="288575" y="301439"/>
              <a:ext cx="577755" cy="678467"/>
            </a:xfrm>
            <a:prstGeom prst="rect">
              <a:avLst/>
            </a:prstGeom>
          </p:spPr>
          <p:txBody>
            <a:bodyPr lIns="0" tIns="0" rIns="0" bIns="0" rtlCol="0" anchor="t">
              <a:spAutoFit/>
            </a:bodyPr>
            <a:lstStyle/>
            <a:p>
              <a:pPr algn="ctr">
                <a:lnSpc>
                  <a:spcPts val="3960"/>
                </a:lnSpc>
              </a:pPr>
              <a:r>
                <a:rPr lang="en-US" sz="3600">
                  <a:solidFill>
                    <a:srgbClr val="FFFFFF"/>
                  </a:solidFill>
                  <a:latin typeface="DM Sans Bold"/>
                </a:rPr>
                <a:t>4</a:t>
              </a:r>
              <a:endParaRPr lang="en-US" sz="3600">
                <a:solidFill>
                  <a:srgbClr val="FFFFFF"/>
                </a:solidFill>
                <a:latin typeface="DM Sans Bold"/>
              </a:endParaRPr>
            </a:p>
          </p:txBody>
        </p:sp>
      </p:grpSp>
      <p:grpSp>
        <p:nvGrpSpPr>
          <p:cNvPr id="21" name="Group 21"/>
          <p:cNvGrpSpPr/>
          <p:nvPr/>
        </p:nvGrpSpPr>
        <p:grpSpPr>
          <a:xfrm rot="0">
            <a:off x="9144000" y="1028700"/>
            <a:ext cx="875703" cy="875703"/>
            <a:chOff x="0" y="0"/>
            <a:chExt cx="1913890" cy="1913890"/>
          </a:xfrm>
        </p:grpSpPr>
        <p:sp>
          <p:nvSpPr>
            <p:cNvPr id="22" name="Freeform 22"/>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id="23" name="TextBox 23"/>
          <p:cNvSpPr txBox="1"/>
          <p:nvPr/>
        </p:nvSpPr>
        <p:spPr>
          <a:xfrm>
            <a:off x="9379481" y="1235939"/>
            <a:ext cx="433316" cy="499325"/>
          </a:xfrm>
          <a:prstGeom prst="rect">
            <a:avLst/>
          </a:prstGeom>
        </p:spPr>
        <p:txBody>
          <a:bodyPr lIns="0" tIns="0" rIns="0" bIns="0" rtlCol="0" anchor="t">
            <a:spAutoFit/>
          </a:bodyPr>
          <a:lstStyle/>
          <a:p>
            <a:pPr algn="ctr">
              <a:lnSpc>
                <a:spcPts val="3960"/>
              </a:lnSpc>
            </a:pPr>
            <a:r>
              <a:rPr lang="en-US" sz="3600">
                <a:solidFill>
                  <a:srgbClr val="FFFFFF"/>
                </a:solidFill>
                <a:latin typeface="DM Sans Bold"/>
              </a:rPr>
              <a:t>1</a:t>
            </a:r>
            <a:endParaRPr lang="en-US" sz="3600">
              <a:solidFill>
                <a:srgbClr val="FFFFFF"/>
              </a:solidFill>
              <a:latin typeface="DM Sans Bold"/>
            </a:endParaRPr>
          </a:p>
        </p:txBody>
      </p:sp>
      <p:grpSp>
        <p:nvGrpSpPr>
          <p:cNvPr id="24" name="Group 24"/>
          <p:cNvGrpSpPr/>
          <p:nvPr/>
        </p:nvGrpSpPr>
        <p:grpSpPr>
          <a:xfrm rot="0">
            <a:off x="9144000" y="3290960"/>
            <a:ext cx="875703" cy="875703"/>
            <a:chOff x="0" y="0"/>
            <a:chExt cx="1913890" cy="1913890"/>
          </a:xfrm>
        </p:grpSpPr>
        <p:sp>
          <p:nvSpPr>
            <p:cNvPr id="25" name="Freeform 25"/>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id="26" name="TextBox 26"/>
          <p:cNvSpPr txBox="1"/>
          <p:nvPr/>
        </p:nvSpPr>
        <p:spPr>
          <a:xfrm>
            <a:off x="9369956" y="3534823"/>
            <a:ext cx="433316" cy="499325"/>
          </a:xfrm>
          <a:prstGeom prst="rect">
            <a:avLst/>
          </a:prstGeom>
        </p:spPr>
        <p:txBody>
          <a:bodyPr lIns="0" tIns="0" rIns="0" bIns="0" rtlCol="0" anchor="t">
            <a:spAutoFit/>
          </a:bodyPr>
          <a:lstStyle/>
          <a:p>
            <a:pPr algn="ctr">
              <a:lnSpc>
                <a:spcPts val="3960"/>
              </a:lnSpc>
            </a:pPr>
            <a:r>
              <a:rPr lang="en-US" sz="3600">
                <a:solidFill>
                  <a:srgbClr val="FFFFFF"/>
                </a:solidFill>
                <a:latin typeface="DM Sans Bold"/>
              </a:rPr>
              <a:t>3</a:t>
            </a:r>
            <a:endParaRPr lang="en-US" sz="3600">
              <a:solidFill>
                <a:srgbClr val="FFFFFF"/>
              </a:solidFill>
              <a:latin typeface="DM Sans Bold"/>
            </a:endParaRPr>
          </a:p>
        </p:txBody>
      </p:sp>
      <p:grpSp>
        <p:nvGrpSpPr>
          <p:cNvPr id="27" name="Group 27"/>
          <p:cNvGrpSpPr/>
          <p:nvPr/>
        </p:nvGrpSpPr>
        <p:grpSpPr>
          <a:xfrm rot="0">
            <a:off x="9144000" y="2159830"/>
            <a:ext cx="875703" cy="875703"/>
            <a:chOff x="0" y="0"/>
            <a:chExt cx="1913890" cy="1913890"/>
          </a:xfrm>
        </p:grpSpPr>
        <p:sp>
          <p:nvSpPr>
            <p:cNvPr id="28" name="Freeform 28"/>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id="29" name="TextBox 29"/>
          <p:cNvSpPr txBox="1"/>
          <p:nvPr/>
        </p:nvSpPr>
        <p:spPr>
          <a:xfrm>
            <a:off x="9369956" y="2381356"/>
            <a:ext cx="433316" cy="499325"/>
          </a:xfrm>
          <a:prstGeom prst="rect">
            <a:avLst/>
          </a:prstGeom>
        </p:spPr>
        <p:txBody>
          <a:bodyPr lIns="0" tIns="0" rIns="0" bIns="0" rtlCol="0" anchor="t">
            <a:spAutoFit/>
          </a:bodyPr>
          <a:lstStyle/>
          <a:p>
            <a:pPr algn="ctr">
              <a:lnSpc>
                <a:spcPts val="3960"/>
              </a:lnSpc>
            </a:pPr>
            <a:r>
              <a:rPr lang="en-US" sz="3600">
                <a:solidFill>
                  <a:srgbClr val="FFFFFF"/>
                </a:solidFill>
                <a:latin typeface="DM Sans Bold"/>
              </a:rPr>
              <a:t>2</a:t>
            </a:r>
            <a:endParaRPr lang="en-US" sz="3600">
              <a:solidFill>
                <a:srgbClr val="FFFFFF"/>
              </a:solidFill>
              <a:latin typeface="DM Sans Bold"/>
            </a:endParaRPr>
          </a:p>
        </p:txBody>
      </p:sp>
      <p:sp>
        <p:nvSpPr>
          <p:cNvPr id="30" name="Freeform 30"/>
          <p:cNvSpPr/>
          <p:nvPr/>
        </p:nvSpPr>
        <p:spPr>
          <a:xfrm>
            <a:off x="2159355" y="3416942"/>
            <a:ext cx="6013334" cy="3453116"/>
          </a:xfrm>
          <a:custGeom>
            <a:avLst/>
            <a:gdLst/>
            <a:ahLst/>
            <a:cxnLst/>
            <a:rect l="l" t="t" r="r" b="b"/>
            <a:pathLst>
              <a:path w="6013334" h="3453116">
                <a:moveTo>
                  <a:pt x="0" y="0"/>
                </a:moveTo>
                <a:lnTo>
                  <a:pt x="6013333" y="0"/>
                </a:lnTo>
                <a:lnTo>
                  <a:pt x="6013333" y="3453116"/>
                </a:lnTo>
                <a:lnTo>
                  <a:pt x="0" y="3453116"/>
                </a:lnTo>
                <a:lnTo>
                  <a:pt x="0" y="0"/>
                </a:lnTo>
                <a:close/>
              </a:path>
            </a:pathLst>
          </a:custGeom>
          <a:blipFill>
            <a:blip r:embed="rId1">
              <a:extLst>
                <a:ext uri="{96DAC541-7B7A-43D3-8B79-37D633B846F1}">
                  <asvg:svgBlip xmlns:asvg="http://schemas.microsoft.com/office/drawing/2016/SVG/main" r:embed="rId2"/>
                </a:ext>
              </a:extLst>
            </a:blip>
            <a:stretch>
              <a:fillRect t="-184" b="-184"/>
            </a:stretch>
          </a:blipFill>
        </p:spPr>
      </p:sp>
      <p:sp>
        <p:nvSpPr>
          <p:cNvPr id="31" name="TextBox 31"/>
          <p:cNvSpPr txBox="1"/>
          <p:nvPr/>
        </p:nvSpPr>
        <p:spPr>
          <a:xfrm>
            <a:off x="3135040" y="4275119"/>
            <a:ext cx="4150454" cy="963930"/>
          </a:xfrm>
          <a:prstGeom prst="rect">
            <a:avLst/>
          </a:prstGeom>
        </p:spPr>
        <p:txBody>
          <a:bodyPr lIns="0" tIns="0" rIns="0" bIns="0" rtlCol="0" anchor="t">
            <a:spAutoFit/>
          </a:bodyPr>
          <a:lstStyle/>
          <a:p>
            <a:pPr>
              <a:lnSpc>
                <a:spcPts val="7200"/>
              </a:lnSpc>
            </a:pPr>
            <a:r>
              <a:rPr lang="en-US" sz="7200">
                <a:solidFill>
                  <a:srgbClr val="FFFFFF"/>
                </a:solidFill>
                <a:latin typeface="DM Sans"/>
              </a:rPr>
              <a:t>Contents</a:t>
            </a:r>
            <a:endParaRPr lang="en-US" sz="7200">
              <a:solidFill>
                <a:srgbClr val="FFFFFF"/>
              </a:solidFill>
              <a:latin typeface="DM Sans"/>
            </a:endParaRPr>
          </a:p>
        </p:txBody>
      </p:sp>
      <p:sp>
        <p:nvSpPr>
          <p:cNvPr id="32" name="Freeform 32"/>
          <p:cNvSpPr/>
          <p:nvPr/>
        </p:nvSpPr>
        <p:spPr>
          <a:xfrm>
            <a:off x="1028700" y="4657135"/>
            <a:ext cx="2328416" cy="6216646"/>
          </a:xfrm>
          <a:custGeom>
            <a:avLst/>
            <a:gdLst/>
            <a:ahLst/>
            <a:cxnLst/>
            <a:rect l="l" t="t" r="r" b="b"/>
            <a:pathLst>
              <a:path w="2328416" h="6216646">
                <a:moveTo>
                  <a:pt x="0" y="0"/>
                </a:moveTo>
                <a:lnTo>
                  <a:pt x="2328416" y="0"/>
                </a:lnTo>
                <a:lnTo>
                  <a:pt x="2328416" y="6216646"/>
                </a:lnTo>
                <a:lnTo>
                  <a:pt x="0" y="62166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3" name="Group 33"/>
          <p:cNvGrpSpPr/>
          <p:nvPr/>
        </p:nvGrpSpPr>
        <p:grpSpPr>
          <a:xfrm rot="0">
            <a:off x="9144000" y="5554968"/>
            <a:ext cx="7135079" cy="875703"/>
            <a:chOff x="0" y="0"/>
            <a:chExt cx="9513439" cy="1167604"/>
          </a:xfrm>
        </p:grpSpPr>
        <p:grpSp>
          <p:nvGrpSpPr>
            <p:cNvPr id="34" name="Group 34"/>
            <p:cNvGrpSpPr/>
            <p:nvPr/>
          </p:nvGrpSpPr>
          <p:grpSpPr>
            <a:xfrm rot="0">
              <a:off x="762360" y="0"/>
              <a:ext cx="8751079" cy="1136277"/>
              <a:chOff x="0" y="0"/>
              <a:chExt cx="14344420" cy="1862541"/>
            </a:xfrm>
          </p:grpSpPr>
          <p:sp>
            <p:nvSpPr>
              <p:cNvPr id="35" name="Freeform 35"/>
              <p:cNvSpPr/>
              <p:nvPr/>
            </p:nvSpPr>
            <p:spPr>
              <a:xfrm>
                <a:off x="0" y="0"/>
                <a:ext cx="14344421" cy="1862541"/>
              </a:xfrm>
              <a:custGeom>
                <a:avLst/>
                <a:gdLst/>
                <a:ahLst/>
                <a:cxnLst/>
                <a:rect l="l" t="t" r="r" b="b"/>
                <a:pathLst>
                  <a:path w="14344421" h="1862541">
                    <a:moveTo>
                      <a:pt x="14219960" y="1862541"/>
                    </a:moveTo>
                    <a:lnTo>
                      <a:pt x="124460" y="1862541"/>
                    </a:lnTo>
                    <a:cubicBezTo>
                      <a:pt x="55880" y="1862541"/>
                      <a:pt x="0" y="1806660"/>
                      <a:pt x="0" y="1738081"/>
                    </a:cubicBezTo>
                    <a:lnTo>
                      <a:pt x="0" y="124460"/>
                    </a:lnTo>
                    <a:cubicBezTo>
                      <a:pt x="0" y="55880"/>
                      <a:pt x="55880" y="0"/>
                      <a:pt x="124460" y="0"/>
                    </a:cubicBezTo>
                    <a:lnTo>
                      <a:pt x="14219960" y="0"/>
                    </a:lnTo>
                    <a:cubicBezTo>
                      <a:pt x="14288540" y="0"/>
                      <a:pt x="14344421" y="55880"/>
                      <a:pt x="14344421" y="124460"/>
                    </a:cubicBezTo>
                    <a:lnTo>
                      <a:pt x="14344421" y="1738081"/>
                    </a:lnTo>
                    <a:cubicBezTo>
                      <a:pt x="14344421" y="1806661"/>
                      <a:pt x="14288540" y="1862541"/>
                      <a:pt x="14219960" y="1862541"/>
                    </a:cubicBezTo>
                    <a:close/>
                  </a:path>
                </a:pathLst>
              </a:custGeom>
              <a:solidFill>
                <a:srgbClr val="E8E8E8"/>
              </a:solidFill>
            </p:spPr>
          </p:sp>
        </p:grpSp>
        <p:sp>
          <p:nvSpPr>
            <p:cNvPr id="36" name="TextBox 36"/>
            <p:cNvSpPr txBox="1"/>
            <p:nvPr/>
          </p:nvSpPr>
          <p:spPr>
            <a:xfrm>
              <a:off x="1431936" y="196664"/>
              <a:ext cx="7189053" cy="6762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Practical Applications</a:t>
              </a:r>
              <a:endParaRPr lang="en-US" sz="3000">
                <a:solidFill>
                  <a:srgbClr val="000000"/>
                </a:solidFill>
                <a:latin typeface="DM Sans"/>
              </a:endParaRPr>
            </a:p>
          </p:txBody>
        </p:sp>
        <p:grpSp>
          <p:nvGrpSpPr>
            <p:cNvPr id="37" name="Group 37"/>
            <p:cNvGrpSpPr/>
            <p:nvPr/>
          </p:nvGrpSpPr>
          <p:grpSpPr>
            <a:xfrm rot="0">
              <a:off x="0" y="0"/>
              <a:ext cx="1167604" cy="1167604"/>
              <a:chOff x="0" y="0"/>
              <a:chExt cx="1913890" cy="1913890"/>
            </a:xfrm>
          </p:grpSpPr>
          <p:sp>
            <p:nvSpPr>
              <p:cNvPr id="38" name="Freeform 38"/>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id="39" name="TextBox 39"/>
            <p:cNvSpPr txBox="1"/>
            <p:nvPr/>
          </p:nvSpPr>
          <p:spPr>
            <a:xfrm>
              <a:off x="288575" y="301439"/>
              <a:ext cx="577755" cy="678467"/>
            </a:xfrm>
            <a:prstGeom prst="rect">
              <a:avLst/>
            </a:prstGeom>
          </p:spPr>
          <p:txBody>
            <a:bodyPr lIns="0" tIns="0" rIns="0" bIns="0" rtlCol="0" anchor="t">
              <a:spAutoFit/>
            </a:bodyPr>
            <a:lstStyle/>
            <a:p>
              <a:pPr algn="ctr">
                <a:lnSpc>
                  <a:spcPts val="3960"/>
                </a:lnSpc>
              </a:pPr>
              <a:r>
                <a:rPr lang="en-US" sz="3600">
                  <a:solidFill>
                    <a:srgbClr val="FFFFFF"/>
                  </a:solidFill>
                  <a:latin typeface="DM Sans Bold"/>
                </a:rPr>
                <a:t>5</a:t>
              </a:r>
              <a:endParaRPr lang="en-US" sz="3600">
                <a:solidFill>
                  <a:srgbClr val="FFFFFF"/>
                </a:solidFill>
                <a:latin typeface="DM Sans Bold"/>
              </a:endParaRPr>
            </a:p>
          </p:txBody>
        </p:sp>
      </p:grpSp>
      <p:grpSp>
        <p:nvGrpSpPr>
          <p:cNvPr id="40" name="Group 40"/>
          <p:cNvGrpSpPr/>
          <p:nvPr/>
        </p:nvGrpSpPr>
        <p:grpSpPr>
          <a:xfrm rot="0">
            <a:off x="9144000" y="6595042"/>
            <a:ext cx="7135079" cy="875703"/>
            <a:chOff x="0" y="0"/>
            <a:chExt cx="9513439" cy="1167604"/>
          </a:xfrm>
        </p:grpSpPr>
        <p:grpSp>
          <p:nvGrpSpPr>
            <p:cNvPr id="41" name="Group 41"/>
            <p:cNvGrpSpPr/>
            <p:nvPr/>
          </p:nvGrpSpPr>
          <p:grpSpPr>
            <a:xfrm rot="0">
              <a:off x="762360" y="0"/>
              <a:ext cx="8751079" cy="1136277"/>
              <a:chOff x="0" y="0"/>
              <a:chExt cx="14344420" cy="1862541"/>
            </a:xfrm>
          </p:grpSpPr>
          <p:sp>
            <p:nvSpPr>
              <p:cNvPr id="42" name="Freeform 42"/>
              <p:cNvSpPr/>
              <p:nvPr/>
            </p:nvSpPr>
            <p:spPr>
              <a:xfrm>
                <a:off x="0" y="0"/>
                <a:ext cx="14344421" cy="1862541"/>
              </a:xfrm>
              <a:custGeom>
                <a:avLst/>
                <a:gdLst/>
                <a:ahLst/>
                <a:cxnLst/>
                <a:rect l="l" t="t" r="r" b="b"/>
                <a:pathLst>
                  <a:path w="14344421" h="1862541">
                    <a:moveTo>
                      <a:pt x="14219960" y="1862541"/>
                    </a:moveTo>
                    <a:lnTo>
                      <a:pt x="124460" y="1862541"/>
                    </a:lnTo>
                    <a:cubicBezTo>
                      <a:pt x="55880" y="1862541"/>
                      <a:pt x="0" y="1806660"/>
                      <a:pt x="0" y="1738081"/>
                    </a:cubicBezTo>
                    <a:lnTo>
                      <a:pt x="0" y="124460"/>
                    </a:lnTo>
                    <a:cubicBezTo>
                      <a:pt x="0" y="55880"/>
                      <a:pt x="55880" y="0"/>
                      <a:pt x="124460" y="0"/>
                    </a:cubicBezTo>
                    <a:lnTo>
                      <a:pt x="14219960" y="0"/>
                    </a:lnTo>
                    <a:cubicBezTo>
                      <a:pt x="14288540" y="0"/>
                      <a:pt x="14344421" y="55880"/>
                      <a:pt x="14344421" y="124460"/>
                    </a:cubicBezTo>
                    <a:lnTo>
                      <a:pt x="14344421" y="1738081"/>
                    </a:lnTo>
                    <a:cubicBezTo>
                      <a:pt x="14344421" y="1806661"/>
                      <a:pt x="14288540" y="1862541"/>
                      <a:pt x="14219960" y="1862541"/>
                    </a:cubicBezTo>
                    <a:close/>
                  </a:path>
                </a:pathLst>
              </a:custGeom>
              <a:solidFill>
                <a:srgbClr val="E8E8E8"/>
              </a:solidFill>
            </p:spPr>
          </p:sp>
        </p:grpSp>
        <p:sp>
          <p:nvSpPr>
            <p:cNvPr id="43" name="TextBox 43"/>
            <p:cNvSpPr txBox="1"/>
            <p:nvPr/>
          </p:nvSpPr>
          <p:spPr>
            <a:xfrm>
              <a:off x="1431936" y="196664"/>
              <a:ext cx="7189053" cy="6762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Performance Analysis</a:t>
              </a:r>
              <a:endParaRPr lang="en-US" sz="3000">
                <a:solidFill>
                  <a:srgbClr val="000000"/>
                </a:solidFill>
                <a:latin typeface="DM Sans"/>
              </a:endParaRPr>
            </a:p>
          </p:txBody>
        </p:sp>
        <p:grpSp>
          <p:nvGrpSpPr>
            <p:cNvPr id="44" name="Group 44"/>
            <p:cNvGrpSpPr/>
            <p:nvPr/>
          </p:nvGrpSpPr>
          <p:grpSpPr>
            <a:xfrm rot="0">
              <a:off x="0" y="0"/>
              <a:ext cx="1167604" cy="1167604"/>
              <a:chOff x="0" y="0"/>
              <a:chExt cx="1913890" cy="1913890"/>
            </a:xfrm>
          </p:grpSpPr>
          <p:sp>
            <p:nvSpPr>
              <p:cNvPr id="45" name="Freeform 45"/>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id="46" name="TextBox 46"/>
            <p:cNvSpPr txBox="1"/>
            <p:nvPr/>
          </p:nvSpPr>
          <p:spPr>
            <a:xfrm>
              <a:off x="288575" y="301439"/>
              <a:ext cx="577755" cy="678467"/>
            </a:xfrm>
            <a:prstGeom prst="rect">
              <a:avLst/>
            </a:prstGeom>
          </p:spPr>
          <p:txBody>
            <a:bodyPr lIns="0" tIns="0" rIns="0" bIns="0" rtlCol="0" anchor="t">
              <a:spAutoFit/>
            </a:bodyPr>
            <a:lstStyle/>
            <a:p>
              <a:pPr algn="ctr">
                <a:lnSpc>
                  <a:spcPts val="3960"/>
                </a:lnSpc>
              </a:pPr>
              <a:r>
                <a:rPr lang="en-US" sz="3600">
                  <a:solidFill>
                    <a:srgbClr val="FFFFFF"/>
                  </a:solidFill>
                  <a:latin typeface="DM Sans Bold"/>
                </a:rPr>
                <a:t>6</a:t>
              </a:r>
              <a:endParaRPr lang="en-US" sz="3600">
                <a:solidFill>
                  <a:srgbClr val="FFFFFF"/>
                </a:solidFill>
                <a:latin typeface="DM Sans Bold"/>
              </a:endParaRPr>
            </a:p>
          </p:txBody>
        </p:sp>
      </p:grpSp>
      <p:grpSp>
        <p:nvGrpSpPr>
          <p:cNvPr id="47" name="Group 47"/>
          <p:cNvGrpSpPr/>
          <p:nvPr/>
        </p:nvGrpSpPr>
        <p:grpSpPr>
          <a:xfrm rot="0">
            <a:off x="9144000" y="7727920"/>
            <a:ext cx="7135079" cy="875703"/>
            <a:chOff x="0" y="0"/>
            <a:chExt cx="9513439" cy="1167604"/>
          </a:xfrm>
        </p:grpSpPr>
        <p:grpSp>
          <p:nvGrpSpPr>
            <p:cNvPr id="48" name="Group 48"/>
            <p:cNvGrpSpPr/>
            <p:nvPr/>
          </p:nvGrpSpPr>
          <p:grpSpPr>
            <a:xfrm rot="0">
              <a:off x="762360" y="0"/>
              <a:ext cx="8751079" cy="1136277"/>
              <a:chOff x="0" y="0"/>
              <a:chExt cx="14344420" cy="1862541"/>
            </a:xfrm>
          </p:grpSpPr>
          <p:sp>
            <p:nvSpPr>
              <p:cNvPr id="49" name="Freeform 49"/>
              <p:cNvSpPr/>
              <p:nvPr/>
            </p:nvSpPr>
            <p:spPr>
              <a:xfrm>
                <a:off x="0" y="0"/>
                <a:ext cx="14344421" cy="1862541"/>
              </a:xfrm>
              <a:custGeom>
                <a:avLst/>
                <a:gdLst/>
                <a:ahLst/>
                <a:cxnLst/>
                <a:rect l="l" t="t" r="r" b="b"/>
                <a:pathLst>
                  <a:path w="14344421" h="1862541">
                    <a:moveTo>
                      <a:pt x="14219960" y="1862541"/>
                    </a:moveTo>
                    <a:lnTo>
                      <a:pt x="124460" y="1862541"/>
                    </a:lnTo>
                    <a:cubicBezTo>
                      <a:pt x="55880" y="1862541"/>
                      <a:pt x="0" y="1806660"/>
                      <a:pt x="0" y="1738081"/>
                    </a:cubicBezTo>
                    <a:lnTo>
                      <a:pt x="0" y="124460"/>
                    </a:lnTo>
                    <a:cubicBezTo>
                      <a:pt x="0" y="55880"/>
                      <a:pt x="55880" y="0"/>
                      <a:pt x="124460" y="0"/>
                    </a:cubicBezTo>
                    <a:lnTo>
                      <a:pt x="14219960" y="0"/>
                    </a:lnTo>
                    <a:cubicBezTo>
                      <a:pt x="14288540" y="0"/>
                      <a:pt x="14344421" y="55880"/>
                      <a:pt x="14344421" y="124460"/>
                    </a:cubicBezTo>
                    <a:lnTo>
                      <a:pt x="14344421" y="1738081"/>
                    </a:lnTo>
                    <a:cubicBezTo>
                      <a:pt x="14344421" y="1806661"/>
                      <a:pt x="14288540" y="1862541"/>
                      <a:pt x="14219960" y="1862541"/>
                    </a:cubicBezTo>
                    <a:close/>
                  </a:path>
                </a:pathLst>
              </a:custGeom>
              <a:solidFill>
                <a:srgbClr val="E8E8E8"/>
              </a:solidFill>
            </p:spPr>
          </p:sp>
        </p:grpSp>
        <p:sp>
          <p:nvSpPr>
            <p:cNvPr id="50" name="TextBox 50"/>
            <p:cNvSpPr txBox="1"/>
            <p:nvPr/>
          </p:nvSpPr>
          <p:spPr>
            <a:xfrm>
              <a:off x="1431936" y="196664"/>
              <a:ext cx="7189053" cy="6762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Experimental Evaluation</a:t>
              </a:r>
              <a:endParaRPr lang="en-US" sz="3000">
                <a:solidFill>
                  <a:srgbClr val="000000"/>
                </a:solidFill>
                <a:latin typeface="DM Sans"/>
              </a:endParaRPr>
            </a:p>
          </p:txBody>
        </p:sp>
        <p:grpSp>
          <p:nvGrpSpPr>
            <p:cNvPr id="51" name="Group 51"/>
            <p:cNvGrpSpPr/>
            <p:nvPr/>
          </p:nvGrpSpPr>
          <p:grpSpPr>
            <a:xfrm rot="0">
              <a:off x="0" y="0"/>
              <a:ext cx="1167604" cy="1167604"/>
              <a:chOff x="0" y="0"/>
              <a:chExt cx="1913890" cy="1913890"/>
            </a:xfrm>
          </p:grpSpPr>
          <p:sp>
            <p:nvSpPr>
              <p:cNvPr id="52" name="Freeform 52"/>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id="53" name="TextBox 53"/>
            <p:cNvSpPr txBox="1"/>
            <p:nvPr/>
          </p:nvSpPr>
          <p:spPr>
            <a:xfrm>
              <a:off x="288575" y="301439"/>
              <a:ext cx="577755" cy="678467"/>
            </a:xfrm>
            <a:prstGeom prst="rect">
              <a:avLst/>
            </a:prstGeom>
          </p:spPr>
          <p:txBody>
            <a:bodyPr lIns="0" tIns="0" rIns="0" bIns="0" rtlCol="0" anchor="t">
              <a:spAutoFit/>
            </a:bodyPr>
            <a:lstStyle/>
            <a:p>
              <a:pPr algn="ctr">
                <a:lnSpc>
                  <a:spcPts val="3960"/>
                </a:lnSpc>
              </a:pPr>
              <a:r>
                <a:rPr lang="en-US" sz="3600">
                  <a:solidFill>
                    <a:srgbClr val="FFFFFF"/>
                  </a:solidFill>
                  <a:latin typeface="DM Sans Bold"/>
                </a:rPr>
                <a:t>7</a:t>
              </a:r>
              <a:endParaRPr lang="en-US" sz="3600">
                <a:solidFill>
                  <a:srgbClr val="FFFFFF"/>
                </a:solidFill>
                <a:latin typeface="DM Sans Bold"/>
              </a:endParaRPr>
            </a:p>
          </p:txBody>
        </p:sp>
      </p:grpSp>
      <p:grpSp>
        <p:nvGrpSpPr>
          <p:cNvPr id="54" name="Group 54"/>
          <p:cNvGrpSpPr/>
          <p:nvPr/>
        </p:nvGrpSpPr>
        <p:grpSpPr>
          <a:xfrm rot="0">
            <a:off x="9144000" y="8860798"/>
            <a:ext cx="7135079" cy="875703"/>
            <a:chOff x="0" y="0"/>
            <a:chExt cx="9513439" cy="1167604"/>
          </a:xfrm>
        </p:grpSpPr>
        <p:grpSp>
          <p:nvGrpSpPr>
            <p:cNvPr id="55" name="Group 55"/>
            <p:cNvGrpSpPr/>
            <p:nvPr/>
          </p:nvGrpSpPr>
          <p:grpSpPr>
            <a:xfrm rot="0">
              <a:off x="762360" y="0"/>
              <a:ext cx="8751079" cy="1136277"/>
              <a:chOff x="0" y="0"/>
              <a:chExt cx="14344420" cy="1862541"/>
            </a:xfrm>
          </p:grpSpPr>
          <p:sp>
            <p:nvSpPr>
              <p:cNvPr id="56" name="Freeform 56"/>
              <p:cNvSpPr/>
              <p:nvPr/>
            </p:nvSpPr>
            <p:spPr>
              <a:xfrm>
                <a:off x="0" y="0"/>
                <a:ext cx="14344421" cy="1862541"/>
              </a:xfrm>
              <a:custGeom>
                <a:avLst/>
                <a:gdLst/>
                <a:ahLst/>
                <a:cxnLst/>
                <a:rect l="l" t="t" r="r" b="b"/>
                <a:pathLst>
                  <a:path w="14344421" h="1862541">
                    <a:moveTo>
                      <a:pt x="14219960" y="1862541"/>
                    </a:moveTo>
                    <a:lnTo>
                      <a:pt x="124460" y="1862541"/>
                    </a:lnTo>
                    <a:cubicBezTo>
                      <a:pt x="55880" y="1862541"/>
                      <a:pt x="0" y="1806660"/>
                      <a:pt x="0" y="1738081"/>
                    </a:cubicBezTo>
                    <a:lnTo>
                      <a:pt x="0" y="124460"/>
                    </a:lnTo>
                    <a:cubicBezTo>
                      <a:pt x="0" y="55880"/>
                      <a:pt x="55880" y="0"/>
                      <a:pt x="124460" y="0"/>
                    </a:cubicBezTo>
                    <a:lnTo>
                      <a:pt x="14219960" y="0"/>
                    </a:lnTo>
                    <a:cubicBezTo>
                      <a:pt x="14288540" y="0"/>
                      <a:pt x="14344421" y="55880"/>
                      <a:pt x="14344421" y="124460"/>
                    </a:cubicBezTo>
                    <a:lnTo>
                      <a:pt x="14344421" y="1738081"/>
                    </a:lnTo>
                    <a:cubicBezTo>
                      <a:pt x="14344421" y="1806661"/>
                      <a:pt x="14288540" y="1862541"/>
                      <a:pt x="14219960" y="1862541"/>
                    </a:cubicBezTo>
                    <a:close/>
                  </a:path>
                </a:pathLst>
              </a:custGeom>
              <a:solidFill>
                <a:srgbClr val="E8E8E8"/>
              </a:solidFill>
            </p:spPr>
          </p:sp>
        </p:grpSp>
        <p:sp>
          <p:nvSpPr>
            <p:cNvPr id="57" name="TextBox 57"/>
            <p:cNvSpPr txBox="1"/>
            <p:nvPr/>
          </p:nvSpPr>
          <p:spPr>
            <a:xfrm>
              <a:off x="1431936" y="196664"/>
              <a:ext cx="7189053" cy="6762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Discussion</a:t>
              </a:r>
              <a:endParaRPr lang="en-US" sz="3000">
                <a:solidFill>
                  <a:srgbClr val="000000"/>
                </a:solidFill>
                <a:latin typeface="DM Sans"/>
              </a:endParaRPr>
            </a:p>
          </p:txBody>
        </p:sp>
        <p:grpSp>
          <p:nvGrpSpPr>
            <p:cNvPr id="58" name="Group 58"/>
            <p:cNvGrpSpPr/>
            <p:nvPr/>
          </p:nvGrpSpPr>
          <p:grpSpPr>
            <a:xfrm rot="0">
              <a:off x="0" y="0"/>
              <a:ext cx="1167604" cy="1167604"/>
              <a:chOff x="0" y="0"/>
              <a:chExt cx="1913890" cy="1913890"/>
            </a:xfrm>
          </p:grpSpPr>
          <p:sp>
            <p:nvSpPr>
              <p:cNvPr id="59" name="Freeform 59"/>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id="60" name="TextBox 60"/>
            <p:cNvSpPr txBox="1"/>
            <p:nvPr/>
          </p:nvSpPr>
          <p:spPr>
            <a:xfrm>
              <a:off x="288575" y="301439"/>
              <a:ext cx="577755" cy="678467"/>
            </a:xfrm>
            <a:prstGeom prst="rect">
              <a:avLst/>
            </a:prstGeom>
          </p:spPr>
          <p:txBody>
            <a:bodyPr lIns="0" tIns="0" rIns="0" bIns="0" rtlCol="0" anchor="t">
              <a:spAutoFit/>
            </a:bodyPr>
            <a:lstStyle/>
            <a:p>
              <a:pPr algn="ctr">
                <a:lnSpc>
                  <a:spcPts val="3960"/>
                </a:lnSpc>
              </a:pPr>
              <a:r>
                <a:rPr lang="en-US" sz="3600">
                  <a:solidFill>
                    <a:srgbClr val="FFFFFF"/>
                  </a:solidFill>
                  <a:latin typeface="DM Sans Bold"/>
                </a:rPr>
                <a:t>8</a:t>
              </a:r>
              <a:endParaRPr lang="en-US" sz="3600">
                <a:solidFill>
                  <a:srgbClr val="FFFFFF"/>
                </a:solidFill>
                <a:latin typeface="DM Sans Bol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15749" y="1505183"/>
            <a:ext cx="7637072" cy="1281492"/>
          </a:xfrm>
          <a:prstGeom prst="rect">
            <a:avLst/>
          </a:prstGeom>
        </p:spPr>
        <p:txBody>
          <a:bodyPr lIns="0" tIns="0" rIns="0" bIns="0" rtlCol="0" anchor="t">
            <a:spAutoFit/>
          </a:bodyPr>
          <a:lstStyle/>
          <a:p>
            <a:pPr marL="0" lvl="0" indent="0">
              <a:lnSpc>
                <a:spcPts val="9600"/>
              </a:lnSpc>
            </a:pPr>
            <a:r>
              <a:rPr lang="en-US" sz="9600" spc="-96">
                <a:solidFill>
                  <a:srgbClr val="000000"/>
                </a:solidFill>
                <a:latin typeface="DM Sans Bold"/>
              </a:rPr>
              <a:t>Introduction</a:t>
            </a:r>
            <a:endParaRPr lang="en-US" sz="9600" spc="-96">
              <a:solidFill>
                <a:srgbClr val="000000"/>
              </a:solidFill>
              <a:latin typeface="DM Sans Bold"/>
            </a:endParaRPr>
          </a:p>
        </p:txBody>
      </p:sp>
      <p:sp>
        <p:nvSpPr>
          <p:cNvPr id="3" name="TextBox 3"/>
          <p:cNvSpPr txBox="1"/>
          <p:nvPr/>
        </p:nvSpPr>
        <p:spPr>
          <a:xfrm>
            <a:off x="2015749" y="3026645"/>
            <a:ext cx="9291149" cy="5434965"/>
          </a:xfrm>
          <a:prstGeom prst="rect">
            <a:avLst/>
          </a:prstGeom>
        </p:spPr>
        <p:txBody>
          <a:bodyPr lIns="0" tIns="0" rIns="0" bIns="0" rtlCol="0" anchor="t">
            <a:spAutoFit/>
          </a:bodyPr>
          <a:lstStyle/>
          <a:p>
            <a:pPr marL="518160" lvl="1" indent="-259080">
              <a:lnSpc>
                <a:spcPts val="3360"/>
              </a:lnSpc>
              <a:buFont typeface="Arial" panose="020B0604020202020204"/>
              <a:buChar char="•"/>
            </a:pPr>
            <a:r>
              <a:rPr lang="en-US" sz="2400">
                <a:solidFill>
                  <a:srgbClr val="000000"/>
                </a:solidFill>
                <a:latin typeface="DM Sans"/>
              </a:rPr>
              <a:t>Hybrid data structures combine different data structures to leverage their strengths and solve complex problems efficiently.</a:t>
            </a:r>
            <a:endParaRPr lang="en-US" sz="2400">
              <a:solidFill>
                <a:srgbClr val="000000"/>
              </a:solidFill>
              <a:latin typeface="DM Sans"/>
            </a:endParaRPr>
          </a:p>
          <a:p>
            <a:pPr>
              <a:lnSpc>
                <a:spcPts val="3360"/>
              </a:lnSpc>
            </a:pPr>
          </a:p>
          <a:p>
            <a:pPr marL="518160" lvl="1" indent="-259080">
              <a:lnSpc>
                <a:spcPts val="3360"/>
              </a:lnSpc>
              <a:buFont typeface="Arial" panose="020B0604020202020204"/>
              <a:buChar char="•"/>
            </a:pPr>
            <a:r>
              <a:rPr lang="en-US" sz="2400">
                <a:solidFill>
                  <a:srgbClr val="000000"/>
                </a:solidFill>
                <a:latin typeface="DM Sans"/>
              </a:rPr>
              <a:t>They improve time and space efficiency, provide</a:t>
            </a:r>
            <a:endParaRPr lang="en-US" sz="2400">
              <a:solidFill>
                <a:srgbClr val="000000"/>
              </a:solidFill>
              <a:latin typeface="DM Sans"/>
            </a:endParaRPr>
          </a:p>
          <a:p>
            <a:pPr>
              <a:lnSpc>
                <a:spcPts val="3360"/>
              </a:lnSpc>
            </a:pPr>
          </a:p>
          <a:p>
            <a:pPr marL="518160" lvl="1" indent="-259080">
              <a:lnSpc>
                <a:spcPts val="3360"/>
              </a:lnSpc>
              <a:buFont typeface="Arial" panose="020B0604020202020204"/>
              <a:buChar char="•"/>
            </a:pPr>
            <a:r>
              <a:rPr lang="en-US" sz="2400">
                <a:solidFill>
                  <a:srgbClr val="000000"/>
                </a:solidFill>
                <a:latin typeface="DM Sans"/>
              </a:rPr>
              <a:t>enhanced functionality, and are versatile across problem domains.</a:t>
            </a:r>
            <a:endParaRPr lang="en-US" sz="2400">
              <a:solidFill>
                <a:srgbClr val="000000"/>
              </a:solidFill>
              <a:latin typeface="DM Sans"/>
            </a:endParaRPr>
          </a:p>
          <a:p>
            <a:pPr>
              <a:lnSpc>
                <a:spcPts val="3360"/>
              </a:lnSpc>
            </a:pPr>
          </a:p>
          <a:p>
            <a:pPr marL="518160" lvl="1" indent="-259080">
              <a:lnSpc>
                <a:spcPts val="3360"/>
              </a:lnSpc>
              <a:buFont typeface="Arial" panose="020B0604020202020204"/>
              <a:buChar char="•"/>
            </a:pPr>
            <a:r>
              <a:rPr lang="en-US" sz="2400">
                <a:solidFill>
                  <a:srgbClr val="000000"/>
                </a:solidFill>
                <a:latin typeface="DM Sans"/>
              </a:rPr>
              <a:t>Hybrid data structures are particularly useful in large-scale data processing, computational geometry, and graph algorithms.</a:t>
            </a:r>
            <a:endParaRPr lang="en-US" sz="2400">
              <a:solidFill>
                <a:srgbClr val="000000"/>
              </a:solidFill>
              <a:latin typeface="DM Sans"/>
            </a:endParaRPr>
          </a:p>
          <a:p>
            <a:pPr>
              <a:lnSpc>
                <a:spcPts val="3360"/>
              </a:lnSpc>
            </a:pPr>
          </a:p>
        </p:txBody>
      </p:sp>
      <p:sp>
        <p:nvSpPr>
          <p:cNvPr id="4" name="Freeform 4"/>
          <p:cNvSpPr/>
          <p:nvPr/>
        </p:nvSpPr>
        <p:spPr>
          <a:xfrm>
            <a:off x="12785206" y="2201085"/>
            <a:ext cx="2995913" cy="5884830"/>
          </a:xfrm>
          <a:custGeom>
            <a:avLst/>
            <a:gdLst/>
            <a:ahLst/>
            <a:cxnLst/>
            <a:rect l="l" t="t" r="r" b="b"/>
            <a:pathLst>
              <a:path w="2995913" h="5884830">
                <a:moveTo>
                  <a:pt x="0" y="0"/>
                </a:moveTo>
                <a:lnTo>
                  <a:pt x="2995914" y="0"/>
                </a:lnTo>
                <a:lnTo>
                  <a:pt x="2995914" y="5884830"/>
                </a:lnTo>
                <a:lnTo>
                  <a:pt x="0" y="588483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58549" y="566418"/>
            <a:ext cx="8301476" cy="4291332"/>
          </a:xfrm>
          <a:prstGeom prst="rect">
            <a:avLst/>
          </a:prstGeom>
        </p:spPr>
        <p:txBody>
          <a:bodyPr lIns="0" tIns="0" rIns="0" bIns="0" rtlCol="0" anchor="t">
            <a:spAutoFit/>
          </a:bodyPr>
          <a:lstStyle/>
          <a:p>
            <a:pPr>
              <a:lnSpc>
                <a:spcPts val="8335"/>
              </a:lnSpc>
            </a:pPr>
            <a:r>
              <a:rPr lang="en-US" sz="8335" spc="-83">
                <a:solidFill>
                  <a:srgbClr val="000000"/>
                </a:solidFill>
                <a:latin typeface="DM Sans Bold"/>
              </a:rPr>
              <a:t>Overview of the Data Structures Used:</a:t>
            </a:r>
            <a:endParaRPr lang="en-US" sz="8335" spc="-83">
              <a:solidFill>
                <a:srgbClr val="000000"/>
              </a:solidFill>
              <a:latin typeface="DM Sans Bold"/>
            </a:endParaRPr>
          </a:p>
          <a:p>
            <a:pPr marL="0" lvl="0" indent="0">
              <a:lnSpc>
                <a:spcPts val="8335"/>
              </a:lnSpc>
            </a:pPr>
          </a:p>
        </p:txBody>
      </p:sp>
      <p:sp>
        <p:nvSpPr>
          <p:cNvPr id="3" name="TextBox 3"/>
          <p:cNvSpPr txBox="1"/>
          <p:nvPr/>
        </p:nvSpPr>
        <p:spPr>
          <a:xfrm>
            <a:off x="1558549" y="3977920"/>
            <a:ext cx="10142849" cy="5471293"/>
          </a:xfrm>
          <a:prstGeom prst="rect">
            <a:avLst/>
          </a:prstGeom>
        </p:spPr>
        <p:txBody>
          <a:bodyPr lIns="0" tIns="0" rIns="0" bIns="0" rtlCol="0" anchor="t">
            <a:spAutoFit/>
          </a:bodyPr>
          <a:lstStyle/>
          <a:p>
            <a:pPr marL="565785" lvl="1" indent="-282575">
              <a:lnSpc>
                <a:spcPts val="3670"/>
              </a:lnSpc>
              <a:buFont typeface="Arial" panose="020B0604020202020204"/>
              <a:buChar char="•"/>
            </a:pPr>
            <a:r>
              <a:rPr lang="en-US" sz="2620">
                <a:solidFill>
                  <a:srgbClr val="000000"/>
                </a:solidFill>
                <a:latin typeface="DM Sans"/>
              </a:rPr>
              <a:t>The chosen hybrid data structure for the social media feed system consists of a linked list and a priority queue.</a:t>
            </a:r>
            <a:endParaRPr lang="en-US" sz="2620">
              <a:solidFill>
                <a:srgbClr val="000000"/>
              </a:solidFill>
              <a:latin typeface="DM Sans"/>
            </a:endParaRPr>
          </a:p>
          <a:p>
            <a:pPr>
              <a:lnSpc>
                <a:spcPts val="3670"/>
              </a:lnSpc>
            </a:pPr>
          </a:p>
          <a:p>
            <a:pPr marL="565785" lvl="1" indent="-282575">
              <a:lnSpc>
                <a:spcPts val="3670"/>
              </a:lnSpc>
              <a:buFont typeface="Arial" panose="020B0604020202020204"/>
              <a:buChar char="•"/>
            </a:pPr>
            <a:r>
              <a:rPr lang="en-US" sz="2620">
                <a:solidFill>
                  <a:srgbClr val="000000"/>
                </a:solidFill>
                <a:latin typeface="DM Sans"/>
              </a:rPr>
              <a:t>Linked List:</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Maintains the order of posts in the feed.</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Efficient insertion of new posts at the beginning.</a:t>
            </a:r>
            <a:endParaRPr lang="en-US" sz="2620">
              <a:solidFill>
                <a:srgbClr val="000000"/>
              </a:solidFill>
              <a:latin typeface="DM Sans"/>
            </a:endParaRPr>
          </a:p>
          <a:p>
            <a:pPr>
              <a:lnSpc>
                <a:spcPts val="3670"/>
              </a:lnSpc>
            </a:pPr>
          </a:p>
          <a:p>
            <a:pPr marL="565785" lvl="1" indent="-282575">
              <a:lnSpc>
                <a:spcPts val="3670"/>
              </a:lnSpc>
              <a:buFont typeface="Arial" panose="020B0604020202020204"/>
              <a:buChar char="•"/>
            </a:pPr>
            <a:r>
              <a:rPr lang="en-US" sz="2620">
                <a:solidFill>
                  <a:srgbClr val="000000"/>
                </a:solidFill>
                <a:latin typeface="DM Sans"/>
              </a:rPr>
              <a:t>Priority Queue:</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Stores timestamps of posts.</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Efficient retrieval of the latest post based on timestamps.</a:t>
            </a:r>
            <a:endParaRPr lang="en-US" sz="2620">
              <a:solidFill>
                <a:srgbClr val="000000"/>
              </a:solidFill>
              <a:latin typeface="DM Sans"/>
            </a:endParaRPr>
          </a:p>
          <a:p>
            <a:pPr>
              <a:lnSpc>
                <a:spcPts val="3670"/>
              </a:lnSpc>
            </a:pPr>
          </a:p>
          <a:p>
            <a:pPr>
              <a:lnSpc>
                <a:spcPts val="3670"/>
              </a:lnSpc>
            </a:pPr>
          </a:p>
        </p:txBody>
      </p:sp>
      <p:grpSp>
        <p:nvGrpSpPr>
          <p:cNvPr id="4" name="Group 4"/>
          <p:cNvGrpSpPr/>
          <p:nvPr/>
        </p:nvGrpSpPr>
        <p:grpSpPr>
          <a:xfrm rot="0">
            <a:off x="13197965" y="2953377"/>
            <a:ext cx="1321091" cy="1172987"/>
            <a:chOff x="0" y="0"/>
            <a:chExt cx="1761455" cy="1563983"/>
          </a:xfrm>
        </p:grpSpPr>
        <p:grpSp>
          <p:nvGrpSpPr>
            <p:cNvPr id="5" name="Group 5"/>
            <p:cNvGrpSpPr/>
            <p:nvPr/>
          </p:nvGrpSpPr>
          <p:grpSpPr>
            <a:xfrm rot="0">
              <a:off x="0" y="0"/>
              <a:ext cx="1761455" cy="1563983"/>
              <a:chOff x="0" y="0"/>
              <a:chExt cx="3472180" cy="3274184"/>
            </a:xfrm>
          </p:grpSpPr>
          <p:sp>
            <p:nvSpPr>
              <p:cNvPr id="6" name="Freeform 6"/>
              <p:cNvSpPr/>
              <p:nvPr/>
            </p:nvSpPr>
            <p:spPr>
              <a:xfrm>
                <a:off x="15240" y="248920"/>
                <a:ext cx="3444240" cy="3003674"/>
              </a:xfrm>
              <a:custGeom>
                <a:avLst/>
                <a:gdLst/>
                <a:ahLst/>
                <a:cxnLst/>
                <a:rect l="l" t="t" r="r" b="b"/>
                <a:pathLst>
                  <a:path w="3444240" h="3003674">
                    <a:moveTo>
                      <a:pt x="3441700" y="645160"/>
                    </a:moveTo>
                    <a:cubicBezTo>
                      <a:pt x="3444240" y="488950"/>
                      <a:pt x="3422650" y="30480"/>
                      <a:pt x="3422650" y="30480"/>
                    </a:cubicBezTo>
                    <a:cubicBezTo>
                      <a:pt x="3422650" y="30480"/>
                      <a:pt x="3037840" y="40640"/>
                      <a:pt x="2684780" y="40640"/>
                    </a:cubicBezTo>
                    <a:cubicBezTo>
                      <a:pt x="2653030" y="40640"/>
                      <a:pt x="2401570" y="40640"/>
                      <a:pt x="2341880" y="40640"/>
                    </a:cubicBezTo>
                    <a:cubicBezTo>
                      <a:pt x="1906270" y="40640"/>
                      <a:pt x="1042670" y="38100"/>
                      <a:pt x="795020" y="33020"/>
                    </a:cubicBezTo>
                    <a:cubicBezTo>
                      <a:pt x="482600" y="20320"/>
                      <a:pt x="11430" y="0"/>
                      <a:pt x="10160" y="29210"/>
                    </a:cubicBezTo>
                    <a:cubicBezTo>
                      <a:pt x="8890" y="58420"/>
                      <a:pt x="21590" y="440690"/>
                      <a:pt x="21590" y="440690"/>
                    </a:cubicBezTo>
                    <a:cubicBezTo>
                      <a:pt x="21590" y="440690"/>
                      <a:pt x="21590" y="2155314"/>
                      <a:pt x="21590" y="2347084"/>
                    </a:cubicBezTo>
                    <a:cubicBezTo>
                      <a:pt x="6350" y="2592194"/>
                      <a:pt x="0" y="2965574"/>
                      <a:pt x="0" y="2965574"/>
                    </a:cubicBezTo>
                    <a:cubicBezTo>
                      <a:pt x="204470" y="2996054"/>
                      <a:pt x="450850" y="3003674"/>
                      <a:pt x="657860" y="3001135"/>
                    </a:cubicBezTo>
                    <a:cubicBezTo>
                      <a:pt x="891540" y="3001135"/>
                      <a:pt x="2616200" y="3001135"/>
                      <a:pt x="2616200" y="3001135"/>
                    </a:cubicBezTo>
                    <a:lnTo>
                      <a:pt x="3402330" y="2987164"/>
                    </a:lnTo>
                    <a:cubicBezTo>
                      <a:pt x="3402330" y="2987164"/>
                      <a:pt x="3441700" y="2284854"/>
                      <a:pt x="3441700" y="2159124"/>
                    </a:cubicBezTo>
                    <a:cubicBezTo>
                      <a:pt x="3441700" y="1985134"/>
                      <a:pt x="3439160" y="803910"/>
                      <a:pt x="3441700" y="645160"/>
                    </a:cubicBezTo>
                    <a:close/>
                  </a:path>
                </a:pathLst>
              </a:custGeom>
              <a:solidFill>
                <a:srgbClr val="FFF6BB"/>
              </a:solidFill>
            </p:spPr>
          </p:sp>
          <p:sp>
            <p:nvSpPr>
              <p:cNvPr id="7" name="Freeform 7"/>
              <p:cNvSpPr/>
              <p:nvPr/>
            </p:nvSpPr>
            <p:spPr>
              <a:xfrm>
                <a:off x="469900" y="10160"/>
                <a:ext cx="1583690" cy="554990"/>
              </a:xfrm>
              <a:custGeom>
                <a:avLst/>
                <a:gdLst/>
                <a:ahLst/>
                <a:cxnLst/>
                <a:rect l="l" t="t" r="r" b="b"/>
                <a:pathLst>
                  <a:path w="1583690" h="554990">
                    <a:moveTo>
                      <a:pt x="27940" y="0"/>
                    </a:moveTo>
                    <a:cubicBezTo>
                      <a:pt x="27940" y="0"/>
                      <a:pt x="990600" y="95250"/>
                      <a:pt x="1109980" y="97790"/>
                    </a:cubicBezTo>
                    <a:lnTo>
                      <a:pt x="1558290" y="106680"/>
                    </a:lnTo>
                    <a:lnTo>
                      <a:pt x="1557020" y="199390"/>
                    </a:lnTo>
                    <a:cubicBezTo>
                      <a:pt x="1557020" y="199390"/>
                      <a:pt x="1583690" y="342900"/>
                      <a:pt x="1582420" y="402590"/>
                    </a:cubicBezTo>
                    <a:lnTo>
                      <a:pt x="1579880" y="554990"/>
                    </a:lnTo>
                    <a:cubicBezTo>
                      <a:pt x="1579880" y="554990"/>
                      <a:pt x="975360" y="504190"/>
                      <a:pt x="825500" y="497840"/>
                    </a:cubicBezTo>
                    <a:cubicBezTo>
                      <a:pt x="511810" y="482600"/>
                      <a:pt x="11430" y="414020"/>
                      <a:pt x="11430" y="414020"/>
                    </a:cubicBezTo>
                    <a:lnTo>
                      <a:pt x="0" y="261620"/>
                    </a:lnTo>
                    <a:lnTo>
                      <a:pt x="48260" y="135890"/>
                    </a:lnTo>
                    <a:lnTo>
                      <a:pt x="27940" y="0"/>
                    </a:lnTo>
                    <a:close/>
                  </a:path>
                </a:pathLst>
              </a:custGeom>
              <a:solidFill>
                <a:srgbClr val="FFB001"/>
              </a:solidFill>
            </p:spPr>
          </p:sp>
        </p:grpSp>
        <p:sp>
          <p:nvSpPr>
            <p:cNvPr id="8" name="TextBox 8"/>
            <p:cNvSpPr txBox="1"/>
            <p:nvPr/>
          </p:nvSpPr>
          <p:spPr>
            <a:xfrm>
              <a:off x="255248" y="742052"/>
              <a:ext cx="1250959" cy="296189"/>
            </a:xfrm>
            <a:prstGeom prst="rect">
              <a:avLst/>
            </a:prstGeom>
          </p:spPr>
          <p:txBody>
            <a:bodyPr lIns="0" tIns="0" rIns="0" bIns="0" rtlCol="0" anchor="t">
              <a:spAutoFit/>
            </a:bodyPr>
            <a:lstStyle/>
            <a:p>
              <a:pPr algn="ctr">
                <a:lnSpc>
                  <a:spcPts val="1355"/>
                </a:lnSpc>
              </a:pPr>
              <a:r>
                <a:rPr lang="en-US" sz="1695">
                  <a:solidFill>
                    <a:srgbClr val="000000"/>
                  </a:solidFill>
                  <a:latin typeface="Shuneet Square Book Bold"/>
                </a:rPr>
                <a:t>Linked List</a:t>
              </a:r>
              <a:endParaRPr lang="en-US" sz="1695">
                <a:solidFill>
                  <a:srgbClr val="000000"/>
                </a:solidFill>
                <a:latin typeface="Shuneet Square Book Bold"/>
              </a:endParaRPr>
            </a:p>
          </p:txBody>
        </p:sp>
      </p:grpSp>
      <p:grpSp>
        <p:nvGrpSpPr>
          <p:cNvPr id="9" name="Group 9"/>
          <p:cNvGrpSpPr/>
          <p:nvPr/>
        </p:nvGrpSpPr>
        <p:grpSpPr>
          <a:xfrm rot="0">
            <a:off x="14789194" y="2990548"/>
            <a:ext cx="1344768" cy="1333490"/>
            <a:chOff x="0" y="0"/>
            <a:chExt cx="1793024" cy="1777987"/>
          </a:xfrm>
        </p:grpSpPr>
        <p:grpSp>
          <p:nvGrpSpPr>
            <p:cNvPr id="10" name="Group 10"/>
            <p:cNvGrpSpPr/>
            <p:nvPr/>
          </p:nvGrpSpPr>
          <p:grpSpPr>
            <a:xfrm rot="0">
              <a:off x="0" y="0"/>
              <a:ext cx="1793024" cy="1777987"/>
              <a:chOff x="0" y="0"/>
              <a:chExt cx="3180080" cy="3153410"/>
            </a:xfrm>
          </p:grpSpPr>
          <p:sp>
            <p:nvSpPr>
              <p:cNvPr id="11" name="Freeform 11"/>
              <p:cNvSpPr/>
              <p:nvPr/>
            </p:nvSpPr>
            <p:spPr>
              <a:xfrm>
                <a:off x="0" y="218440"/>
                <a:ext cx="3178810" cy="2934970"/>
              </a:xfrm>
              <a:custGeom>
                <a:avLst/>
                <a:gdLst/>
                <a:ahLst/>
                <a:cxnLst/>
                <a:rect l="l" t="t" r="r" b="b"/>
                <a:pathLst>
                  <a:path w="3178810" h="2934970">
                    <a:moveTo>
                      <a:pt x="0" y="16510"/>
                    </a:moveTo>
                    <a:cubicBezTo>
                      <a:pt x="0" y="16510"/>
                      <a:pt x="2540" y="345440"/>
                      <a:pt x="2540" y="754380"/>
                    </a:cubicBezTo>
                    <a:cubicBezTo>
                      <a:pt x="2540" y="1163320"/>
                      <a:pt x="7620" y="1753870"/>
                      <a:pt x="7620" y="2014220"/>
                    </a:cubicBezTo>
                    <a:cubicBezTo>
                      <a:pt x="7620" y="2208530"/>
                      <a:pt x="16510" y="2607310"/>
                      <a:pt x="21590" y="2799080"/>
                    </a:cubicBezTo>
                    <a:lnTo>
                      <a:pt x="130810" y="2913380"/>
                    </a:lnTo>
                    <a:cubicBezTo>
                      <a:pt x="275590" y="2921000"/>
                      <a:pt x="543560" y="2934970"/>
                      <a:pt x="793750" y="2934970"/>
                    </a:cubicBezTo>
                    <a:lnTo>
                      <a:pt x="3178810" y="2934970"/>
                    </a:lnTo>
                    <a:lnTo>
                      <a:pt x="3178810" y="698500"/>
                    </a:lnTo>
                    <a:cubicBezTo>
                      <a:pt x="3178810" y="323850"/>
                      <a:pt x="3169920" y="46990"/>
                      <a:pt x="3169920" y="46990"/>
                    </a:cubicBezTo>
                    <a:cubicBezTo>
                      <a:pt x="3014980" y="26670"/>
                      <a:pt x="2858770" y="16510"/>
                      <a:pt x="2701290" y="17780"/>
                    </a:cubicBezTo>
                    <a:cubicBezTo>
                      <a:pt x="2428240" y="17780"/>
                      <a:pt x="944880" y="22860"/>
                      <a:pt x="694690" y="13970"/>
                    </a:cubicBezTo>
                    <a:cubicBezTo>
                      <a:pt x="360680" y="0"/>
                      <a:pt x="0" y="16510"/>
                      <a:pt x="0" y="16510"/>
                    </a:cubicBezTo>
                    <a:close/>
                  </a:path>
                </a:pathLst>
              </a:custGeom>
              <a:solidFill>
                <a:srgbClr val="97EDAA"/>
              </a:solidFill>
            </p:spPr>
          </p:sp>
          <p:sp>
            <p:nvSpPr>
              <p:cNvPr id="12" name="Freeform 12"/>
              <p:cNvSpPr/>
              <p:nvPr/>
            </p:nvSpPr>
            <p:spPr>
              <a:xfrm>
                <a:off x="21590" y="0"/>
                <a:ext cx="2689860" cy="3133090"/>
              </a:xfrm>
              <a:custGeom>
                <a:avLst/>
                <a:gdLst/>
                <a:ahLst/>
                <a:cxnLst/>
                <a:rect l="l" t="t" r="r" b="b"/>
                <a:pathLst>
                  <a:path w="2689860" h="3133090">
                    <a:moveTo>
                      <a:pt x="0" y="3018790"/>
                    </a:moveTo>
                    <a:lnTo>
                      <a:pt x="109220" y="3133090"/>
                    </a:lnTo>
                    <a:lnTo>
                      <a:pt x="123190" y="2999740"/>
                    </a:lnTo>
                    <a:lnTo>
                      <a:pt x="0" y="3018790"/>
                    </a:lnTo>
                    <a:close/>
                    <a:moveTo>
                      <a:pt x="1490980" y="106680"/>
                    </a:moveTo>
                    <a:cubicBezTo>
                      <a:pt x="1490980" y="106680"/>
                      <a:pt x="1908810" y="64770"/>
                      <a:pt x="2045970" y="55880"/>
                    </a:cubicBezTo>
                    <a:cubicBezTo>
                      <a:pt x="2183130" y="46990"/>
                      <a:pt x="2663190" y="0"/>
                      <a:pt x="2663190" y="0"/>
                    </a:cubicBezTo>
                    <a:cubicBezTo>
                      <a:pt x="2656840" y="41910"/>
                      <a:pt x="2655570" y="86360"/>
                      <a:pt x="2660650" y="128270"/>
                    </a:cubicBezTo>
                    <a:cubicBezTo>
                      <a:pt x="2667000" y="167640"/>
                      <a:pt x="2669540" y="208280"/>
                      <a:pt x="2668270" y="248920"/>
                    </a:cubicBezTo>
                    <a:lnTo>
                      <a:pt x="2689860" y="318770"/>
                    </a:lnTo>
                    <a:lnTo>
                      <a:pt x="2679700" y="419100"/>
                    </a:lnTo>
                    <a:cubicBezTo>
                      <a:pt x="2679700" y="419100"/>
                      <a:pt x="1929130" y="454660"/>
                      <a:pt x="1791970" y="471170"/>
                    </a:cubicBezTo>
                    <a:cubicBezTo>
                      <a:pt x="1654810" y="487680"/>
                      <a:pt x="1450340" y="486410"/>
                      <a:pt x="1450340" y="486410"/>
                    </a:cubicBezTo>
                    <a:cubicBezTo>
                      <a:pt x="1450340" y="486410"/>
                      <a:pt x="1442720" y="365760"/>
                      <a:pt x="1455420" y="322580"/>
                    </a:cubicBezTo>
                    <a:cubicBezTo>
                      <a:pt x="1465580" y="288290"/>
                      <a:pt x="1469390" y="251460"/>
                      <a:pt x="1464310" y="214630"/>
                    </a:cubicBezTo>
                    <a:cubicBezTo>
                      <a:pt x="1464310" y="186690"/>
                      <a:pt x="1490980" y="106680"/>
                      <a:pt x="1490980" y="106680"/>
                    </a:cubicBezTo>
                    <a:close/>
                  </a:path>
                </a:pathLst>
              </a:custGeom>
              <a:solidFill>
                <a:srgbClr val="43C466"/>
              </a:solidFill>
            </p:spPr>
          </p:sp>
        </p:grpSp>
        <p:sp>
          <p:nvSpPr>
            <p:cNvPr id="13" name="TextBox 13"/>
            <p:cNvSpPr txBox="1"/>
            <p:nvPr/>
          </p:nvSpPr>
          <p:spPr>
            <a:xfrm>
              <a:off x="271033" y="742975"/>
              <a:ext cx="1250959" cy="525231"/>
            </a:xfrm>
            <a:prstGeom prst="rect">
              <a:avLst/>
            </a:prstGeom>
          </p:spPr>
          <p:txBody>
            <a:bodyPr lIns="0" tIns="0" rIns="0" bIns="0" rtlCol="0" anchor="t">
              <a:spAutoFit/>
            </a:bodyPr>
            <a:lstStyle/>
            <a:p>
              <a:pPr algn="ctr">
                <a:lnSpc>
                  <a:spcPts val="1355"/>
                </a:lnSpc>
              </a:pPr>
              <a:r>
                <a:rPr lang="en-US" sz="1695">
                  <a:solidFill>
                    <a:srgbClr val="000000"/>
                  </a:solidFill>
                  <a:latin typeface="Shuneet Square Book Bold"/>
                </a:rPr>
                <a:t>Priority Queue</a:t>
              </a:r>
              <a:endParaRPr lang="en-US" sz="1695">
                <a:solidFill>
                  <a:srgbClr val="000000"/>
                </a:solidFill>
                <a:latin typeface="Shuneet Square Book Bold"/>
              </a:endParaRPr>
            </a:p>
          </p:txBody>
        </p:sp>
      </p:grpSp>
      <p:grpSp>
        <p:nvGrpSpPr>
          <p:cNvPr id="14" name="Group 14"/>
          <p:cNvGrpSpPr/>
          <p:nvPr/>
        </p:nvGrpSpPr>
        <p:grpSpPr>
          <a:xfrm rot="195173">
            <a:off x="14719077" y="4612286"/>
            <a:ext cx="1344768" cy="1161709"/>
            <a:chOff x="0" y="0"/>
            <a:chExt cx="1793024" cy="1548945"/>
          </a:xfrm>
        </p:grpSpPr>
        <p:grpSp>
          <p:nvGrpSpPr>
            <p:cNvPr id="15" name="Group 15"/>
            <p:cNvGrpSpPr/>
            <p:nvPr/>
          </p:nvGrpSpPr>
          <p:grpSpPr>
            <a:xfrm rot="0">
              <a:off x="0" y="0"/>
              <a:ext cx="1793024" cy="1548945"/>
              <a:chOff x="0" y="0"/>
              <a:chExt cx="3180080" cy="2747185"/>
            </a:xfrm>
          </p:grpSpPr>
          <p:sp>
            <p:nvSpPr>
              <p:cNvPr id="16" name="Freeform 16"/>
              <p:cNvSpPr/>
              <p:nvPr/>
            </p:nvSpPr>
            <p:spPr>
              <a:xfrm>
                <a:off x="0" y="218440"/>
                <a:ext cx="3178810" cy="2528745"/>
              </a:xfrm>
              <a:custGeom>
                <a:avLst/>
                <a:gdLst/>
                <a:ahLst/>
                <a:cxnLst/>
                <a:rect l="l" t="t" r="r" b="b"/>
                <a:pathLst>
                  <a:path w="3178810" h="2528745">
                    <a:moveTo>
                      <a:pt x="0" y="16510"/>
                    </a:moveTo>
                    <a:cubicBezTo>
                      <a:pt x="0" y="16510"/>
                      <a:pt x="2540" y="345440"/>
                      <a:pt x="2540" y="681628"/>
                    </a:cubicBezTo>
                    <a:cubicBezTo>
                      <a:pt x="2540" y="823246"/>
                      <a:pt x="7620" y="1347645"/>
                      <a:pt x="7620" y="1607995"/>
                    </a:cubicBezTo>
                    <a:cubicBezTo>
                      <a:pt x="7620" y="1802305"/>
                      <a:pt x="16510" y="2201085"/>
                      <a:pt x="21590" y="2392855"/>
                    </a:cubicBezTo>
                    <a:lnTo>
                      <a:pt x="130810" y="2507155"/>
                    </a:lnTo>
                    <a:cubicBezTo>
                      <a:pt x="275590" y="2514775"/>
                      <a:pt x="543560" y="2528745"/>
                      <a:pt x="793750" y="2528745"/>
                    </a:cubicBezTo>
                    <a:lnTo>
                      <a:pt x="3178810" y="2528745"/>
                    </a:lnTo>
                    <a:lnTo>
                      <a:pt x="3178810" y="662277"/>
                    </a:lnTo>
                    <a:cubicBezTo>
                      <a:pt x="3178810" y="323850"/>
                      <a:pt x="3169920" y="46990"/>
                      <a:pt x="3169920" y="46990"/>
                    </a:cubicBezTo>
                    <a:cubicBezTo>
                      <a:pt x="3014980" y="26670"/>
                      <a:pt x="2858770" y="16510"/>
                      <a:pt x="2701290" y="17780"/>
                    </a:cubicBezTo>
                    <a:cubicBezTo>
                      <a:pt x="2428240" y="17780"/>
                      <a:pt x="944880" y="22860"/>
                      <a:pt x="694690" y="13970"/>
                    </a:cubicBezTo>
                    <a:cubicBezTo>
                      <a:pt x="360680" y="0"/>
                      <a:pt x="0" y="16510"/>
                      <a:pt x="0" y="16510"/>
                    </a:cubicBezTo>
                    <a:close/>
                  </a:path>
                </a:pathLst>
              </a:custGeom>
              <a:solidFill>
                <a:srgbClr val="A9DAFF"/>
              </a:solidFill>
            </p:spPr>
          </p:sp>
          <p:sp>
            <p:nvSpPr>
              <p:cNvPr id="17" name="Freeform 17"/>
              <p:cNvSpPr/>
              <p:nvPr/>
            </p:nvSpPr>
            <p:spPr>
              <a:xfrm>
                <a:off x="21590" y="0"/>
                <a:ext cx="2689860" cy="2726865"/>
              </a:xfrm>
              <a:custGeom>
                <a:avLst/>
                <a:gdLst/>
                <a:ahLst/>
                <a:cxnLst/>
                <a:rect l="l" t="t" r="r" b="b"/>
                <a:pathLst>
                  <a:path w="2689860" h="2726865">
                    <a:moveTo>
                      <a:pt x="0" y="2612565"/>
                    </a:moveTo>
                    <a:lnTo>
                      <a:pt x="109220" y="2726865"/>
                    </a:lnTo>
                    <a:lnTo>
                      <a:pt x="123190" y="2593515"/>
                    </a:lnTo>
                    <a:lnTo>
                      <a:pt x="0" y="2612565"/>
                    </a:lnTo>
                    <a:close/>
                    <a:moveTo>
                      <a:pt x="1490980" y="106680"/>
                    </a:moveTo>
                    <a:cubicBezTo>
                      <a:pt x="1490980" y="106680"/>
                      <a:pt x="1908810" y="64770"/>
                      <a:pt x="2045970" y="55880"/>
                    </a:cubicBezTo>
                    <a:cubicBezTo>
                      <a:pt x="2183130" y="46990"/>
                      <a:pt x="2663190" y="0"/>
                      <a:pt x="2663190" y="0"/>
                    </a:cubicBezTo>
                    <a:cubicBezTo>
                      <a:pt x="2656840" y="41910"/>
                      <a:pt x="2655570" y="86360"/>
                      <a:pt x="2660650" y="128270"/>
                    </a:cubicBezTo>
                    <a:cubicBezTo>
                      <a:pt x="2667000" y="167640"/>
                      <a:pt x="2669540" y="208280"/>
                      <a:pt x="2668270" y="248920"/>
                    </a:cubicBezTo>
                    <a:lnTo>
                      <a:pt x="2689860" y="318770"/>
                    </a:lnTo>
                    <a:lnTo>
                      <a:pt x="2679700" y="419100"/>
                    </a:lnTo>
                    <a:cubicBezTo>
                      <a:pt x="2679700" y="419100"/>
                      <a:pt x="1929130" y="454660"/>
                      <a:pt x="1791970" y="471170"/>
                    </a:cubicBezTo>
                    <a:cubicBezTo>
                      <a:pt x="1654810" y="487680"/>
                      <a:pt x="1450340" y="486410"/>
                      <a:pt x="1450340" y="486410"/>
                    </a:cubicBezTo>
                    <a:cubicBezTo>
                      <a:pt x="1450340" y="486410"/>
                      <a:pt x="1442720" y="365760"/>
                      <a:pt x="1455420" y="322580"/>
                    </a:cubicBezTo>
                    <a:cubicBezTo>
                      <a:pt x="1465580" y="288290"/>
                      <a:pt x="1469390" y="251460"/>
                      <a:pt x="1464310" y="214630"/>
                    </a:cubicBezTo>
                    <a:cubicBezTo>
                      <a:pt x="1464310" y="186690"/>
                      <a:pt x="1490980" y="106680"/>
                      <a:pt x="1490980" y="106680"/>
                    </a:cubicBezTo>
                    <a:close/>
                  </a:path>
                </a:pathLst>
              </a:custGeom>
              <a:solidFill>
                <a:srgbClr val="FFA2AD"/>
              </a:solidFill>
            </p:spPr>
          </p:sp>
        </p:grpSp>
        <p:sp>
          <p:nvSpPr>
            <p:cNvPr id="18" name="TextBox 18"/>
            <p:cNvSpPr txBox="1"/>
            <p:nvPr/>
          </p:nvSpPr>
          <p:spPr>
            <a:xfrm>
              <a:off x="271033" y="742975"/>
              <a:ext cx="1250959" cy="296189"/>
            </a:xfrm>
            <a:prstGeom prst="rect">
              <a:avLst/>
            </a:prstGeom>
          </p:spPr>
          <p:txBody>
            <a:bodyPr lIns="0" tIns="0" rIns="0" bIns="0" rtlCol="0" anchor="t">
              <a:spAutoFit/>
            </a:bodyPr>
            <a:lstStyle/>
            <a:p>
              <a:pPr algn="ctr">
                <a:lnSpc>
                  <a:spcPts val="1355"/>
                </a:lnSpc>
              </a:pPr>
              <a:r>
                <a:rPr lang="en-US" sz="1695">
                  <a:solidFill>
                    <a:srgbClr val="000000"/>
                  </a:solidFill>
                  <a:latin typeface="Shuneet Square Book Bold"/>
                </a:rPr>
                <a:t>Linked List</a:t>
              </a:r>
              <a:endParaRPr lang="en-US" sz="1695">
                <a:solidFill>
                  <a:srgbClr val="000000"/>
                </a:solidFill>
                <a:latin typeface="Shuneet Square Book Bold"/>
              </a:endParaRPr>
            </a:p>
          </p:txBody>
        </p:sp>
      </p:grpSp>
      <p:grpSp>
        <p:nvGrpSpPr>
          <p:cNvPr id="19" name="Group 19"/>
          <p:cNvGrpSpPr/>
          <p:nvPr/>
        </p:nvGrpSpPr>
        <p:grpSpPr>
          <a:xfrm rot="0">
            <a:off x="13197965" y="4486329"/>
            <a:ext cx="1321091" cy="1172987"/>
            <a:chOff x="0" y="0"/>
            <a:chExt cx="1761455" cy="1563983"/>
          </a:xfrm>
        </p:grpSpPr>
        <p:grpSp>
          <p:nvGrpSpPr>
            <p:cNvPr id="20" name="Group 20"/>
            <p:cNvGrpSpPr/>
            <p:nvPr/>
          </p:nvGrpSpPr>
          <p:grpSpPr>
            <a:xfrm rot="0">
              <a:off x="0" y="0"/>
              <a:ext cx="1761455" cy="1563983"/>
              <a:chOff x="0" y="0"/>
              <a:chExt cx="3472180" cy="3274184"/>
            </a:xfrm>
          </p:grpSpPr>
          <p:sp>
            <p:nvSpPr>
              <p:cNvPr id="21" name="Freeform 21"/>
              <p:cNvSpPr/>
              <p:nvPr/>
            </p:nvSpPr>
            <p:spPr>
              <a:xfrm>
                <a:off x="15240" y="248920"/>
                <a:ext cx="3444240" cy="3003674"/>
              </a:xfrm>
              <a:custGeom>
                <a:avLst/>
                <a:gdLst/>
                <a:ahLst/>
                <a:cxnLst/>
                <a:rect l="l" t="t" r="r" b="b"/>
                <a:pathLst>
                  <a:path w="3444240" h="3003674">
                    <a:moveTo>
                      <a:pt x="3441700" y="645160"/>
                    </a:moveTo>
                    <a:cubicBezTo>
                      <a:pt x="3444240" y="488950"/>
                      <a:pt x="3422650" y="30480"/>
                      <a:pt x="3422650" y="30480"/>
                    </a:cubicBezTo>
                    <a:cubicBezTo>
                      <a:pt x="3422650" y="30480"/>
                      <a:pt x="3037840" y="40640"/>
                      <a:pt x="2684780" y="40640"/>
                    </a:cubicBezTo>
                    <a:cubicBezTo>
                      <a:pt x="2653030" y="40640"/>
                      <a:pt x="2401570" y="40640"/>
                      <a:pt x="2341880" y="40640"/>
                    </a:cubicBezTo>
                    <a:cubicBezTo>
                      <a:pt x="1906270" y="40640"/>
                      <a:pt x="1042670" y="38100"/>
                      <a:pt x="795020" y="33020"/>
                    </a:cubicBezTo>
                    <a:cubicBezTo>
                      <a:pt x="482600" y="20320"/>
                      <a:pt x="11430" y="0"/>
                      <a:pt x="10160" y="29210"/>
                    </a:cubicBezTo>
                    <a:cubicBezTo>
                      <a:pt x="8890" y="58420"/>
                      <a:pt x="21590" y="440690"/>
                      <a:pt x="21590" y="440690"/>
                    </a:cubicBezTo>
                    <a:cubicBezTo>
                      <a:pt x="21590" y="440690"/>
                      <a:pt x="21590" y="2155314"/>
                      <a:pt x="21590" y="2347084"/>
                    </a:cubicBezTo>
                    <a:cubicBezTo>
                      <a:pt x="6350" y="2592194"/>
                      <a:pt x="0" y="2965574"/>
                      <a:pt x="0" y="2965574"/>
                    </a:cubicBezTo>
                    <a:cubicBezTo>
                      <a:pt x="204470" y="2996054"/>
                      <a:pt x="450850" y="3003674"/>
                      <a:pt x="657860" y="3001135"/>
                    </a:cubicBezTo>
                    <a:cubicBezTo>
                      <a:pt x="891540" y="3001135"/>
                      <a:pt x="2616200" y="3001135"/>
                      <a:pt x="2616200" y="3001135"/>
                    </a:cubicBezTo>
                    <a:lnTo>
                      <a:pt x="3402330" y="2987164"/>
                    </a:lnTo>
                    <a:cubicBezTo>
                      <a:pt x="3402330" y="2987164"/>
                      <a:pt x="3441700" y="2284854"/>
                      <a:pt x="3441700" y="2159124"/>
                    </a:cubicBezTo>
                    <a:cubicBezTo>
                      <a:pt x="3441700" y="1985134"/>
                      <a:pt x="3439160" y="803910"/>
                      <a:pt x="3441700" y="645160"/>
                    </a:cubicBezTo>
                    <a:close/>
                  </a:path>
                </a:pathLst>
              </a:custGeom>
              <a:solidFill>
                <a:srgbClr val="FFA2AD"/>
              </a:solidFill>
            </p:spPr>
          </p:sp>
          <p:sp>
            <p:nvSpPr>
              <p:cNvPr id="22" name="Freeform 22"/>
              <p:cNvSpPr/>
              <p:nvPr/>
            </p:nvSpPr>
            <p:spPr>
              <a:xfrm>
                <a:off x="469900" y="10160"/>
                <a:ext cx="1583690" cy="554990"/>
              </a:xfrm>
              <a:custGeom>
                <a:avLst/>
                <a:gdLst/>
                <a:ahLst/>
                <a:cxnLst/>
                <a:rect l="l" t="t" r="r" b="b"/>
                <a:pathLst>
                  <a:path w="1583690" h="554990">
                    <a:moveTo>
                      <a:pt x="27940" y="0"/>
                    </a:moveTo>
                    <a:cubicBezTo>
                      <a:pt x="27940" y="0"/>
                      <a:pt x="990600" y="95250"/>
                      <a:pt x="1109980" y="97790"/>
                    </a:cubicBezTo>
                    <a:lnTo>
                      <a:pt x="1558290" y="106680"/>
                    </a:lnTo>
                    <a:lnTo>
                      <a:pt x="1557020" y="199390"/>
                    </a:lnTo>
                    <a:cubicBezTo>
                      <a:pt x="1557020" y="199390"/>
                      <a:pt x="1583690" y="342900"/>
                      <a:pt x="1582420" y="402590"/>
                    </a:cubicBezTo>
                    <a:lnTo>
                      <a:pt x="1579880" y="554990"/>
                    </a:lnTo>
                    <a:cubicBezTo>
                      <a:pt x="1579880" y="554990"/>
                      <a:pt x="975360" y="504190"/>
                      <a:pt x="825500" y="497840"/>
                    </a:cubicBezTo>
                    <a:cubicBezTo>
                      <a:pt x="511810" y="482600"/>
                      <a:pt x="11430" y="414020"/>
                      <a:pt x="11430" y="414020"/>
                    </a:cubicBezTo>
                    <a:lnTo>
                      <a:pt x="0" y="261620"/>
                    </a:lnTo>
                    <a:lnTo>
                      <a:pt x="48260" y="135890"/>
                    </a:lnTo>
                    <a:lnTo>
                      <a:pt x="27940" y="0"/>
                    </a:lnTo>
                    <a:close/>
                  </a:path>
                </a:pathLst>
              </a:custGeom>
              <a:solidFill>
                <a:srgbClr val="FFDC5D"/>
              </a:solidFill>
            </p:spPr>
          </p:sp>
        </p:grpSp>
        <p:sp>
          <p:nvSpPr>
            <p:cNvPr id="23" name="TextBox 23"/>
            <p:cNvSpPr txBox="1"/>
            <p:nvPr/>
          </p:nvSpPr>
          <p:spPr>
            <a:xfrm>
              <a:off x="255248" y="742052"/>
              <a:ext cx="1250959" cy="296189"/>
            </a:xfrm>
            <a:prstGeom prst="rect">
              <a:avLst/>
            </a:prstGeom>
          </p:spPr>
          <p:txBody>
            <a:bodyPr lIns="0" tIns="0" rIns="0" bIns="0" rtlCol="0" anchor="t">
              <a:spAutoFit/>
            </a:bodyPr>
            <a:lstStyle/>
            <a:p>
              <a:pPr algn="ctr">
                <a:lnSpc>
                  <a:spcPts val="1355"/>
                </a:lnSpc>
              </a:pPr>
              <a:r>
                <a:rPr lang="en-US" sz="1695">
                  <a:solidFill>
                    <a:srgbClr val="000000"/>
                  </a:solidFill>
                  <a:latin typeface="Shuneet Square Book Bold"/>
                </a:rPr>
                <a:t>Heap</a:t>
              </a:r>
              <a:endParaRPr lang="en-US" sz="1695">
                <a:solidFill>
                  <a:srgbClr val="000000"/>
                </a:solidFill>
                <a:latin typeface="Shuneet Square Book Bol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58549" y="1181100"/>
            <a:ext cx="13969108" cy="2175316"/>
          </a:xfrm>
          <a:prstGeom prst="rect">
            <a:avLst/>
          </a:prstGeom>
        </p:spPr>
        <p:txBody>
          <a:bodyPr lIns="0" tIns="0" rIns="0" bIns="0" rtlCol="0" anchor="t">
            <a:spAutoFit/>
          </a:bodyPr>
          <a:lstStyle/>
          <a:p>
            <a:pPr>
              <a:lnSpc>
                <a:spcPts val="8335"/>
              </a:lnSpc>
            </a:pPr>
            <a:r>
              <a:rPr lang="en-US" sz="8335" spc="-83">
                <a:solidFill>
                  <a:srgbClr val="000000"/>
                </a:solidFill>
                <a:latin typeface="DM Sans Bold"/>
              </a:rPr>
              <a:t>Implementation Details:</a:t>
            </a:r>
            <a:endParaRPr lang="en-US" sz="8335" spc="-83">
              <a:solidFill>
                <a:srgbClr val="000000"/>
              </a:solidFill>
              <a:latin typeface="DM Sans Bold"/>
            </a:endParaRPr>
          </a:p>
          <a:p>
            <a:pPr marL="0" lvl="0" indent="0">
              <a:lnSpc>
                <a:spcPts val="8335"/>
              </a:lnSpc>
            </a:pPr>
          </a:p>
        </p:txBody>
      </p:sp>
      <p:sp>
        <p:nvSpPr>
          <p:cNvPr id="3" name="TextBox 3"/>
          <p:cNvSpPr txBox="1"/>
          <p:nvPr/>
        </p:nvSpPr>
        <p:spPr>
          <a:xfrm>
            <a:off x="1558549" y="2871971"/>
            <a:ext cx="10142849" cy="6386329"/>
          </a:xfrm>
          <a:prstGeom prst="rect">
            <a:avLst/>
          </a:prstGeom>
        </p:spPr>
        <p:txBody>
          <a:bodyPr lIns="0" tIns="0" rIns="0" bIns="0" rtlCol="0" anchor="t">
            <a:spAutoFit/>
          </a:bodyPr>
          <a:lstStyle/>
          <a:p>
            <a:pPr marL="565785" lvl="1" indent="-282575">
              <a:lnSpc>
                <a:spcPts val="3670"/>
              </a:lnSpc>
              <a:buFont typeface="Arial" panose="020B0604020202020204"/>
              <a:buChar char="•"/>
            </a:pPr>
            <a:r>
              <a:rPr lang="en-US" sz="2620">
                <a:solidFill>
                  <a:srgbClr val="000000"/>
                </a:solidFill>
                <a:latin typeface="DM Sans"/>
              </a:rPr>
              <a:t>Linked List Implementation:</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Nodes represent posts and maintain order.</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Constant time complexity for inserting new posts.</a:t>
            </a:r>
            <a:endParaRPr lang="en-US" sz="2620">
              <a:solidFill>
                <a:srgbClr val="000000"/>
              </a:solidFill>
              <a:latin typeface="DM Sans"/>
            </a:endParaRPr>
          </a:p>
          <a:p>
            <a:pPr>
              <a:lnSpc>
                <a:spcPts val="3670"/>
              </a:lnSpc>
            </a:pPr>
          </a:p>
          <a:p>
            <a:pPr marL="565785" lvl="1" indent="-282575">
              <a:lnSpc>
                <a:spcPts val="3670"/>
              </a:lnSpc>
              <a:buFont typeface="Arial" panose="020B0604020202020204"/>
              <a:buChar char="•"/>
            </a:pPr>
            <a:r>
              <a:rPr lang="en-US" sz="2620">
                <a:solidFill>
                  <a:srgbClr val="000000"/>
                </a:solidFill>
                <a:latin typeface="DM Sans"/>
              </a:rPr>
              <a:t>Priority Queue Implementation:</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Implemented using the heapq module.</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Stores post timestamps.</a:t>
            </a:r>
            <a:endParaRPr lang="en-US" sz="2620">
              <a:solidFill>
                <a:srgbClr val="000000"/>
              </a:solidFill>
              <a:latin typeface="DM Sans"/>
            </a:endParaRPr>
          </a:p>
          <a:p>
            <a:pPr>
              <a:lnSpc>
                <a:spcPts val="3670"/>
              </a:lnSpc>
            </a:pPr>
          </a:p>
          <a:p>
            <a:pPr marL="565785" lvl="1" indent="-282575">
              <a:lnSpc>
                <a:spcPts val="3670"/>
              </a:lnSpc>
              <a:buFont typeface="Arial" panose="020B0604020202020204"/>
              <a:buChar char="•"/>
            </a:pPr>
            <a:r>
              <a:rPr lang="en-US" sz="2620">
                <a:solidFill>
                  <a:srgbClr val="000000"/>
                </a:solidFill>
                <a:latin typeface="DM Sans"/>
              </a:rPr>
              <a:t>Integration and Interplay:</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New posts added to the linked list and their timestamps to the priority queue simultaneously.</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Priority queue provides efficient access to the latest post's timestamp for retrieval from the linked list.</a:t>
            </a:r>
            <a:endParaRPr lang="en-US" sz="2620">
              <a:solidFill>
                <a:srgbClr val="000000"/>
              </a:solidFill>
              <a:latin typeface="DM Sans"/>
            </a:endParaRPr>
          </a:p>
          <a:p>
            <a:pPr>
              <a:lnSpc>
                <a:spcPts val="3670"/>
              </a:lnSpc>
            </a:pPr>
          </a:p>
        </p:txBody>
      </p:sp>
      <p:sp>
        <p:nvSpPr>
          <p:cNvPr id="4" name="Freeform 4"/>
          <p:cNvSpPr/>
          <p:nvPr/>
        </p:nvSpPr>
        <p:spPr>
          <a:xfrm>
            <a:off x="13830363" y="3356416"/>
            <a:ext cx="2415798" cy="5272576"/>
          </a:xfrm>
          <a:custGeom>
            <a:avLst/>
            <a:gdLst/>
            <a:ahLst/>
            <a:cxnLst/>
            <a:rect l="l" t="t" r="r" b="b"/>
            <a:pathLst>
              <a:path w="2415798" h="5272576">
                <a:moveTo>
                  <a:pt x="0" y="0"/>
                </a:moveTo>
                <a:lnTo>
                  <a:pt x="2415798" y="0"/>
                </a:lnTo>
                <a:lnTo>
                  <a:pt x="2415798" y="5272576"/>
                </a:lnTo>
                <a:lnTo>
                  <a:pt x="0" y="527257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58549" y="1181100"/>
            <a:ext cx="8301476" cy="3233324"/>
          </a:xfrm>
          <a:prstGeom prst="rect">
            <a:avLst/>
          </a:prstGeom>
        </p:spPr>
        <p:txBody>
          <a:bodyPr lIns="0" tIns="0" rIns="0" bIns="0" rtlCol="0" anchor="t">
            <a:spAutoFit/>
          </a:bodyPr>
          <a:lstStyle/>
          <a:p>
            <a:pPr>
              <a:lnSpc>
                <a:spcPts val="8335"/>
              </a:lnSpc>
            </a:pPr>
            <a:r>
              <a:rPr lang="en-US" sz="8335" spc="-83">
                <a:solidFill>
                  <a:srgbClr val="000000"/>
                </a:solidFill>
                <a:latin typeface="DM Sans Bold"/>
              </a:rPr>
              <a:t>Design Choices and Trade-offs:</a:t>
            </a:r>
            <a:endParaRPr lang="en-US" sz="8335" spc="-83">
              <a:solidFill>
                <a:srgbClr val="000000"/>
              </a:solidFill>
              <a:latin typeface="DM Sans Bold"/>
            </a:endParaRPr>
          </a:p>
          <a:p>
            <a:pPr marL="0" lvl="0" indent="0">
              <a:lnSpc>
                <a:spcPts val="8335"/>
              </a:lnSpc>
            </a:pPr>
          </a:p>
        </p:txBody>
      </p:sp>
      <p:sp>
        <p:nvSpPr>
          <p:cNvPr id="3" name="TextBox 3"/>
          <p:cNvSpPr txBox="1"/>
          <p:nvPr/>
        </p:nvSpPr>
        <p:spPr>
          <a:xfrm>
            <a:off x="1558549" y="4088009"/>
            <a:ext cx="10142849" cy="3183703"/>
          </a:xfrm>
          <a:prstGeom prst="rect">
            <a:avLst/>
          </a:prstGeom>
        </p:spPr>
        <p:txBody>
          <a:bodyPr lIns="0" tIns="0" rIns="0" bIns="0" rtlCol="0" anchor="t">
            <a:spAutoFit/>
          </a:bodyPr>
          <a:lstStyle/>
          <a:p>
            <a:pPr marL="565785" lvl="1" indent="-282575">
              <a:lnSpc>
                <a:spcPts val="3670"/>
              </a:lnSpc>
              <a:buFont typeface="Arial" panose="020B0604020202020204"/>
              <a:buChar char="•"/>
            </a:pPr>
            <a:r>
              <a:rPr lang="en-US" sz="2620">
                <a:solidFill>
                  <a:srgbClr val="000000"/>
                </a:solidFill>
                <a:latin typeface="DM Sans"/>
              </a:rPr>
              <a:t>Linked List: Efficient insertion and order preservation, but linear time complexity for traversal.</a:t>
            </a:r>
            <a:endParaRPr lang="en-US" sz="2620">
              <a:solidFill>
                <a:srgbClr val="000000"/>
              </a:solidFill>
              <a:latin typeface="DM Sans"/>
            </a:endParaRPr>
          </a:p>
          <a:p>
            <a:pPr marL="565785" lvl="1" indent="-282575">
              <a:lnSpc>
                <a:spcPts val="3670"/>
              </a:lnSpc>
              <a:buFont typeface="Arial" panose="020B0604020202020204"/>
              <a:buChar char="•"/>
            </a:pPr>
            <a:r>
              <a:rPr lang="en-US" sz="2620">
                <a:solidFill>
                  <a:srgbClr val="000000"/>
                </a:solidFill>
                <a:latin typeface="DM Sans"/>
              </a:rPr>
              <a:t>Priority Queue: Efficient retrieval of the latest post, but doesn't maintain post order.</a:t>
            </a:r>
            <a:endParaRPr lang="en-US" sz="2620">
              <a:solidFill>
                <a:srgbClr val="000000"/>
              </a:solidFill>
              <a:latin typeface="DM Sans"/>
            </a:endParaRPr>
          </a:p>
          <a:p>
            <a:pPr marL="565785" lvl="1" indent="-282575">
              <a:lnSpc>
                <a:spcPts val="3670"/>
              </a:lnSpc>
              <a:buFont typeface="Arial" panose="020B0604020202020204"/>
              <a:buChar char="•"/>
            </a:pPr>
            <a:r>
              <a:rPr lang="en-US" sz="2620">
                <a:solidFill>
                  <a:srgbClr val="000000"/>
                </a:solidFill>
                <a:latin typeface="DM Sans"/>
              </a:rPr>
              <a:t>Trade-off: Synchronization required between the linked list and the priority queue for data consistency.</a:t>
            </a:r>
            <a:endParaRPr lang="en-US" sz="2620">
              <a:solidFill>
                <a:srgbClr val="000000"/>
              </a:solidFill>
              <a:latin typeface="DM Sans"/>
            </a:endParaRPr>
          </a:p>
          <a:p>
            <a:pPr>
              <a:lnSpc>
                <a:spcPts val="3670"/>
              </a:lnSpc>
            </a:pPr>
          </a:p>
        </p:txBody>
      </p:sp>
      <p:sp>
        <p:nvSpPr>
          <p:cNvPr id="4" name="Freeform 4"/>
          <p:cNvSpPr/>
          <p:nvPr/>
        </p:nvSpPr>
        <p:spPr>
          <a:xfrm>
            <a:off x="13556207" y="4612115"/>
            <a:ext cx="4163005" cy="6774121"/>
          </a:xfrm>
          <a:custGeom>
            <a:avLst/>
            <a:gdLst/>
            <a:ahLst/>
            <a:cxnLst/>
            <a:rect l="l" t="t" r="r" b="b"/>
            <a:pathLst>
              <a:path w="4163005" h="6774121">
                <a:moveTo>
                  <a:pt x="0" y="0"/>
                </a:moveTo>
                <a:lnTo>
                  <a:pt x="4163006" y="0"/>
                </a:lnTo>
                <a:lnTo>
                  <a:pt x="4163006" y="6774121"/>
                </a:lnTo>
                <a:lnTo>
                  <a:pt x="0" y="677412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58549" y="1181100"/>
            <a:ext cx="8301476" cy="3233324"/>
          </a:xfrm>
          <a:prstGeom prst="rect">
            <a:avLst/>
          </a:prstGeom>
        </p:spPr>
        <p:txBody>
          <a:bodyPr lIns="0" tIns="0" rIns="0" bIns="0" rtlCol="0" anchor="t">
            <a:spAutoFit/>
          </a:bodyPr>
          <a:lstStyle/>
          <a:p>
            <a:pPr>
              <a:lnSpc>
                <a:spcPts val="8335"/>
              </a:lnSpc>
            </a:pPr>
            <a:r>
              <a:rPr lang="en-US" sz="8335" spc="-83">
                <a:solidFill>
                  <a:srgbClr val="000000"/>
                </a:solidFill>
                <a:latin typeface="DM Sans Bold"/>
              </a:rPr>
              <a:t>Practical Applications:</a:t>
            </a:r>
            <a:endParaRPr lang="en-US" sz="8335" spc="-83">
              <a:solidFill>
                <a:srgbClr val="000000"/>
              </a:solidFill>
              <a:latin typeface="DM Sans Bold"/>
            </a:endParaRPr>
          </a:p>
          <a:p>
            <a:pPr marL="0" lvl="0" indent="0">
              <a:lnSpc>
                <a:spcPts val="8335"/>
              </a:lnSpc>
            </a:pPr>
          </a:p>
        </p:txBody>
      </p:sp>
      <p:sp>
        <p:nvSpPr>
          <p:cNvPr id="3" name="TextBox 3"/>
          <p:cNvSpPr txBox="1"/>
          <p:nvPr/>
        </p:nvSpPr>
        <p:spPr>
          <a:xfrm>
            <a:off x="1558549" y="4088009"/>
            <a:ext cx="10142849" cy="4556257"/>
          </a:xfrm>
          <a:prstGeom prst="rect">
            <a:avLst/>
          </a:prstGeom>
        </p:spPr>
        <p:txBody>
          <a:bodyPr lIns="0" tIns="0" rIns="0" bIns="0" rtlCol="0" anchor="t">
            <a:spAutoFit/>
          </a:bodyPr>
          <a:lstStyle/>
          <a:p>
            <a:pPr marL="565785" lvl="1" indent="-282575">
              <a:lnSpc>
                <a:spcPts val="3670"/>
              </a:lnSpc>
              <a:buFont typeface="Arial" panose="020B0604020202020204"/>
              <a:buChar char="•"/>
            </a:pPr>
            <a:r>
              <a:rPr lang="en-US" sz="2620">
                <a:solidFill>
                  <a:srgbClr val="000000"/>
                </a:solidFill>
                <a:latin typeface="DM Sans"/>
              </a:rPr>
              <a:t>Social Media Feeds: Efficient management of posts in chronological order.</a:t>
            </a:r>
            <a:endParaRPr lang="en-US" sz="2620">
              <a:solidFill>
                <a:srgbClr val="000000"/>
              </a:solidFill>
              <a:latin typeface="DM Sans"/>
            </a:endParaRPr>
          </a:p>
          <a:p>
            <a:pPr>
              <a:lnSpc>
                <a:spcPts val="3670"/>
              </a:lnSpc>
            </a:pPr>
          </a:p>
          <a:p>
            <a:pPr marL="565785" lvl="1" indent="-282575">
              <a:lnSpc>
                <a:spcPts val="3670"/>
              </a:lnSpc>
              <a:buFont typeface="Arial" panose="020B0604020202020204"/>
              <a:buChar char="•"/>
            </a:pPr>
            <a:r>
              <a:rPr lang="en-US" sz="2620">
                <a:solidFill>
                  <a:srgbClr val="000000"/>
                </a:solidFill>
                <a:latin typeface="DM Sans"/>
              </a:rPr>
              <a:t>Event Scheduling: Managing events based on timestamps.</a:t>
            </a:r>
            <a:endParaRPr lang="en-US" sz="2620">
              <a:solidFill>
                <a:srgbClr val="000000"/>
              </a:solidFill>
              <a:latin typeface="DM Sans"/>
            </a:endParaRPr>
          </a:p>
          <a:p>
            <a:pPr>
              <a:lnSpc>
                <a:spcPts val="3670"/>
              </a:lnSpc>
            </a:pPr>
          </a:p>
          <a:p>
            <a:pPr marL="565785" lvl="1" indent="-282575">
              <a:lnSpc>
                <a:spcPts val="3670"/>
              </a:lnSpc>
              <a:buFont typeface="Arial" panose="020B0604020202020204"/>
              <a:buChar char="•"/>
            </a:pPr>
            <a:r>
              <a:rPr lang="en-US" sz="2620">
                <a:solidFill>
                  <a:srgbClr val="000000"/>
                </a:solidFill>
                <a:latin typeface="DM Sans"/>
              </a:rPr>
              <a:t>Message Queues: Processing messages in a specific order.</a:t>
            </a:r>
            <a:endParaRPr lang="en-US" sz="2620">
              <a:solidFill>
                <a:srgbClr val="000000"/>
              </a:solidFill>
              <a:latin typeface="DM Sans"/>
            </a:endParaRPr>
          </a:p>
          <a:p>
            <a:pPr>
              <a:lnSpc>
                <a:spcPts val="3670"/>
              </a:lnSpc>
            </a:pPr>
          </a:p>
          <a:p>
            <a:pPr marL="565785" lvl="1" indent="-282575">
              <a:lnSpc>
                <a:spcPts val="3670"/>
              </a:lnSpc>
              <a:buFont typeface="Arial" panose="020B0604020202020204"/>
              <a:buChar char="•"/>
            </a:pPr>
            <a:r>
              <a:rPr lang="en-US" sz="2620">
                <a:solidFill>
                  <a:srgbClr val="000000"/>
                </a:solidFill>
                <a:latin typeface="DM Sans"/>
              </a:rPr>
              <a:t>Task Management: Organizing and prioritizing tasks based on timestamps.</a:t>
            </a:r>
            <a:endParaRPr lang="en-US" sz="2620">
              <a:solidFill>
                <a:srgbClr val="000000"/>
              </a:solidFill>
              <a:latin typeface="DM Sans"/>
            </a:endParaRPr>
          </a:p>
          <a:p>
            <a:pPr>
              <a:lnSpc>
                <a:spcPts val="3670"/>
              </a:lnSpc>
            </a:pPr>
          </a:p>
        </p:txBody>
      </p:sp>
      <p:sp>
        <p:nvSpPr>
          <p:cNvPr id="4" name="TextBox 4"/>
          <p:cNvSpPr txBox="1"/>
          <p:nvPr/>
        </p:nvSpPr>
        <p:spPr>
          <a:xfrm>
            <a:off x="12080846" y="4773381"/>
            <a:ext cx="1387527" cy="634471"/>
          </a:xfrm>
          <a:prstGeom prst="rect">
            <a:avLst/>
          </a:prstGeom>
        </p:spPr>
        <p:txBody>
          <a:bodyPr lIns="0" tIns="0" rIns="0" bIns="0" rtlCol="0" anchor="t">
            <a:spAutoFit/>
          </a:bodyPr>
          <a:lstStyle/>
          <a:p>
            <a:pPr marL="0" lvl="0" indent="0" algn="ctr">
              <a:lnSpc>
                <a:spcPts val="4045"/>
              </a:lnSpc>
            </a:pPr>
            <a:r>
              <a:rPr lang="en-US" sz="6745">
                <a:solidFill>
                  <a:srgbClr val="43C466"/>
                </a:solidFill>
                <a:latin typeface="Moontime"/>
              </a:rPr>
              <a:t>yes!</a:t>
            </a:r>
            <a:endParaRPr lang="en-US" sz="6745">
              <a:solidFill>
                <a:srgbClr val="43C466"/>
              </a:solidFill>
              <a:latin typeface="Moontime"/>
            </a:endParaRPr>
          </a:p>
        </p:txBody>
      </p:sp>
      <p:sp>
        <p:nvSpPr>
          <p:cNvPr id="5" name="Freeform 5"/>
          <p:cNvSpPr/>
          <p:nvPr/>
        </p:nvSpPr>
        <p:spPr>
          <a:xfrm>
            <a:off x="13036964" y="3431245"/>
            <a:ext cx="2095321" cy="1363864"/>
          </a:xfrm>
          <a:custGeom>
            <a:avLst/>
            <a:gdLst/>
            <a:ahLst/>
            <a:cxnLst/>
            <a:rect l="l" t="t" r="r" b="b"/>
            <a:pathLst>
              <a:path w="2095321" h="1363864">
                <a:moveTo>
                  <a:pt x="0" y="0"/>
                </a:moveTo>
                <a:lnTo>
                  <a:pt x="2095321" y="0"/>
                </a:lnTo>
                <a:lnTo>
                  <a:pt x="2095321" y="1363864"/>
                </a:lnTo>
                <a:lnTo>
                  <a:pt x="0" y="136386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13651921" y="5160002"/>
            <a:ext cx="2478502" cy="495700"/>
          </a:xfrm>
          <a:custGeom>
            <a:avLst/>
            <a:gdLst/>
            <a:ahLst/>
            <a:cxnLst/>
            <a:rect l="l" t="t" r="r" b="b"/>
            <a:pathLst>
              <a:path w="2478502" h="495700">
                <a:moveTo>
                  <a:pt x="0" y="0"/>
                </a:moveTo>
                <a:lnTo>
                  <a:pt x="2478502" y="0"/>
                </a:lnTo>
                <a:lnTo>
                  <a:pt x="2478502" y="495700"/>
                </a:lnTo>
                <a:lnTo>
                  <a:pt x="0" y="495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rot="-636868">
            <a:off x="12933975" y="3793770"/>
            <a:ext cx="2293029" cy="796924"/>
          </a:xfrm>
          <a:prstGeom prst="rect">
            <a:avLst/>
          </a:prstGeom>
        </p:spPr>
        <p:txBody>
          <a:bodyPr lIns="0" tIns="0" rIns="0" bIns="0" rtlCol="0" anchor="t">
            <a:spAutoFit/>
          </a:bodyPr>
          <a:lstStyle/>
          <a:p>
            <a:pPr marL="0" lvl="0" indent="0" algn="ctr">
              <a:lnSpc>
                <a:spcPts val="3200"/>
              </a:lnSpc>
              <a:spcBef>
                <a:spcPct val="0"/>
              </a:spcBef>
            </a:pPr>
            <a:r>
              <a:rPr lang="en-US" sz="2285">
                <a:solidFill>
                  <a:srgbClr val="000000"/>
                </a:solidFill>
                <a:latin typeface="Canva Sans" panose="020B0503030501040103"/>
              </a:rPr>
              <a:t>Social Media Feeds</a:t>
            </a:r>
            <a:endParaRPr lang="en-US" sz="2285">
              <a:solidFill>
                <a:srgbClr val="000000"/>
              </a:solidFill>
              <a:latin typeface="Canva Sans" panose="020B0503030501040103"/>
            </a:endParaRPr>
          </a:p>
        </p:txBody>
      </p:sp>
      <p:sp>
        <p:nvSpPr>
          <p:cNvPr id="8" name="TextBox 8"/>
          <p:cNvSpPr txBox="1"/>
          <p:nvPr/>
        </p:nvSpPr>
        <p:spPr>
          <a:xfrm rot="-465417">
            <a:off x="13286867" y="4890975"/>
            <a:ext cx="2976562" cy="481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000000"/>
                </a:solidFill>
                <a:latin typeface="Canva Sans" panose="020B0503030501040103"/>
              </a:rPr>
              <a:t>Event Scheduling</a:t>
            </a:r>
            <a:endParaRPr lang="en-US" sz="2800">
              <a:solidFill>
                <a:srgbClr val="000000"/>
              </a:solidFill>
              <a:latin typeface="Canva Sans" panose="020B0503030501040103"/>
            </a:endParaRPr>
          </a:p>
        </p:txBody>
      </p:sp>
      <p:sp>
        <p:nvSpPr>
          <p:cNvPr id="9" name="TextBox 9"/>
          <p:cNvSpPr txBox="1"/>
          <p:nvPr/>
        </p:nvSpPr>
        <p:spPr>
          <a:xfrm rot="1319858">
            <a:off x="13824706" y="3164792"/>
            <a:ext cx="3303627" cy="448310"/>
          </a:xfrm>
          <a:prstGeom prst="rect">
            <a:avLst/>
          </a:prstGeom>
        </p:spPr>
        <p:txBody>
          <a:bodyPr lIns="0" tIns="0" rIns="0" bIns="0" rtlCol="0" anchor="t">
            <a:spAutoFit/>
          </a:bodyPr>
          <a:lstStyle/>
          <a:p>
            <a:pPr marL="0" lvl="0" indent="0" algn="ctr">
              <a:lnSpc>
                <a:spcPts val="3640"/>
              </a:lnSpc>
              <a:spcBef>
                <a:spcPct val="0"/>
              </a:spcBef>
            </a:pPr>
            <a:r>
              <a:rPr lang="en-US" sz="2600">
                <a:solidFill>
                  <a:srgbClr val="000000"/>
                </a:solidFill>
                <a:latin typeface="Canva Sans" panose="020B0503030501040103"/>
              </a:rPr>
              <a:t>Task Management</a:t>
            </a:r>
            <a:endParaRPr lang="en-US" sz="2600">
              <a:solidFill>
                <a:srgbClr val="000000"/>
              </a:solidFill>
              <a:latin typeface="Canva Sans" panose="020B05030305010401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353053" y="1966486"/>
            <a:ext cx="3070127" cy="2779860"/>
          </a:xfrm>
          <a:custGeom>
            <a:avLst/>
            <a:gdLst/>
            <a:ahLst/>
            <a:cxnLst/>
            <a:rect l="l" t="t" r="r" b="b"/>
            <a:pathLst>
              <a:path w="3070127" h="2779860">
                <a:moveTo>
                  <a:pt x="0" y="0"/>
                </a:moveTo>
                <a:lnTo>
                  <a:pt x="3070127" y="0"/>
                </a:lnTo>
                <a:lnTo>
                  <a:pt x="3070127" y="2779860"/>
                </a:lnTo>
                <a:lnTo>
                  <a:pt x="0" y="277986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558549" y="1181100"/>
            <a:ext cx="8301476" cy="2175316"/>
          </a:xfrm>
          <a:prstGeom prst="rect">
            <a:avLst/>
          </a:prstGeom>
        </p:spPr>
        <p:txBody>
          <a:bodyPr lIns="0" tIns="0" rIns="0" bIns="0" rtlCol="0" anchor="t">
            <a:spAutoFit/>
          </a:bodyPr>
          <a:lstStyle/>
          <a:p>
            <a:pPr marL="0" lvl="0" indent="0">
              <a:lnSpc>
                <a:spcPts val="8335"/>
              </a:lnSpc>
            </a:pPr>
            <a:r>
              <a:rPr lang="en-US" sz="8335" spc="-83">
                <a:solidFill>
                  <a:srgbClr val="000000"/>
                </a:solidFill>
                <a:latin typeface="DM Sans Bold"/>
              </a:rPr>
              <a:t>Performance Analysis:</a:t>
            </a:r>
            <a:endParaRPr lang="en-US" sz="8335" spc="-83">
              <a:solidFill>
                <a:srgbClr val="000000"/>
              </a:solidFill>
              <a:latin typeface="DM Sans Bold"/>
            </a:endParaRPr>
          </a:p>
        </p:txBody>
      </p:sp>
      <p:sp>
        <p:nvSpPr>
          <p:cNvPr id="4" name="TextBox 4"/>
          <p:cNvSpPr txBox="1"/>
          <p:nvPr/>
        </p:nvSpPr>
        <p:spPr>
          <a:xfrm>
            <a:off x="1558549" y="3790823"/>
            <a:ext cx="10142849" cy="5467477"/>
          </a:xfrm>
          <a:prstGeom prst="rect">
            <a:avLst/>
          </a:prstGeom>
        </p:spPr>
        <p:txBody>
          <a:bodyPr lIns="0" tIns="0" rIns="0" bIns="0" rtlCol="0" anchor="t">
            <a:spAutoFit/>
          </a:bodyPr>
          <a:lstStyle/>
          <a:p>
            <a:pPr marL="565785" lvl="1" indent="-282575">
              <a:lnSpc>
                <a:spcPts val="3670"/>
              </a:lnSpc>
              <a:buFont typeface="Arial" panose="020B0604020202020204"/>
              <a:buChar char="•"/>
            </a:pPr>
            <a:r>
              <a:rPr lang="en-US" sz="2620">
                <a:solidFill>
                  <a:srgbClr val="000000"/>
                </a:solidFill>
                <a:latin typeface="DM Sans"/>
              </a:rPr>
              <a:t>Time Complexity:</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Adding a Post: Constant time complexity for insertion, logarithmic time complexity for retrieval.</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Retrieving the Latest Post: Constant time complexity for obtaining the timestamp, linear time complexity for finding the post.</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Displaying the Feed: Linear time complexity for traversal.</a:t>
            </a:r>
            <a:endParaRPr lang="en-US" sz="2620">
              <a:solidFill>
                <a:srgbClr val="000000"/>
              </a:solidFill>
              <a:latin typeface="DM Sans"/>
            </a:endParaRPr>
          </a:p>
          <a:p>
            <a:pPr>
              <a:lnSpc>
                <a:spcPts val="3670"/>
              </a:lnSpc>
            </a:pPr>
          </a:p>
          <a:p>
            <a:pPr marL="565785" lvl="1" indent="-282575">
              <a:lnSpc>
                <a:spcPts val="3670"/>
              </a:lnSpc>
              <a:buFont typeface="Arial" panose="020B0604020202020204"/>
              <a:buChar char="•"/>
            </a:pPr>
            <a:r>
              <a:rPr lang="en-US" sz="2620">
                <a:solidFill>
                  <a:srgbClr val="000000"/>
                </a:solidFill>
                <a:latin typeface="DM Sans"/>
              </a:rPr>
              <a:t>Space Complexity: </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The space complexity of the priority queue (heapq) and the Linked List proportional to the number of posts in the feed: O(n), where n is the number of posts.</a:t>
            </a:r>
            <a:endParaRPr lang="en-US" sz="2620">
              <a:solidFill>
                <a:srgbClr val="000000"/>
              </a:solidFill>
              <a:latin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58549" y="1181100"/>
            <a:ext cx="13903205" cy="3233324"/>
          </a:xfrm>
          <a:prstGeom prst="rect">
            <a:avLst/>
          </a:prstGeom>
        </p:spPr>
        <p:txBody>
          <a:bodyPr lIns="0" tIns="0" rIns="0" bIns="0" rtlCol="0" anchor="t">
            <a:spAutoFit/>
          </a:bodyPr>
          <a:lstStyle/>
          <a:p>
            <a:pPr>
              <a:lnSpc>
                <a:spcPts val="8335"/>
              </a:lnSpc>
            </a:pPr>
            <a:r>
              <a:rPr lang="en-US" sz="8335" spc="-83">
                <a:solidFill>
                  <a:srgbClr val="000000"/>
                </a:solidFill>
                <a:latin typeface="DM Sans Bold"/>
              </a:rPr>
              <a:t>Comparison with Individual Data Structures:</a:t>
            </a:r>
            <a:endParaRPr lang="en-US" sz="8335" spc="-83">
              <a:solidFill>
                <a:srgbClr val="000000"/>
              </a:solidFill>
              <a:latin typeface="DM Sans Bold"/>
            </a:endParaRPr>
          </a:p>
          <a:p>
            <a:pPr marL="0" lvl="0" indent="0">
              <a:lnSpc>
                <a:spcPts val="8335"/>
              </a:lnSpc>
            </a:pPr>
          </a:p>
        </p:txBody>
      </p:sp>
      <p:sp>
        <p:nvSpPr>
          <p:cNvPr id="3" name="TextBox 3"/>
          <p:cNvSpPr txBox="1"/>
          <p:nvPr/>
        </p:nvSpPr>
        <p:spPr>
          <a:xfrm>
            <a:off x="1558549" y="3790823"/>
            <a:ext cx="10142849" cy="5467477"/>
          </a:xfrm>
          <a:prstGeom prst="rect">
            <a:avLst/>
          </a:prstGeom>
        </p:spPr>
        <p:txBody>
          <a:bodyPr lIns="0" tIns="0" rIns="0" bIns="0" rtlCol="0" anchor="t">
            <a:spAutoFit/>
          </a:bodyPr>
          <a:lstStyle/>
          <a:p>
            <a:pPr marL="565785" lvl="1" indent="-282575">
              <a:lnSpc>
                <a:spcPts val="3670"/>
              </a:lnSpc>
              <a:buFont typeface="Arial" panose="020B0604020202020204"/>
              <a:buChar char="•"/>
            </a:pPr>
            <a:r>
              <a:rPr lang="en-US" sz="2620">
                <a:solidFill>
                  <a:srgbClr val="000000"/>
                </a:solidFill>
                <a:latin typeface="DM Sans"/>
              </a:rPr>
              <a:t>Time Complexity:</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Adding a Post: Constant time complexity for insertion, logarithmic time complexity for retrieval.</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Retrieving the Latest Post: Constant time complexity for obtaining the timestamp, linear time complexity for finding the post.</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Displaying the Feed: Linear time complexity for traversal.</a:t>
            </a:r>
            <a:endParaRPr lang="en-US" sz="2620">
              <a:solidFill>
                <a:srgbClr val="000000"/>
              </a:solidFill>
              <a:latin typeface="DM Sans"/>
            </a:endParaRPr>
          </a:p>
          <a:p>
            <a:pPr>
              <a:lnSpc>
                <a:spcPts val="3670"/>
              </a:lnSpc>
            </a:pPr>
          </a:p>
          <a:p>
            <a:pPr marL="565785" lvl="1" indent="-282575">
              <a:lnSpc>
                <a:spcPts val="3670"/>
              </a:lnSpc>
              <a:buFont typeface="Arial" panose="020B0604020202020204"/>
              <a:buChar char="•"/>
            </a:pPr>
            <a:r>
              <a:rPr lang="en-US" sz="2620">
                <a:solidFill>
                  <a:srgbClr val="000000"/>
                </a:solidFill>
                <a:latin typeface="DM Sans"/>
              </a:rPr>
              <a:t>Space Complexity: </a:t>
            </a:r>
            <a:endParaRPr lang="en-US" sz="2620">
              <a:solidFill>
                <a:srgbClr val="000000"/>
              </a:solidFill>
              <a:latin typeface="DM Sans"/>
            </a:endParaRPr>
          </a:p>
          <a:p>
            <a:pPr marL="1131570" lvl="2" indent="-377190">
              <a:lnSpc>
                <a:spcPts val="3670"/>
              </a:lnSpc>
              <a:buFont typeface="Arial" panose="020B0604020202020204"/>
              <a:buChar char="⚬"/>
            </a:pPr>
            <a:r>
              <a:rPr lang="en-US" sz="2620">
                <a:solidFill>
                  <a:srgbClr val="000000"/>
                </a:solidFill>
                <a:latin typeface="DM Sans"/>
              </a:rPr>
              <a:t>The space complexity of the priority queue (heapq) and the Linked List proportional to the number of posts in the feed: O(n), where n is the number of posts.</a:t>
            </a:r>
            <a:endParaRPr lang="en-US" sz="2620">
              <a:solidFill>
                <a:srgbClr val="000000"/>
              </a:solidFill>
              <a:latin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4682</Words>
  <Application>WPS Presentation</Application>
  <PresentationFormat>On-screen Show (4:3)</PresentationFormat>
  <Paragraphs>181</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DM Sans Bold</vt:lpstr>
      <vt:lpstr>Open Sauce SemiBold</vt:lpstr>
      <vt:lpstr>Segoe Print</vt:lpstr>
      <vt:lpstr>DM Sans</vt:lpstr>
      <vt:lpstr>Arial</vt:lpstr>
      <vt:lpstr>Shuneet Square Book Bold</vt:lpstr>
      <vt:lpstr>Moontime</vt:lpstr>
      <vt:lpstr>Canva Sans</vt:lpstr>
      <vt:lpstr>Microsoft YaHei</vt:lpstr>
      <vt:lpstr>Arial Unicode MS</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Retro Brainstorm Video Presentation</dc:title>
  <dc:creator/>
  <cp:lastModifiedBy>Kavin</cp:lastModifiedBy>
  <cp:revision>3</cp:revision>
  <dcterms:created xsi:type="dcterms:W3CDTF">2006-08-16T00:00:00Z</dcterms:created>
  <dcterms:modified xsi:type="dcterms:W3CDTF">2023-06-19T10:20:05Z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FED562A212044DD4A2AED1C1F91EBE02</vt:lpwstr>
  </property>
  <property fmtid="{D5CDD505-2E9C-101B-9397-08002B2CF9AE}" pid="3" name="KSOProductBuildVer">
    <vt:lpwstr>1033-11.2.0.11213</vt:lpwstr>
  </property>
</Properties>
</file>