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303" r:id="rId4"/>
    <p:sldId id="304" r:id="rId5"/>
    <p:sldId id="300" r:id="rId6"/>
    <p:sldId id="306" r:id="rId7"/>
    <p:sldId id="307" r:id="rId8"/>
    <p:sldId id="308" r:id="rId9"/>
    <p:sldId id="309" r:id="rId10"/>
    <p:sldId id="290"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D15E"/>
    <a:srgbClr val="4CA642"/>
    <a:srgbClr val="7EB559"/>
    <a:srgbClr val="00CECE"/>
    <a:srgbClr val="187B69"/>
    <a:srgbClr val="92D050"/>
    <a:srgbClr val="D69E00"/>
    <a:srgbClr val="FFC00E"/>
    <a:srgbClr val="1FD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9" autoAdjust="0"/>
    <p:restoredTop sz="95550" autoAdjust="0"/>
  </p:normalViewPr>
  <p:slideViewPr>
    <p:cSldViewPr snapToGrid="0">
      <p:cViewPr varScale="1">
        <p:scale>
          <a:sx n="84" d="100"/>
          <a:sy n="84" d="100"/>
        </p:scale>
        <p:origin x="61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2A220-DC81-4008-90ED-EC537A1CD16F}" type="datetimeFigureOut">
              <a:rPr lang="en-GB" smtClean="0"/>
              <a:t>23/12/2022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6EEF0-65C7-4BC8-BC88-59DA86669A96}" type="slidenum">
              <a:rPr lang="en-GB" smtClean="0"/>
              <a:t>‹#›</a:t>
            </a:fld>
            <a:endParaRPr lang="en-GB"/>
          </a:p>
        </p:txBody>
      </p:sp>
    </p:spTree>
    <p:extLst>
      <p:ext uri="{BB962C8B-B14F-4D97-AF65-F5344CB8AC3E}">
        <p14:creationId xmlns:p14="http://schemas.microsoft.com/office/powerpoint/2010/main" val="400388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41B145B-A772-4F9C-8561-C70CF61FE281}"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111530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1B145B-A772-4F9C-8561-C70CF61FE281}"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111955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1B145B-A772-4F9C-8561-C70CF61FE281}"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7397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1B145B-A772-4F9C-8561-C70CF61FE281}"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427087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1B145B-A772-4F9C-8561-C70CF61FE281}"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210178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41B145B-A772-4F9C-8561-C70CF61FE281}" type="datetimeFigureOut">
              <a:rPr lang="en-GB" smtClean="0"/>
              <a:t>23/12/2022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66955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41B145B-A772-4F9C-8561-C70CF61FE281}" type="datetimeFigureOut">
              <a:rPr lang="en-GB" smtClean="0"/>
              <a:t>23/12/2022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318307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41B145B-A772-4F9C-8561-C70CF61FE281}" type="datetimeFigureOut">
              <a:rPr lang="en-GB" smtClean="0"/>
              <a:t>23/12/2022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27501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B145B-A772-4F9C-8561-C70CF61FE281}" type="datetimeFigureOut">
              <a:rPr lang="en-GB" smtClean="0"/>
              <a:t>23/12/2022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411007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1B145B-A772-4F9C-8561-C70CF61FE281}" type="datetimeFigureOut">
              <a:rPr lang="en-GB" smtClean="0"/>
              <a:t>23/12/2022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88184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1B145B-A772-4F9C-8561-C70CF61FE281}" type="datetimeFigureOut">
              <a:rPr lang="en-GB" smtClean="0"/>
              <a:t>23/12/2022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7B6192-6A3F-46F0-AAAC-FE6EAA1542C2}" type="slidenum">
              <a:rPr lang="en-GB" smtClean="0"/>
              <a:t>‹#›</a:t>
            </a:fld>
            <a:endParaRPr lang="en-GB"/>
          </a:p>
        </p:txBody>
      </p:sp>
    </p:spTree>
    <p:extLst>
      <p:ext uri="{BB962C8B-B14F-4D97-AF65-F5344CB8AC3E}">
        <p14:creationId xmlns:p14="http://schemas.microsoft.com/office/powerpoint/2010/main" val="86725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B145B-A772-4F9C-8561-C70CF61FE281}" type="datetimeFigureOut">
              <a:rPr lang="en-GB" smtClean="0"/>
              <a:t>23/12/2022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B6192-6A3F-46F0-AAAC-FE6EAA1542C2}" type="slidenum">
              <a:rPr lang="en-GB" smtClean="0"/>
              <a:t>‹#›</a:t>
            </a:fld>
            <a:endParaRPr lang="en-GB"/>
          </a:p>
        </p:txBody>
      </p:sp>
    </p:spTree>
    <p:extLst>
      <p:ext uri="{BB962C8B-B14F-4D97-AF65-F5344CB8AC3E}">
        <p14:creationId xmlns:p14="http://schemas.microsoft.com/office/powerpoint/2010/main" val="1975751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93031" y="1720295"/>
            <a:ext cx="10233857" cy="646331"/>
          </a:xfrm>
          <a:prstGeom prst="rect">
            <a:avLst/>
          </a:prstGeom>
          <a:noFill/>
        </p:spPr>
        <p:txBody>
          <a:bodyPr wrap="square" rtlCol="0">
            <a:spAutoFit/>
          </a:bodyPr>
          <a:lstStyle/>
          <a:p>
            <a:pPr algn="ctr"/>
            <a:r>
              <a:rPr lang="en-GB" sz="3600" dirty="0">
                <a:solidFill>
                  <a:srgbClr val="4CA642"/>
                </a:solidFill>
                <a:latin typeface="AvantGarde Bk BT" panose="020B0402020202020204" pitchFamily="34" charset="0"/>
                <a:cs typeface="Adobe Arabic" panose="02040503050201020203" pitchFamily="18" charset="-78"/>
              </a:rPr>
              <a:t>Netkathir Technologies Pvt. Ltd. </a:t>
            </a:r>
          </a:p>
        </p:txBody>
      </p:sp>
      <p:sp>
        <p:nvSpPr>
          <p:cNvPr id="10" name="TextBox 9"/>
          <p:cNvSpPr txBox="1"/>
          <p:nvPr/>
        </p:nvSpPr>
        <p:spPr>
          <a:xfrm>
            <a:off x="3953135" y="2967335"/>
            <a:ext cx="5331974" cy="461665"/>
          </a:xfrm>
          <a:prstGeom prst="rect">
            <a:avLst/>
          </a:prstGeom>
          <a:noFill/>
        </p:spPr>
        <p:txBody>
          <a:bodyPr wrap="square" rtlCol="0">
            <a:spAutoFit/>
          </a:bodyPr>
          <a:lstStyle/>
          <a:p>
            <a:pPr algn="ctr"/>
            <a:r>
              <a:rPr lang="en-GB" sz="2400" dirty="0" smtClean="0">
                <a:solidFill>
                  <a:srgbClr val="FFC000"/>
                </a:solidFill>
                <a:latin typeface="Verdana" panose="020B0604030504040204" pitchFamily="34" charset="0"/>
                <a:ea typeface="Verdana" panose="020B0604030504040204" pitchFamily="34" charset="0"/>
                <a:cs typeface="Verdana" panose="020B0604030504040204" pitchFamily="34" charset="0"/>
              </a:rPr>
              <a:t>Company Presentation</a:t>
            </a:r>
            <a:endParaRPr lang="en-GB" sz="2400" dirty="0">
              <a:solidFill>
                <a:srgbClr val="FFC00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29" name="TextBox 28"/>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sp>
        <p:nvSpPr>
          <p:cNvPr id="34" name="TextBox 33"/>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rot="10800000">
            <a:off x="2926079" y="6325954"/>
            <a:ext cx="9265921" cy="62144"/>
            <a:chOff x="-161234" y="499338"/>
            <a:chExt cx="12355549" cy="334038"/>
          </a:xfrm>
          <a:effectLst>
            <a:outerShdw dist="25400" dir="16200000" rotWithShape="0">
              <a:prstClr val="black">
                <a:alpha val="40000"/>
              </a:prstClr>
            </a:outerShdw>
          </a:effectLst>
        </p:grpSpPr>
        <p:sp>
          <p:nvSpPr>
            <p:cNvPr id="57" name="Rectangle 56"/>
            <p:cNvSpPr/>
            <p:nvPr/>
          </p:nvSpPr>
          <p:spPr>
            <a:xfrm>
              <a:off x="-161234" y="499338"/>
              <a:ext cx="11786793" cy="266215"/>
            </a:xfrm>
            <a:prstGeom prst="rect">
              <a:avLst/>
            </a:prstGeom>
            <a:solidFill>
              <a:srgbClr val="FFC000"/>
            </a:solid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5" name="Picture 4">
            <a:extLst>
              <a:ext uri="{FF2B5EF4-FFF2-40B4-BE49-F238E27FC236}">
                <a16:creationId xmlns:a16="http://schemas.microsoft.com/office/drawing/2014/main" xmlns="" id="{0BB01FDC-6B5B-4413-A397-4CEF6A92C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2190" y="204597"/>
            <a:ext cx="1230923" cy="1446694"/>
          </a:xfrm>
          <a:prstGeom prst="rect">
            <a:avLst/>
          </a:prstGeom>
        </p:spPr>
      </p:pic>
      <p:sp>
        <p:nvSpPr>
          <p:cNvPr id="14" name="TextBox 13">
            <a:extLst>
              <a:ext uri="{FF2B5EF4-FFF2-40B4-BE49-F238E27FC236}">
                <a16:creationId xmlns:a16="http://schemas.microsoft.com/office/drawing/2014/main" xmlns="" id="{95E3597F-B41E-429C-9B15-5196484020F1}"/>
              </a:ext>
            </a:extLst>
          </p:cNvPr>
          <p:cNvSpPr txBox="1"/>
          <p:nvPr/>
        </p:nvSpPr>
        <p:spPr>
          <a:xfrm>
            <a:off x="8663474" y="4908732"/>
            <a:ext cx="3327661" cy="369332"/>
          </a:xfrm>
          <a:prstGeom prst="rect">
            <a:avLst/>
          </a:prstGeom>
          <a:noFill/>
        </p:spPr>
        <p:txBody>
          <a:bodyPr wrap="square" rtlCol="0">
            <a:spAutoFit/>
          </a:bodyPr>
          <a:lstStyle/>
          <a:p>
            <a:r>
              <a:rPr lang="en-US" b="1" dirty="0">
                <a:solidFill>
                  <a:srgbClr val="4CA642"/>
                </a:solidFill>
              </a:rPr>
              <a:t>WhatsApp us: </a:t>
            </a:r>
            <a:r>
              <a:rPr lang="en-US" b="1" dirty="0">
                <a:solidFill>
                  <a:srgbClr val="FFC000"/>
                </a:solidFill>
              </a:rPr>
              <a:t>+91 94877 16814</a:t>
            </a:r>
          </a:p>
        </p:txBody>
      </p:sp>
      <p:sp>
        <p:nvSpPr>
          <p:cNvPr id="15" name="TextBox 14">
            <a:extLst>
              <a:ext uri="{FF2B5EF4-FFF2-40B4-BE49-F238E27FC236}">
                <a16:creationId xmlns:a16="http://schemas.microsoft.com/office/drawing/2014/main" xmlns="" id="{5E35AB8E-71E5-4363-BDEF-6D57B85FCD59}"/>
              </a:ext>
            </a:extLst>
          </p:cNvPr>
          <p:cNvSpPr txBox="1"/>
          <p:nvPr/>
        </p:nvSpPr>
        <p:spPr>
          <a:xfrm>
            <a:off x="8651326" y="4539924"/>
            <a:ext cx="3593550" cy="369332"/>
          </a:xfrm>
          <a:prstGeom prst="rect">
            <a:avLst/>
          </a:prstGeom>
          <a:noFill/>
        </p:spPr>
        <p:txBody>
          <a:bodyPr wrap="square" rtlCol="0">
            <a:spAutoFit/>
          </a:bodyPr>
          <a:lstStyle/>
          <a:p>
            <a:r>
              <a:rPr lang="en-US" b="1" dirty="0">
                <a:solidFill>
                  <a:srgbClr val="4CA642"/>
                </a:solidFill>
                <a:latin typeface="AvantGarde Bk BT" panose="020B0402020202020204" pitchFamily="34" charset="0"/>
              </a:rPr>
              <a:t>Call us: </a:t>
            </a:r>
            <a:r>
              <a:rPr lang="en-US" b="1" dirty="0">
                <a:solidFill>
                  <a:srgbClr val="FFC000"/>
                </a:solidFill>
              </a:rPr>
              <a:t>+91 95855 71860</a:t>
            </a:r>
          </a:p>
        </p:txBody>
      </p:sp>
      <p:sp>
        <p:nvSpPr>
          <p:cNvPr id="16" name="TextBox 15">
            <a:extLst>
              <a:ext uri="{FF2B5EF4-FFF2-40B4-BE49-F238E27FC236}">
                <a16:creationId xmlns:a16="http://schemas.microsoft.com/office/drawing/2014/main" xmlns="" id="{B2F257A6-6C29-46E1-9076-E731F8A581DE}"/>
              </a:ext>
            </a:extLst>
          </p:cNvPr>
          <p:cNvSpPr txBox="1"/>
          <p:nvPr/>
        </p:nvSpPr>
        <p:spPr>
          <a:xfrm>
            <a:off x="8665254" y="5281135"/>
            <a:ext cx="3440783" cy="369332"/>
          </a:xfrm>
          <a:prstGeom prst="rect">
            <a:avLst/>
          </a:prstGeom>
          <a:noFill/>
        </p:spPr>
        <p:txBody>
          <a:bodyPr wrap="square" rtlCol="0">
            <a:spAutoFit/>
          </a:bodyPr>
          <a:lstStyle/>
          <a:p>
            <a:r>
              <a:rPr lang="en-US" b="1" dirty="0">
                <a:solidFill>
                  <a:srgbClr val="4CA642"/>
                </a:solidFill>
              </a:rPr>
              <a:t>Email us: </a:t>
            </a:r>
            <a:r>
              <a:rPr lang="en-US" b="1" dirty="0">
                <a:solidFill>
                  <a:srgbClr val="FFC000"/>
                </a:solidFill>
              </a:rPr>
              <a:t>admin@netkathir.com</a:t>
            </a:r>
          </a:p>
        </p:txBody>
      </p:sp>
      <p:pic>
        <p:nvPicPr>
          <p:cNvPr id="2" name="Picture 1"/>
          <p:cNvPicPr>
            <a:picLocks noChangeAspect="1"/>
          </p:cNvPicPr>
          <p:nvPr/>
        </p:nvPicPr>
        <p:blipFill>
          <a:blip r:embed="rId5"/>
          <a:stretch>
            <a:fillRect/>
          </a:stretch>
        </p:blipFill>
        <p:spPr>
          <a:xfrm>
            <a:off x="2978912" y="4394320"/>
            <a:ext cx="2266950" cy="1066800"/>
          </a:xfrm>
          <a:prstGeom prst="rect">
            <a:avLst/>
          </a:prstGeom>
        </p:spPr>
      </p:pic>
    </p:spTree>
    <p:extLst>
      <p:ext uri="{BB962C8B-B14F-4D97-AF65-F5344CB8AC3E}">
        <p14:creationId xmlns:p14="http://schemas.microsoft.com/office/powerpoint/2010/main" val="1935070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2159" y="307142"/>
            <a:ext cx="6791381" cy="101600"/>
            <a:chOff x="405206" y="567159"/>
            <a:chExt cx="11789109" cy="266217"/>
          </a:xfrm>
          <a:solidFill>
            <a:srgbClr val="FFC000"/>
          </a:solidFill>
        </p:grpSpPr>
        <p:sp>
          <p:nvSpPr>
            <p:cNvPr id="9" name="Rectangle 8"/>
            <p:cNvSpPr/>
            <p:nvPr/>
          </p:nvSpPr>
          <p:spPr>
            <a:xfrm>
              <a:off x="405206" y="567159"/>
              <a:ext cx="11786794" cy="266217"/>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29" name="TextBox 28"/>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sp>
        <p:nvSpPr>
          <p:cNvPr id="34" name="TextBox 33"/>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7460" y="104139"/>
            <a:ext cx="4067339" cy="461665"/>
          </a:xfrm>
          <a:prstGeom prst="rect">
            <a:avLst/>
          </a:prstGeom>
          <a:noFill/>
        </p:spPr>
        <p:txBody>
          <a:bodyPr wrap="square" rtlCol="0">
            <a:spAutoFit/>
          </a:bodyPr>
          <a:lstStyle/>
          <a:p>
            <a:r>
              <a:rPr lang="en-GB" sz="2400" b="1" dirty="0">
                <a:solidFill>
                  <a:srgbClr val="4CA642"/>
                </a:solidFill>
                <a:latin typeface="Copperplate Gothic Light" panose="020E0507020206020404" pitchFamily="34" charset="0"/>
              </a:rPr>
              <a:t>Contact Us</a:t>
            </a:r>
          </a:p>
        </p:txBody>
      </p:sp>
      <p:grpSp>
        <p:nvGrpSpPr>
          <p:cNvPr id="41" name="Group 40"/>
          <p:cNvGrpSpPr/>
          <p:nvPr/>
        </p:nvGrpSpPr>
        <p:grpSpPr>
          <a:xfrm rot="10800000">
            <a:off x="2926079" y="6325954"/>
            <a:ext cx="9265921" cy="62144"/>
            <a:chOff x="-161234" y="499338"/>
            <a:chExt cx="12355549" cy="334038"/>
          </a:xfrm>
          <a:solidFill>
            <a:srgbClr val="FFC000"/>
          </a:solidFill>
          <a:effectLst>
            <a:outerShdw dist="25400" dir="16200000" rotWithShape="0">
              <a:prstClr val="black">
                <a:alpha val="40000"/>
              </a:prstClr>
            </a:outerShdw>
          </a:effectLst>
        </p:grpSpPr>
        <p:sp>
          <p:nvSpPr>
            <p:cNvPr id="43" name="Rectangle 42"/>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5" name="TextBox 34">
            <a:extLst>
              <a:ext uri="{FF2B5EF4-FFF2-40B4-BE49-F238E27FC236}">
                <a16:creationId xmlns:a16="http://schemas.microsoft.com/office/drawing/2014/main" xmlns="" id="{E85C674C-DEB8-4CDF-815D-11F05D4A4FC8}"/>
              </a:ext>
            </a:extLst>
          </p:cNvPr>
          <p:cNvSpPr txBox="1"/>
          <p:nvPr/>
        </p:nvSpPr>
        <p:spPr>
          <a:xfrm>
            <a:off x="1437307" y="735817"/>
            <a:ext cx="4782910" cy="1785104"/>
          </a:xfrm>
          <a:prstGeom prst="rect">
            <a:avLst/>
          </a:prstGeom>
          <a:noFill/>
        </p:spPr>
        <p:txBody>
          <a:bodyPr wrap="square" rtlCol="0">
            <a:spAutoFit/>
          </a:bodyPr>
          <a:lstStyle/>
          <a:p>
            <a:r>
              <a:rPr lang="en-GB" sz="2000" dirty="0">
                <a:solidFill>
                  <a:srgbClr val="4CA642"/>
                </a:solidFill>
                <a:latin typeface="AvantGarde Bk BT" panose="020B0402020202020204" pitchFamily="34" charset="0"/>
              </a:rPr>
              <a:t>Address:</a:t>
            </a:r>
          </a:p>
          <a:p>
            <a:endParaRPr lang="en-GB" b="1" dirty="0">
              <a:latin typeface="AvantGarde Bk BT" panose="020B0402020202020204" pitchFamily="34" charset="0"/>
            </a:endParaRPr>
          </a:p>
          <a:p>
            <a:pPr algn="just"/>
            <a:r>
              <a:rPr lang="en-GB" dirty="0">
                <a:latin typeface="AvantGarde Bk BT" panose="020B0402020202020204" pitchFamily="34" charset="0"/>
              </a:rPr>
              <a:t>Netkathir Technologies Pvt. Ltd.</a:t>
            </a:r>
          </a:p>
          <a:p>
            <a:pPr algn="just"/>
            <a:r>
              <a:rPr lang="en-GB" dirty="0">
                <a:latin typeface="AvantGarde Bk BT" panose="020B0402020202020204" pitchFamily="34" charset="0"/>
              </a:rPr>
              <a:t>No. 10, Maria Tower, 1</a:t>
            </a:r>
            <a:r>
              <a:rPr lang="en-GB" baseline="30000" dirty="0">
                <a:latin typeface="AvantGarde Bk BT" panose="020B0402020202020204" pitchFamily="34" charset="0"/>
              </a:rPr>
              <a:t>st</a:t>
            </a:r>
            <a:r>
              <a:rPr lang="en-GB" dirty="0">
                <a:latin typeface="AvantGarde Bk BT" panose="020B0402020202020204" pitchFamily="34" charset="0"/>
              </a:rPr>
              <a:t> Floor,</a:t>
            </a:r>
          </a:p>
          <a:p>
            <a:pPr algn="just"/>
            <a:r>
              <a:rPr lang="en-GB" dirty="0">
                <a:latin typeface="AvantGarde Bk BT" panose="020B0402020202020204" pitchFamily="34" charset="0"/>
              </a:rPr>
              <a:t>Vallavari Street, Muthialpet.</a:t>
            </a:r>
          </a:p>
          <a:p>
            <a:pPr algn="just"/>
            <a:r>
              <a:rPr lang="en-GB" dirty="0">
                <a:latin typeface="AvantGarde Bk BT" panose="020B0402020202020204" pitchFamily="34" charset="0"/>
              </a:rPr>
              <a:t>Puducherry - 605003, India</a:t>
            </a:r>
            <a:r>
              <a:rPr lang="en-GB" dirty="0">
                <a:latin typeface="Agency FB" panose="020B0503020202020204" pitchFamily="34" charset="0"/>
              </a:rPr>
              <a:t>.</a:t>
            </a:r>
          </a:p>
        </p:txBody>
      </p:sp>
      <p:pic>
        <p:nvPicPr>
          <p:cNvPr id="3" name="Picture 2">
            <a:extLst>
              <a:ext uri="{FF2B5EF4-FFF2-40B4-BE49-F238E27FC236}">
                <a16:creationId xmlns:a16="http://schemas.microsoft.com/office/drawing/2014/main" xmlns="" id="{94CA9A2F-9823-4226-81F4-5AB2229BE941}"/>
              </a:ext>
            </a:extLst>
          </p:cNvPr>
          <p:cNvPicPr>
            <a:picLocks noChangeAspect="1"/>
          </p:cNvPicPr>
          <p:nvPr/>
        </p:nvPicPr>
        <p:blipFill>
          <a:blip r:embed="rId4"/>
          <a:stretch>
            <a:fillRect/>
          </a:stretch>
        </p:blipFill>
        <p:spPr>
          <a:xfrm>
            <a:off x="5964190" y="735817"/>
            <a:ext cx="5688152" cy="5061759"/>
          </a:xfrm>
          <a:prstGeom prst="rect">
            <a:avLst/>
          </a:prstGeom>
        </p:spPr>
      </p:pic>
      <p:sp>
        <p:nvSpPr>
          <p:cNvPr id="37" name="TextBox 36">
            <a:extLst>
              <a:ext uri="{FF2B5EF4-FFF2-40B4-BE49-F238E27FC236}">
                <a16:creationId xmlns:a16="http://schemas.microsoft.com/office/drawing/2014/main" xmlns="" id="{72E24DD8-B3B4-40E5-A490-3AB30AA9ED23}"/>
              </a:ext>
            </a:extLst>
          </p:cNvPr>
          <p:cNvSpPr txBox="1"/>
          <p:nvPr/>
        </p:nvSpPr>
        <p:spPr>
          <a:xfrm>
            <a:off x="3730286" y="5292721"/>
            <a:ext cx="2422686" cy="369332"/>
          </a:xfrm>
          <a:prstGeom prst="rect">
            <a:avLst/>
          </a:prstGeom>
          <a:noFill/>
          <a:effectLst>
            <a:softEdge rad="50800"/>
          </a:effectLst>
        </p:spPr>
        <p:txBody>
          <a:bodyPr wrap="square" rtlCol="0">
            <a:spAutoFit/>
          </a:bodyPr>
          <a:lstStyle/>
          <a:p>
            <a:r>
              <a:rPr lang="en-GB" dirty="0">
                <a:solidFill>
                  <a:srgbClr val="4CA642"/>
                </a:solidFill>
                <a:latin typeface="AvantGarde Bk BT" panose="020B0402020202020204" pitchFamily="34" charset="0"/>
              </a:rPr>
              <a:t>www.netkathir.com</a:t>
            </a:r>
          </a:p>
        </p:txBody>
      </p:sp>
      <p:sp>
        <p:nvSpPr>
          <p:cNvPr id="38" name="TextBox 37">
            <a:extLst>
              <a:ext uri="{FF2B5EF4-FFF2-40B4-BE49-F238E27FC236}">
                <a16:creationId xmlns:a16="http://schemas.microsoft.com/office/drawing/2014/main" xmlns="" id="{905C718A-550A-4F62-8597-19EBC22DE705}"/>
              </a:ext>
            </a:extLst>
          </p:cNvPr>
          <p:cNvSpPr txBox="1"/>
          <p:nvPr/>
        </p:nvSpPr>
        <p:spPr>
          <a:xfrm>
            <a:off x="1943356" y="3282085"/>
            <a:ext cx="3476943" cy="1015663"/>
          </a:xfrm>
          <a:prstGeom prst="rect">
            <a:avLst/>
          </a:prstGeom>
          <a:noFill/>
        </p:spPr>
        <p:txBody>
          <a:bodyPr wrap="square" rtlCol="0">
            <a:spAutoFit/>
          </a:bodyPr>
          <a:lstStyle/>
          <a:p>
            <a:r>
              <a:rPr lang="en-GB" sz="2000" dirty="0">
                <a:solidFill>
                  <a:srgbClr val="4CA642"/>
                </a:solidFill>
                <a:latin typeface="AvantGarde Bk BT" panose="020B0402020202020204" pitchFamily="34" charset="0"/>
              </a:rPr>
              <a:t>Office:       </a:t>
            </a:r>
            <a:r>
              <a:rPr lang="en-GB" dirty="0">
                <a:latin typeface="AvantGarde Bk BT" panose="020B0402020202020204" pitchFamily="34" charset="0"/>
              </a:rPr>
              <a:t>+91 413 2972414  </a:t>
            </a:r>
          </a:p>
          <a:p>
            <a:r>
              <a:rPr lang="en-GB" sz="2000" dirty="0">
                <a:solidFill>
                  <a:srgbClr val="4CA642"/>
                </a:solidFill>
                <a:latin typeface="AvantGarde Bk BT" panose="020B0402020202020204" pitchFamily="34" charset="0"/>
              </a:rPr>
              <a:t>Mobile:      </a:t>
            </a:r>
            <a:r>
              <a:rPr lang="en-GB" dirty="0">
                <a:latin typeface="AvantGarde Bk BT" panose="020B0402020202020204" pitchFamily="34" charset="0"/>
              </a:rPr>
              <a:t>+91 95855 71860</a:t>
            </a:r>
          </a:p>
          <a:p>
            <a:r>
              <a:rPr lang="en-GB" sz="2000" dirty="0">
                <a:solidFill>
                  <a:srgbClr val="4CA642"/>
                </a:solidFill>
                <a:latin typeface="AvantGarde Bk BT" panose="020B0402020202020204" pitchFamily="34" charset="0"/>
              </a:rPr>
              <a:t>WhatsApp: </a:t>
            </a:r>
            <a:r>
              <a:rPr lang="en-GB" dirty="0">
                <a:latin typeface="AvantGarde Bk BT" panose="020B0402020202020204" pitchFamily="34" charset="0"/>
              </a:rPr>
              <a:t>+91 94877 16814</a:t>
            </a:r>
          </a:p>
        </p:txBody>
      </p:sp>
      <p:sp>
        <p:nvSpPr>
          <p:cNvPr id="44" name="TextBox 43">
            <a:extLst>
              <a:ext uri="{FF2B5EF4-FFF2-40B4-BE49-F238E27FC236}">
                <a16:creationId xmlns:a16="http://schemas.microsoft.com/office/drawing/2014/main" xmlns="" id="{39E61A03-CA51-4327-8527-C775EBBE924E}"/>
              </a:ext>
            </a:extLst>
          </p:cNvPr>
          <p:cNvSpPr txBox="1"/>
          <p:nvPr/>
        </p:nvSpPr>
        <p:spPr>
          <a:xfrm>
            <a:off x="1194217" y="5292721"/>
            <a:ext cx="2386265" cy="369332"/>
          </a:xfrm>
          <a:prstGeom prst="rect">
            <a:avLst/>
          </a:prstGeom>
          <a:noFill/>
        </p:spPr>
        <p:txBody>
          <a:bodyPr wrap="square" rtlCol="0">
            <a:spAutoFit/>
          </a:bodyPr>
          <a:lstStyle/>
          <a:p>
            <a:r>
              <a:rPr lang="en-GB" dirty="0">
                <a:solidFill>
                  <a:srgbClr val="FFC000"/>
                </a:solidFill>
                <a:latin typeface="AvantGarde Bk BT" panose="020B0402020202020204" pitchFamily="34" charset="0"/>
              </a:rPr>
              <a:t>info@netkathir.com</a:t>
            </a:r>
            <a:r>
              <a:rPr lang="en-GB" dirty="0">
                <a:latin typeface="Agency FB" panose="020B0503020202020204" pitchFamily="34" charset="0"/>
              </a:rPr>
              <a:t> </a:t>
            </a:r>
          </a:p>
        </p:txBody>
      </p:sp>
      <p:grpSp>
        <p:nvGrpSpPr>
          <p:cNvPr id="50" name="Group 49">
            <a:extLst>
              <a:ext uri="{FF2B5EF4-FFF2-40B4-BE49-F238E27FC236}">
                <a16:creationId xmlns:a16="http://schemas.microsoft.com/office/drawing/2014/main" xmlns="" id="{460CCCBC-52EA-4CA2-A25B-5F9A4BB84012}"/>
              </a:ext>
            </a:extLst>
          </p:cNvPr>
          <p:cNvGrpSpPr/>
          <p:nvPr/>
        </p:nvGrpSpPr>
        <p:grpSpPr>
          <a:xfrm>
            <a:off x="440266" y="2783368"/>
            <a:ext cx="1253067" cy="1066800"/>
            <a:chOff x="8856133" y="3850164"/>
            <a:chExt cx="1317326" cy="1145169"/>
          </a:xfrm>
          <a:solidFill>
            <a:schemeClr val="bg1"/>
          </a:solidFill>
        </p:grpSpPr>
        <p:sp>
          <p:nvSpPr>
            <p:cNvPr id="51" name="Flowchart: Delay 50">
              <a:extLst>
                <a:ext uri="{FF2B5EF4-FFF2-40B4-BE49-F238E27FC236}">
                  <a16:creationId xmlns:a16="http://schemas.microsoft.com/office/drawing/2014/main" xmlns="" id="{C9C7DB41-0E5B-4662-A058-612F6AC866F9}"/>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xmlns="" id="{9002D550-3990-4947-A090-8797E7259B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cxnSp>
        <p:nvCxnSpPr>
          <p:cNvPr id="11" name="Straight Connector 10"/>
          <p:cNvCxnSpPr/>
          <p:nvPr/>
        </p:nvCxnSpPr>
        <p:spPr>
          <a:xfrm>
            <a:off x="3580482" y="5292721"/>
            <a:ext cx="0" cy="369332"/>
          </a:xfrm>
          <a:prstGeom prst="line">
            <a:avLst/>
          </a:prstGeom>
          <a:ln>
            <a:solidFill>
              <a:srgbClr val="8DD1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208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937811" y="2947887"/>
            <a:ext cx="6082143" cy="830997"/>
          </a:xfrm>
          <a:prstGeom prst="rect">
            <a:avLst/>
          </a:prstGeom>
          <a:solidFill>
            <a:srgbClr val="FFC000"/>
          </a:solidFill>
        </p:spPr>
        <p:txBody>
          <a:bodyPr wrap="square" rtlCol="0">
            <a:spAutoFit/>
          </a:bodyPr>
          <a:lstStyle/>
          <a:p>
            <a:pPr algn="ctr"/>
            <a:r>
              <a:rPr lang="en-GB" sz="4800" dirty="0">
                <a:latin typeface="AvantGarde Bk BT" panose="020B0402020202020204" pitchFamily="34" charset="0"/>
              </a:rPr>
              <a:t>Thank You</a:t>
            </a:r>
          </a:p>
        </p:txBody>
      </p:sp>
      <p:grpSp>
        <p:nvGrpSpPr>
          <p:cNvPr id="38" name="Group 37"/>
          <p:cNvGrpSpPr/>
          <p:nvPr/>
        </p:nvGrpSpPr>
        <p:grpSpPr>
          <a:xfrm rot="10800000">
            <a:off x="2926079" y="6325954"/>
            <a:ext cx="9265921" cy="62144"/>
            <a:chOff x="-161234" y="499338"/>
            <a:chExt cx="12355549" cy="334038"/>
          </a:xfrm>
          <a:solidFill>
            <a:srgbClr val="FFC000"/>
          </a:solidFill>
          <a:effectLst>
            <a:outerShdw dist="25400" dir="16200000" rotWithShape="0">
              <a:prstClr val="black">
                <a:alpha val="40000"/>
              </a:prstClr>
            </a:outerShdw>
          </a:effectLst>
        </p:grpSpPr>
        <p:sp>
          <p:nvSpPr>
            <p:cNvPr id="39" name="Rectangle 38"/>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TextBox 17">
            <a:extLst>
              <a:ext uri="{FF2B5EF4-FFF2-40B4-BE49-F238E27FC236}">
                <a16:creationId xmlns:a16="http://schemas.microsoft.com/office/drawing/2014/main" xmlns="" id="{7FC80BF9-1725-4C6D-A2D7-12EB63D1541F}"/>
              </a:ext>
            </a:extLst>
          </p:cNvPr>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sp>
        <p:nvSpPr>
          <p:cNvPr id="19" name="TextBox 18">
            <a:extLst>
              <a:ext uri="{FF2B5EF4-FFF2-40B4-BE49-F238E27FC236}">
                <a16:creationId xmlns:a16="http://schemas.microsoft.com/office/drawing/2014/main" xmlns="" id="{8D320235-A93F-42CF-9086-3C88BB1E14C3}"/>
              </a:ext>
            </a:extLst>
          </p:cNvPr>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grpSp>
        <p:nvGrpSpPr>
          <p:cNvPr id="20" name="Group 19">
            <a:extLst>
              <a:ext uri="{FF2B5EF4-FFF2-40B4-BE49-F238E27FC236}">
                <a16:creationId xmlns:a16="http://schemas.microsoft.com/office/drawing/2014/main" xmlns="" id="{460CCCBC-52EA-4CA2-A25B-5F9A4BB84012}"/>
              </a:ext>
            </a:extLst>
          </p:cNvPr>
          <p:cNvGrpSpPr/>
          <p:nvPr/>
        </p:nvGrpSpPr>
        <p:grpSpPr>
          <a:xfrm>
            <a:off x="440266" y="2783368"/>
            <a:ext cx="1253067" cy="1066800"/>
            <a:chOff x="8856133" y="3850164"/>
            <a:chExt cx="1317326" cy="1145169"/>
          </a:xfrm>
          <a:solidFill>
            <a:schemeClr val="bg1"/>
          </a:solidFill>
        </p:grpSpPr>
        <p:sp>
          <p:nvSpPr>
            <p:cNvPr id="21" name="Flowchart: Delay 20">
              <a:extLst>
                <a:ext uri="{FF2B5EF4-FFF2-40B4-BE49-F238E27FC236}">
                  <a16:creationId xmlns:a16="http://schemas.microsoft.com/office/drawing/2014/main" xmlns="" id="{C9C7DB41-0E5B-4662-A058-612F6AC866F9}"/>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xmlns="" id="{9002D550-3990-4947-A090-8797E7259B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spTree>
    <p:extLst>
      <p:ext uri="{BB962C8B-B14F-4D97-AF65-F5344CB8AC3E}">
        <p14:creationId xmlns:p14="http://schemas.microsoft.com/office/powerpoint/2010/main" val="1265734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2159" y="307142"/>
            <a:ext cx="6791381" cy="101600"/>
            <a:chOff x="405206" y="567159"/>
            <a:chExt cx="11789109" cy="266217"/>
          </a:xfrm>
          <a:solidFill>
            <a:schemeClr val="accent4"/>
          </a:solidFill>
        </p:grpSpPr>
        <p:sp>
          <p:nvSpPr>
            <p:cNvPr id="9" name="Rectangle 8"/>
            <p:cNvSpPr/>
            <p:nvPr/>
          </p:nvSpPr>
          <p:spPr>
            <a:xfrm>
              <a:off x="405206" y="567159"/>
              <a:ext cx="11786794" cy="266217"/>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7461" y="104139"/>
            <a:ext cx="3713818" cy="461665"/>
          </a:xfrm>
          <a:prstGeom prst="rect">
            <a:avLst/>
          </a:prstGeom>
          <a:noFill/>
        </p:spPr>
        <p:txBody>
          <a:bodyPr wrap="square" rtlCol="0">
            <a:spAutoFit/>
          </a:bodyPr>
          <a:lstStyle/>
          <a:p>
            <a:r>
              <a:rPr lang="en-GB" sz="2400" b="1" dirty="0">
                <a:solidFill>
                  <a:srgbClr val="4CA642"/>
                </a:solidFill>
                <a:latin typeface="Copperplate Gothic Light" panose="020E0507020206020404" pitchFamily="34" charset="0"/>
              </a:rPr>
              <a:t>About Us</a:t>
            </a:r>
          </a:p>
        </p:txBody>
      </p:sp>
      <p:grpSp>
        <p:nvGrpSpPr>
          <p:cNvPr id="41" name="Group 40"/>
          <p:cNvGrpSpPr/>
          <p:nvPr/>
        </p:nvGrpSpPr>
        <p:grpSpPr>
          <a:xfrm rot="10800000">
            <a:off x="2926079" y="6325954"/>
            <a:ext cx="9265921" cy="62144"/>
            <a:chOff x="-161234" y="499338"/>
            <a:chExt cx="12355549" cy="334038"/>
          </a:xfrm>
          <a:solidFill>
            <a:srgbClr val="FFC000"/>
          </a:solidFill>
          <a:effectLst>
            <a:outerShdw dist="25400" dir="16200000" rotWithShape="0">
              <a:prstClr val="black">
                <a:alpha val="40000"/>
              </a:prstClr>
            </a:outerShdw>
          </a:effectLst>
        </p:grpSpPr>
        <p:sp>
          <p:nvSpPr>
            <p:cNvPr id="43" name="Rectangle 42"/>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p:cNvSpPr txBox="1"/>
          <p:nvPr/>
        </p:nvSpPr>
        <p:spPr>
          <a:xfrm>
            <a:off x="2133599" y="971996"/>
            <a:ext cx="9262523" cy="5196896"/>
          </a:xfrm>
          <a:prstGeom prst="rect">
            <a:avLst/>
          </a:prstGeom>
          <a:noFill/>
        </p:spPr>
        <p:txBody>
          <a:bodyPr wrap="square" rtlCol="0">
            <a:noAutofit/>
          </a:bodyPr>
          <a:lstStyle/>
          <a:p>
            <a:pPr algn="just">
              <a:spcAft>
                <a:spcPts val="600"/>
              </a:spcAft>
            </a:pPr>
            <a:r>
              <a:rPr lang="en-US" dirty="0">
                <a:solidFill>
                  <a:schemeClr val="tx1">
                    <a:lumMod val="50000"/>
                    <a:lumOff val="50000"/>
                  </a:schemeClr>
                </a:solidFill>
              </a:rPr>
              <a:t>Netkathir Technologies Pvt. Ltd., is a Software Development company created by professionals with 20 years of expertise knowledge  in </a:t>
            </a:r>
            <a:r>
              <a:rPr lang="en-US" b="1" dirty="0">
                <a:solidFill>
                  <a:schemeClr val="tx1">
                    <a:lumMod val="50000"/>
                    <a:lumOff val="50000"/>
                  </a:schemeClr>
                </a:solidFill>
              </a:rPr>
              <a:t>IT</a:t>
            </a:r>
            <a:r>
              <a:rPr lang="en-US" dirty="0">
                <a:solidFill>
                  <a:schemeClr val="tx1">
                    <a:lumMod val="50000"/>
                    <a:lumOff val="50000"/>
                  </a:schemeClr>
                </a:solidFill>
              </a:rPr>
              <a:t>  and Auditing, along with experience in multiple domains. </a:t>
            </a:r>
          </a:p>
          <a:p>
            <a:pPr algn="just">
              <a:lnSpc>
                <a:spcPct val="130000"/>
              </a:lnSpc>
              <a:spcBef>
                <a:spcPts val="600"/>
              </a:spcBef>
              <a:spcAft>
                <a:spcPts val="600"/>
              </a:spcAft>
            </a:pPr>
            <a:r>
              <a:rPr lang="en-US" dirty="0">
                <a:solidFill>
                  <a:schemeClr val="tx1">
                    <a:lumMod val="50000"/>
                    <a:lumOff val="50000"/>
                  </a:schemeClr>
                </a:solidFill>
              </a:rPr>
              <a:t>Netkathir Technologies Pvt. Ltd., is also have “Business Process Management” software with inhouse developed framework which can be easily customized for all type of companies including Corporates,  Private and Public Sectors.</a:t>
            </a:r>
          </a:p>
          <a:p>
            <a:pPr algn="just">
              <a:spcAft>
                <a:spcPts val="600"/>
              </a:spcAft>
            </a:pPr>
            <a:r>
              <a:rPr lang="en-US" dirty="0">
                <a:solidFill>
                  <a:schemeClr val="tx1">
                    <a:lumMod val="50000"/>
                    <a:lumOff val="50000"/>
                  </a:schemeClr>
                </a:solidFill>
              </a:rPr>
              <a:t>Netkathir Technologies Pvt. Ltd., professionals are well trained with multiple technological skills and carry both functional and technological expertise.</a:t>
            </a:r>
          </a:p>
          <a:p>
            <a:pPr>
              <a:lnSpc>
                <a:spcPct val="150000"/>
              </a:lnSpc>
            </a:pPr>
            <a:r>
              <a:rPr lang="en-US" b="1" dirty="0">
                <a:solidFill>
                  <a:srgbClr val="4CA642"/>
                </a:solidFill>
              </a:rPr>
              <a:t>Services Offered:</a:t>
            </a:r>
          </a:p>
          <a:p>
            <a:pPr marL="742950" lvl="1" indent="-285750">
              <a:lnSpc>
                <a:spcPct val="150000"/>
              </a:lnSpc>
              <a:buFont typeface="Wingdings" panose="05000000000000000000" pitchFamily="2" charset="2"/>
              <a:buChar char="v"/>
            </a:pPr>
            <a:r>
              <a:rPr lang="en-US" dirty="0">
                <a:solidFill>
                  <a:schemeClr val="tx1">
                    <a:lumMod val="50000"/>
                    <a:lumOff val="50000"/>
                  </a:schemeClr>
                </a:solidFill>
              </a:rPr>
              <a:t>Technology Solution for “Business Process Management”.</a:t>
            </a:r>
          </a:p>
          <a:p>
            <a:pPr marL="742950" lvl="1" indent="-285750">
              <a:lnSpc>
                <a:spcPct val="150000"/>
              </a:lnSpc>
              <a:buFont typeface="Wingdings" panose="05000000000000000000" pitchFamily="2" charset="2"/>
              <a:buChar char="v"/>
            </a:pPr>
            <a:r>
              <a:rPr lang="en-US" dirty="0">
                <a:solidFill>
                  <a:schemeClr val="tx1">
                    <a:lumMod val="50000"/>
                    <a:lumOff val="50000"/>
                  </a:schemeClr>
                </a:solidFill>
              </a:rPr>
              <a:t>Application Development and Solutions.</a:t>
            </a:r>
          </a:p>
          <a:p>
            <a:pPr marL="742950" lvl="1" indent="-285750">
              <a:lnSpc>
                <a:spcPct val="150000"/>
              </a:lnSpc>
              <a:buFont typeface="Wingdings" panose="05000000000000000000" pitchFamily="2" charset="2"/>
              <a:buChar char="v"/>
            </a:pPr>
            <a:r>
              <a:rPr lang="en-US" dirty="0">
                <a:solidFill>
                  <a:schemeClr val="tx1">
                    <a:lumMod val="50000"/>
                    <a:lumOff val="50000"/>
                  </a:schemeClr>
                </a:solidFill>
              </a:rPr>
              <a:t>Web Design, Maintenance and Hosting.</a:t>
            </a:r>
          </a:p>
          <a:p>
            <a:pPr marL="742950" lvl="1" indent="-285750">
              <a:lnSpc>
                <a:spcPct val="150000"/>
              </a:lnSpc>
              <a:buFont typeface="Wingdings" panose="05000000000000000000" pitchFamily="2" charset="2"/>
              <a:buChar char="v"/>
            </a:pPr>
            <a:r>
              <a:rPr lang="en-US" dirty="0">
                <a:solidFill>
                  <a:schemeClr val="tx1">
                    <a:lumMod val="50000"/>
                    <a:lumOff val="50000"/>
                  </a:schemeClr>
                </a:solidFill>
              </a:rPr>
              <a:t>Software Products and Support.</a:t>
            </a:r>
          </a:p>
          <a:p>
            <a:pPr marL="742950" lvl="1" indent="-285750">
              <a:lnSpc>
                <a:spcPct val="150000"/>
              </a:lnSpc>
              <a:buFont typeface="Wingdings" panose="05000000000000000000" pitchFamily="2" charset="2"/>
              <a:buChar char="v"/>
            </a:pPr>
            <a:r>
              <a:rPr lang="en-US" dirty="0">
                <a:solidFill>
                  <a:schemeClr val="tx1">
                    <a:lumMod val="50000"/>
                    <a:lumOff val="50000"/>
                  </a:schemeClr>
                </a:solidFill>
              </a:rPr>
              <a:t>Enhancement of existing applications or integrations.</a:t>
            </a:r>
          </a:p>
          <a:p>
            <a:pPr marL="342900" indent="-342900">
              <a:lnSpc>
                <a:spcPct val="150000"/>
              </a:lnSpc>
              <a:buFont typeface="Wingdings" charset="2"/>
              <a:buChar char="u"/>
            </a:pPr>
            <a:endParaRPr lang="en-US" sz="2000" b="1" dirty="0">
              <a:solidFill>
                <a:srgbClr val="A6A6A6"/>
              </a:solidFill>
            </a:endParaRPr>
          </a:p>
        </p:txBody>
      </p:sp>
      <p:grpSp>
        <p:nvGrpSpPr>
          <p:cNvPr id="19" name="Group 18">
            <a:extLst>
              <a:ext uri="{FF2B5EF4-FFF2-40B4-BE49-F238E27FC236}">
                <a16:creationId xmlns:a16="http://schemas.microsoft.com/office/drawing/2014/main" xmlns="" id="{8EEF99FD-B02C-4487-96CC-655883EDB466}"/>
              </a:ext>
            </a:extLst>
          </p:cNvPr>
          <p:cNvGrpSpPr/>
          <p:nvPr/>
        </p:nvGrpSpPr>
        <p:grpSpPr>
          <a:xfrm>
            <a:off x="440266" y="2783368"/>
            <a:ext cx="1253067" cy="1066800"/>
            <a:chOff x="8856133" y="3850164"/>
            <a:chExt cx="1317326" cy="1145169"/>
          </a:xfrm>
          <a:solidFill>
            <a:schemeClr val="bg1"/>
          </a:solidFill>
        </p:grpSpPr>
        <p:sp>
          <p:nvSpPr>
            <p:cNvPr id="20" name="Flowchart: Delay 19">
              <a:extLst>
                <a:ext uri="{FF2B5EF4-FFF2-40B4-BE49-F238E27FC236}">
                  <a16:creationId xmlns:a16="http://schemas.microsoft.com/office/drawing/2014/main" xmlns="" id="{56DEFA43-B604-4C6E-A431-5BF0EC9D7BAE}"/>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xmlns="" id="{BF3B4BCA-EA5D-45AD-838A-677B516196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sp>
        <p:nvSpPr>
          <p:cNvPr id="22" name="TextBox 21">
            <a:extLst>
              <a:ext uri="{FF2B5EF4-FFF2-40B4-BE49-F238E27FC236}">
                <a16:creationId xmlns:a16="http://schemas.microsoft.com/office/drawing/2014/main" xmlns="" id="{2A9AAFA9-C173-4182-9C6B-F629A6661CCF}"/>
              </a:ext>
            </a:extLst>
          </p:cNvPr>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sp>
        <p:nvSpPr>
          <p:cNvPr id="23" name="TextBox 22">
            <a:extLst>
              <a:ext uri="{FF2B5EF4-FFF2-40B4-BE49-F238E27FC236}">
                <a16:creationId xmlns:a16="http://schemas.microsoft.com/office/drawing/2014/main" xmlns="" id="{D015D048-7B0E-49F5-BDB5-9BB1DC09D3B6}"/>
              </a:ext>
            </a:extLst>
          </p:cNvPr>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spTree>
    <p:extLst>
      <p:ext uri="{BB962C8B-B14F-4D97-AF65-F5344CB8AC3E}">
        <p14:creationId xmlns:p14="http://schemas.microsoft.com/office/powerpoint/2010/main" val="308451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2159" y="307142"/>
            <a:ext cx="6791381" cy="101600"/>
            <a:chOff x="405206" y="567159"/>
            <a:chExt cx="11789109" cy="266217"/>
          </a:xfrm>
          <a:solidFill>
            <a:srgbClr val="FFC00E"/>
          </a:solidFill>
        </p:grpSpPr>
        <p:sp>
          <p:nvSpPr>
            <p:cNvPr id="9" name="Rectangle 8"/>
            <p:cNvSpPr/>
            <p:nvPr/>
          </p:nvSpPr>
          <p:spPr>
            <a:xfrm>
              <a:off x="405206" y="567159"/>
              <a:ext cx="11786794" cy="266217"/>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7461" y="104139"/>
            <a:ext cx="3713818" cy="461665"/>
          </a:xfrm>
          <a:prstGeom prst="rect">
            <a:avLst/>
          </a:prstGeom>
          <a:noFill/>
        </p:spPr>
        <p:txBody>
          <a:bodyPr wrap="square" rtlCol="0">
            <a:spAutoFit/>
          </a:bodyPr>
          <a:lstStyle/>
          <a:p>
            <a:r>
              <a:rPr lang="en-GB" sz="2400" b="1" dirty="0">
                <a:solidFill>
                  <a:srgbClr val="4CA642"/>
                </a:solidFill>
                <a:latin typeface="Copperplate Gothic Light" panose="020E0507020206020404" pitchFamily="34" charset="0"/>
              </a:rPr>
              <a:t>Products</a:t>
            </a:r>
          </a:p>
        </p:txBody>
      </p:sp>
      <p:grpSp>
        <p:nvGrpSpPr>
          <p:cNvPr id="41" name="Group 40"/>
          <p:cNvGrpSpPr/>
          <p:nvPr/>
        </p:nvGrpSpPr>
        <p:grpSpPr>
          <a:xfrm rot="10800000">
            <a:off x="2926079" y="6325954"/>
            <a:ext cx="9265921" cy="62144"/>
            <a:chOff x="-161234" y="499338"/>
            <a:chExt cx="12355549" cy="334038"/>
          </a:xfrm>
          <a:solidFill>
            <a:srgbClr val="FFC000"/>
          </a:solidFill>
          <a:effectLst>
            <a:outerShdw dist="25400" dir="16200000" rotWithShape="0">
              <a:prstClr val="black">
                <a:alpha val="40000"/>
              </a:prstClr>
            </a:outerShdw>
          </a:effectLst>
        </p:grpSpPr>
        <p:sp>
          <p:nvSpPr>
            <p:cNvPr id="43" name="Rectangle 42"/>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aphicFrame>
        <p:nvGraphicFramePr>
          <p:cNvPr id="22" name="Table 21"/>
          <p:cNvGraphicFramePr>
            <a:graphicFrameLocks noGrp="1"/>
          </p:cNvGraphicFramePr>
          <p:nvPr/>
        </p:nvGraphicFramePr>
        <p:xfrm>
          <a:off x="1845739" y="646788"/>
          <a:ext cx="5486400" cy="68580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3716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685800">
                <a:tc>
                  <a:txBody>
                    <a:bodyPr/>
                    <a:lstStyle/>
                    <a:p>
                      <a:r>
                        <a:rPr lang="en-US" b="1" dirty="0">
                          <a:latin typeface="Play" panose="020B0000000000000000" pitchFamily="34" charset="0"/>
                        </a:rPr>
                        <a:t>01</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tc>
                  <a:txBody>
                    <a:bodyPr/>
                    <a:lstStyle/>
                    <a:p>
                      <a:r>
                        <a:rPr lang="en-US" b="1" dirty="0">
                          <a:latin typeface="Play" panose="020B0000000000000000" pitchFamily="34" charset="0"/>
                        </a:rPr>
                        <a:t>Netkathir ERP - Features</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CA642"/>
                    </a:solidFill>
                  </a:tcP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nvGraphicFramePr>
        <p:xfrm>
          <a:off x="1789433" y="1211612"/>
          <a:ext cx="9165208" cy="5200885"/>
        </p:xfrm>
        <a:graphic>
          <a:graphicData uri="http://schemas.openxmlformats.org/drawingml/2006/table">
            <a:tbl>
              <a:tblPr firstRow="1" bandRow="1">
                <a:tableStyleId>{5C22544A-7EE6-4342-B048-85BDC9FD1C3A}</a:tableStyleId>
              </a:tblPr>
              <a:tblGrid>
                <a:gridCol w="9165208">
                  <a:extLst>
                    <a:ext uri="{9D8B030D-6E8A-4147-A177-3AD203B41FA5}">
                      <a16:colId xmlns:a16="http://schemas.microsoft.com/office/drawing/2014/main" xmlns="" val="20000"/>
                    </a:ext>
                  </a:extLst>
                </a:gridCol>
              </a:tblGrid>
              <a:tr h="5200885">
                <a:tc>
                  <a:txBody>
                    <a:bodyPr/>
                    <a:lstStyle/>
                    <a:p>
                      <a:pPr lvl="0" algn="just">
                        <a:lnSpc>
                          <a:spcPts val="3000"/>
                        </a:lnSpc>
                      </a:pPr>
                      <a:r>
                        <a:rPr lang="en-US" sz="1600" b="0" kern="1200" dirty="0">
                          <a:solidFill>
                            <a:schemeClr val="tx1">
                              <a:lumMod val="75000"/>
                              <a:lumOff val="25000"/>
                            </a:schemeClr>
                          </a:solidFill>
                          <a:effectLst/>
                          <a:latin typeface="+mn-lt"/>
                          <a:ea typeface="+mn-ea"/>
                          <a:cs typeface="+mn-cs"/>
                        </a:rPr>
                        <a:t>                </a:t>
                      </a:r>
                      <a:r>
                        <a:rPr lang="x-none" sz="1600" b="0" kern="1200" dirty="0">
                          <a:solidFill>
                            <a:schemeClr val="tx1">
                              <a:lumMod val="75000"/>
                              <a:lumOff val="25000"/>
                            </a:schemeClr>
                          </a:solidFill>
                          <a:effectLst/>
                          <a:latin typeface="+mn-lt"/>
                          <a:ea typeface="+mn-ea"/>
                          <a:cs typeface="+mn-cs"/>
                        </a:rPr>
                        <a:t>C</a:t>
                      </a:r>
                      <a:r>
                        <a:rPr lang="en-IN" sz="1600" b="0" kern="1200" dirty="0">
                          <a:solidFill>
                            <a:schemeClr val="tx1">
                              <a:lumMod val="75000"/>
                              <a:lumOff val="25000"/>
                            </a:schemeClr>
                          </a:solidFill>
                          <a:effectLst/>
                          <a:latin typeface="+mn-lt"/>
                          <a:ea typeface="+mn-ea"/>
                          <a:cs typeface="+mn-cs"/>
                        </a:rPr>
                        <a:t>loud based application developed by Netkathir Technologies</a:t>
                      </a:r>
                      <a:r>
                        <a:rPr lang="x-none" sz="1600" b="0" kern="1200" dirty="0">
                          <a:solidFill>
                            <a:schemeClr val="tx1">
                              <a:lumMod val="75000"/>
                              <a:lumOff val="25000"/>
                            </a:schemeClr>
                          </a:solidFill>
                          <a:effectLst/>
                          <a:latin typeface="+mn-lt"/>
                          <a:ea typeface="+mn-ea"/>
                          <a:cs typeface="+mn-cs"/>
                        </a:rPr>
                        <a:t>.</a:t>
                      </a:r>
                      <a:r>
                        <a:rPr lang="en-US" sz="1600" b="0" kern="1200" dirty="0">
                          <a:solidFill>
                            <a:schemeClr val="tx1">
                              <a:lumMod val="75000"/>
                              <a:lumOff val="25000"/>
                            </a:schemeClr>
                          </a:solidFill>
                          <a:effectLst/>
                          <a:latin typeface="+mn-lt"/>
                          <a:ea typeface="+mn-ea"/>
                          <a:cs typeface="+mn-cs"/>
                        </a:rPr>
                        <a:t> Pro</a:t>
                      </a:r>
                      <a:r>
                        <a:rPr lang="en-IN" sz="1600" b="0" kern="1200" dirty="0">
                          <a:solidFill>
                            <a:schemeClr val="tx1">
                              <a:lumMod val="75000"/>
                              <a:lumOff val="25000"/>
                            </a:schemeClr>
                          </a:solidFill>
                          <a:effectLst/>
                          <a:latin typeface="+mn-lt"/>
                          <a:ea typeface="+mn-ea"/>
                          <a:cs typeface="+mn-cs"/>
                        </a:rPr>
                        <a:t>vids Multiple ERP solutions in different sectors including manufacturing sectors. This helps manufacturers, consultants and its administration offices handle complex business functionality in the most flexible and easy manner.</a:t>
                      </a:r>
                    </a:p>
                    <a:p>
                      <a:pPr lvl="0" algn="just">
                        <a:lnSpc>
                          <a:spcPts val="3000"/>
                        </a:lnSpc>
                      </a:pPr>
                      <a:r>
                        <a:rPr lang="en-IN" sz="1600" b="0" kern="1200" dirty="0">
                          <a:solidFill>
                            <a:schemeClr val="tx1">
                              <a:lumMod val="75000"/>
                              <a:lumOff val="25000"/>
                            </a:schemeClr>
                          </a:solidFill>
                          <a:effectLst/>
                          <a:latin typeface="+mn-lt"/>
                          <a:ea typeface="+mn-ea"/>
                          <a:cs typeface="+mn-cs"/>
                        </a:rPr>
                        <a:t> </a:t>
                      </a:r>
                    </a:p>
                    <a:p>
                      <a:pPr marL="285750" lvl="0" indent="-285750">
                        <a:lnSpc>
                          <a:spcPct val="150000"/>
                        </a:lnSpc>
                        <a:spcAft>
                          <a:spcPts val="0"/>
                        </a:spcAft>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An ERP System allows for you to run your business at a lower cost.</a:t>
                      </a:r>
                      <a:endParaRPr lang="en-US" sz="1600" b="0" kern="1200" dirty="0">
                        <a:solidFill>
                          <a:schemeClr val="tx1">
                            <a:lumMod val="75000"/>
                            <a:lumOff val="25000"/>
                          </a:schemeClr>
                        </a:solidFill>
                        <a:effectLst/>
                        <a:latin typeface="+mn-lt"/>
                        <a:ea typeface="+mn-ea"/>
                        <a:cs typeface="+mn-cs"/>
                      </a:endParaRPr>
                    </a:p>
                    <a:p>
                      <a:pPr marL="285750" lvl="0" indent="-285750">
                        <a:lnSpc>
                          <a:spcPct val="150000"/>
                        </a:lnSpc>
                        <a:spcAft>
                          <a:spcPts val="0"/>
                        </a:spcAft>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Lower management and operational costs - Decision makers can monitor operations and production in real-time.</a:t>
                      </a:r>
                      <a:endParaRPr lang="en-US" sz="1600" b="0" kern="1200" dirty="0">
                        <a:solidFill>
                          <a:schemeClr val="tx1">
                            <a:lumMod val="75000"/>
                            <a:lumOff val="25000"/>
                          </a:schemeClr>
                        </a:solidFill>
                        <a:effectLst/>
                        <a:latin typeface="+mn-lt"/>
                        <a:ea typeface="+mn-ea"/>
                        <a:cs typeface="+mn-cs"/>
                      </a:endParaRPr>
                    </a:p>
                    <a:p>
                      <a:pPr marL="285750" lvl="0" indent="-285750">
                        <a:lnSpc>
                          <a:spcPct val="150000"/>
                        </a:lnSpc>
                        <a:spcAft>
                          <a:spcPts val="0"/>
                        </a:spcAft>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Data is available in a centralized location with complete visibility across all functionalities.</a:t>
                      </a:r>
                      <a:endParaRPr lang="en-US" sz="1600" b="0" kern="1200" dirty="0">
                        <a:solidFill>
                          <a:schemeClr val="tx1">
                            <a:lumMod val="75000"/>
                            <a:lumOff val="25000"/>
                          </a:schemeClr>
                        </a:solidFill>
                        <a:effectLst/>
                        <a:latin typeface="+mn-lt"/>
                        <a:ea typeface="+mn-ea"/>
                        <a:cs typeface="+mn-cs"/>
                      </a:endParaRPr>
                    </a:p>
                    <a:p>
                      <a:pPr marL="285750" lvl="0" indent="-285750">
                        <a:lnSpc>
                          <a:spcPct val="150000"/>
                        </a:lnSpc>
                        <a:spcAft>
                          <a:spcPts val="0"/>
                        </a:spcAft>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Improved efficiency - Improves work efficiency, accountability and save time</a:t>
                      </a:r>
                      <a:endParaRPr lang="en-US" sz="1600" b="0" kern="1200" dirty="0">
                        <a:solidFill>
                          <a:schemeClr val="tx1">
                            <a:lumMod val="75000"/>
                            <a:lumOff val="25000"/>
                          </a:schemeClr>
                        </a:solidFill>
                        <a:effectLst/>
                        <a:latin typeface="+mn-lt"/>
                        <a:ea typeface="+mn-ea"/>
                        <a:cs typeface="+mn-cs"/>
                      </a:endParaRPr>
                    </a:p>
                    <a:p>
                      <a:pPr marL="285750" lvl="0" indent="-285750">
                        <a:lnSpc>
                          <a:spcPct val="150000"/>
                        </a:lnSpc>
                        <a:spcAft>
                          <a:spcPts val="0"/>
                        </a:spcAft>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Handle enquiries from different sales channels.</a:t>
                      </a:r>
                      <a:endParaRPr lang="en-US" sz="1600" b="0" kern="1200" dirty="0">
                        <a:solidFill>
                          <a:schemeClr val="tx1">
                            <a:lumMod val="75000"/>
                            <a:lumOff val="25000"/>
                          </a:schemeClr>
                        </a:solidFill>
                        <a:effectLst/>
                        <a:latin typeface="+mn-lt"/>
                        <a:ea typeface="+mn-ea"/>
                        <a:cs typeface="+mn-cs"/>
                      </a:endParaRPr>
                    </a:p>
                    <a:p>
                      <a:pPr marL="285750" lvl="0" indent="-285750">
                        <a:lnSpc>
                          <a:spcPct val="150000"/>
                        </a:lnSpc>
                        <a:spcAft>
                          <a:spcPts val="0"/>
                        </a:spcAft>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Lower operational costs - Reduce administrative and operational costs through automated processes. This allows users to pro-actively manage operations and prevent delays.</a:t>
                      </a:r>
                      <a:endParaRPr lang="en-US" sz="1600" b="0" kern="1200" dirty="0">
                        <a:solidFill>
                          <a:schemeClr val="tx1">
                            <a:lumMod val="75000"/>
                            <a:lumOff val="25000"/>
                          </a:schemeClr>
                        </a:solidFill>
                        <a:effectLst/>
                        <a:latin typeface="+mn-lt"/>
                        <a:ea typeface="+mn-ea"/>
                        <a:cs typeface="+mn-cs"/>
                      </a:endParaRPr>
                    </a:p>
                    <a:p>
                      <a:pPr marL="285750" indent="-285750">
                        <a:lnSpc>
                          <a:spcPct val="150000"/>
                        </a:lnSpc>
                        <a:spcAft>
                          <a:spcPts val="0"/>
                        </a:spcAft>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Table view handles 10 000 items with ease</a:t>
                      </a:r>
                      <a:endParaRPr lang="en-US" sz="1600" b="0" kern="1200" dirty="0">
                        <a:solidFill>
                          <a:schemeClr val="tx1">
                            <a:lumMod val="75000"/>
                            <a:lumOff val="25000"/>
                          </a:schemeClr>
                        </a:solidFill>
                        <a:effectLst/>
                        <a:latin typeface="+mn-lt"/>
                        <a:ea typeface="+mn-ea"/>
                        <a:cs typeface="+mn-cs"/>
                      </a:endParaRPr>
                    </a:p>
                  </a:txBody>
                  <a:tcPr marL="80439" marR="80439" marT="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21" name="TextBox 20">
            <a:extLst>
              <a:ext uri="{FF2B5EF4-FFF2-40B4-BE49-F238E27FC236}">
                <a16:creationId xmlns:a16="http://schemas.microsoft.com/office/drawing/2014/main" xmlns="" id="{0082A049-2F8E-4045-9785-E00AAF623596}"/>
              </a:ext>
            </a:extLst>
          </p:cNvPr>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sp>
        <p:nvSpPr>
          <p:cNvPr id="24" name="TextBox 23">
            <a:extLst>
              <a:ext uri="{FF2B5EF4-FFF2-40B4-BE49-F238E27FC236}">
                <a16:creationId xmlns:a16="http://schemas.microsoft.com/office/drawing/2014/main" xmlns="" id="{9E0C18F9-B52D-44F0-B620-E2740108C034}"/>
              </a:ext>
            </a:extLst>
          </p:cNvPr>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grpSp>
        <p:nvGrpSpPr>
          <p:cNvPr id="20" name="Group 19">
            <a:extLst>
              <a:ext uri="{FF2B5EF4-FFF2-40B4-BE49-F238E27FC236}">
                <a16:creationId xmlns:a16="http://schemas.microsoft.com/office/drawing/2014/main" xmlns="" id="{22EA7748-BC43-40B4-B022-AFA88B58A581}"/>
              </a:ext>
            </a:extLst>
          </p:cNvPr>
          <p:cNvGrpSpPr/>
          <p:nvPr/>
        </p:nvGrpSpPr>
        <p:grpSpPr>
          <a:xfrm>
            <a:off x="440266" y="2783368"/>
            <a:ext cx="1253067" cy="1066800"/>
            <a:chOff x="8856133" y="3850164"/>
            <a:chExt cx="1317326" cy="1145169"/>
          </a:xfrm>
          <a:solidFill>
            <a:schemeClr val="bg1"/>
          </a:solidFill>
        </p:grpSpPr>
        <p:sp>
          <p:nvSpPr>
            <p:cNvPr id="25" name="Flowchart: Delay 24">
              <a:extLst>
                <a:ext uri="{FF2B5EF4-FFF2-40B4-BE49-F238E27FC236}">
                  <a16:creationId xmlns:a16="http://schemas.microsoft.com/office/drawing/2014/main" xmlns="" id="{8C1A80BB-A2DB-4D1B-A952-A50373A6526D}"/>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xmlns="" id="{ED7CD219-EB3E-42B0-86F2-676A4A1381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spTree>
    <p:extLst>
      <p:ext uri="{BB962C8B-B14F-4D97-AF65-F5344CB8AC3E}">
        <p14:creationId xmlns:p14="http://schemas.microsoft.com/office/powerpoint/2010/main" val="29462316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2159" y="307142"/>
            <a:ext cx="6791381" cy="101600"/>
            <a:chOff x="405206" y="567159"/>
            <a:chExt cx="11789109" cy="266217"/>
          </a:xfrm>
          <a:solidFill>
            <a:srgbClr val="FFC000"/>
          </a:solidFill>
        </p:grpSpPr>
        <p:sp>
          <p:nvSpPr>
            <p:cNvPr id="9" name="Rectangle 8"/>
            <p:cNvSpPr/>
            <p:nvPr/>
          </p:nvSpPr>
          <p:spPr>
            <a:xfrm>
              <a:off x="405206" y="567159"/>
              <a:ext cx="11786794" cy="266217"/>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7461" y="104139"/>
            <a:ext cx="3713818" cy="461665"/>
          </a:xfrm>
          <a:prstGeom prst="rect">
            <a:avLst/>
          </a:prstGeom>
          <a:noFill/>
        </p:spPr>
        <p:txBody>
          <a:bodyPr wrap="square" rtlCol="0">
            <a:spAutoFit/>
          </a:bodyPr>
          <a:lstStyle/>
          <a:p>
            <a:r>
              <a:rPr lang="en-GB" sz="2400" b="1" dirty="0">
                <a:solidFill>
                  <a:srgbClr val="4CA642"/>
                </a:solidFill>
                <a:latin typeface="Copperplate Gothic Light" panose="020E0507020206020404" pitchFamily="34" charset="0"/>
              </a:rPr>
              <a:t>Product Features</a:t>
            </a:r>
          </a:p>
        </p:txBody>
      </p:sp>
      <p:grpSp>
        <p:nvGrpSpPr>
          <p:cNvPr id="41" name="Group 40"/>
          <p:cNvGrpSpPr/>
          <p:nvPr/>
        </p:nvGrpSpPr>
        <p:grpSpPr>
          <a:xfrm rot="10800000">
            <a:off x="2926079" y="6325954"/>
            <a:ext cx="9265921" cy="62144"/>
            <a:chOff x="-161234" y="499338"/>
            <a:chExt cx="12355549" cy="334038"/>
          </a:xfrm>
          <a:solidFill>
            <a:srgbClr val="FFC00E"/>
          </a:solidFill>
          <a:effectLst>
            <a:outerShdw dist="25400" dir="16200000" rotWithShape="0">
              <a:prstClr val="black">
                <a:alpha val="40000"/>
              </a:prstClr>
            </a:outerShdw>
          </a:effectLst>
        </p:grpSpPr>
        <p:sp>
          <p:nvSpPr>
            <p:cNvPr id="43" name="Rectangle 42"/>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aphicFrame>
        <p:nvGraphicFramePr>
          <p:cNvPr id="22" name="Table 21"/>
          <p:cNvGraphicFramePr>
            <a:graphicFrameLocks noGrp="1"/>
          </p:cNvGraphicFramePr>
          <p:nvPr/>
        </p:nvGraphicFramePr>
        <p:xfrm>
          <a:off x="1845739" y="627934"/>
          <a:ext cx="5486400" cy="68580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3716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685800">
                <a:tc>
                  <a:txBody>
                    <a:bodyPr/>
                    <a:lstStyle/>
                    <a:p>
                      <a:r>
                        <a:rPr lang="en-US" b="1" dirty="0">
                          <a:latin typeface="Play" panose="020B0000000000000000" pitchFamily="34" charset="0"/>
                        </a:rPr>
                        <a:t>01</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tc>
                  <a:txBody>
                    <a:bodyPr/>
                    <a:lstStyle/>
                    <a:p>
                      <a:r>
                        <a:rPr lang="en-US" b="1" dirty="0">
                          <a:latin typeface="Play" panose="020B0000000000000000" pitchFamily="34" charset="0"/>
                        </a:rPr>
                        <a:t>Netkathir ERP - Features</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CA642"/>
                    </a:solidFill>
                  </a:tcP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nvGraphicFramePr>
        <p:xfrm>
          <a:off x="1845738" y="1440524"/>
          <a:ext cx="5716467" cy="4762500"/>
        </p:xfrm>
        <a:graphic>
          <a:graphicData uri="http://schemas.openxmlformats.org/drawingml/2006/table">
            <a:tbl>
              <a:tblPr firstRow="1" bandRow="1">
                <a:tableStyleId>{5C22544A-7EE6-4342-B048-85BDC9FD1C3A}</a:tableStyleId>
              </a:tblPr>
              <a:tblGrid>
                <a:gridCol w="5716467">
                  <a:extLst>
                    <a:ext uri="{9D8B030D-6E8A-4147-A177-3AD203B41FA5}">
                      <a16:colId xmlns:a16="http://schemas.microsoft.com/office/drawing/2014/main" xmlns="" val="20000"/>
                    </a:ext>
                  </a:extLst>
                </a:gridCol>
              </a:tblGrid>
              <a:tr h="4128272">
                <a:tc>
                  <a:txBody>
                    <a:bodyPr/>
                    <a:lstStyle/>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CRM.</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Company Asset Management.</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HR Management.</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Payroll Management.</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Job Management.</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Bill of Materials with automated Purchase list generation.</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Supplier quotation Comparison and Purchase Order Management.</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Material Inward Management with QC and Debit note generation.</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Inventory Management.</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Scrap Inventory Management.</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Reporting.</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Billing and Invoice.</a:t>
                      </a:r>
                      <a:endParaRPr lang="en-US" sz="1600" b="0" kern="1200" dirty="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IN" sz="1600" b="0" kern="1200" dirty="0">
                          <a:solidFill>
                            <a:schemeClr val="tx1">
                              <a:lumMod val="75000"/>
                              <a:lumOff val="25000"/>
                            </a:schemeClr>
                          </a:solidFill>
                          <a:effectLst/>
                          <a:latin typeface="+mn-lt"/>
                          <a:ea typeface="+mn-ea"/>
                          <a:cs typeface="+mn-cs"/>
                        </a:rPr>
                        <a:t>Delivery Challan management.</a:t>
                      </a:r>
                      <a:endParaRPr lang="en-US" sz="1600" b="0" kern="1200" dirty="0">
                        <a:solidFill>
                          <a:schemeClr val="tx1">
                            <a:lumMod val="75000"/>
                            <a:lumOff val="25000"/>
                          </a:schemeClr>
                        </a:solidFill>
                        <a:effectLst/>
                        <a:latin typeface="+mn-lt"/>
                        <a:ea typeface="+mn-ea"/>
                        <a:cs typeface="+mn-cs"/>
                      </a:endParaRPr>
                    </a:p>
                  </a:txBody>
                  <a:tcPr marT="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21" name="TextBox 20">
            <a:extLst>
              <a:ext uri="{FF2B5EF4-FFF2-40B4-BE49-F238E27FC236}">
                <a16:creationId xmlns:a16="http://schemas.microsoft.com/office/drawing/2014/main" xmlns="" id="{0082A049-2F8E-4045-9785-E00AAF623596}"/>
              </a:ext>
            </a:extLst>
          </p:cNvPr>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sp>
        <p:nvSpPr>
          <p:cNvPr id="24" name="TextBox 23">
            <a:extLst>
              <a:ext uri="{FF2B5EF4-FFF2-40B4-BE49-F238E27FC236}">
                <a16:creationId xmlns:a16="http://schemas.microsoft.com/office/drawing/2014/main" xmlns="" id="{9E0C18F9-B52D-44F0-B620-E2740108C034}"/>
              </a:ext>
            </a:extLst>
          </p:cNvPr>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grpSp>
        <p:nvGrpSpPr>
          <p:cNvPr id="25" name="Group 24">
            <a:extLst>
              <a:ext uri="{FF2B5EF4-FFF2-40B4-BE49-F238E27FC236}">
                <a16:creationId xmlns:a16="http://schemas.microsoft.com/office/drawing/2014/main" xmlns="" id="{5276C404-3BE9-4EEA-AC03-95449E0E2558}"/>
              </a:ext>
            </a:extLst>
          </p:cNvPr>
          <p:cNvGrpSpPr/>
          <p:nvPr/>
        </p:nvGrpSpPr>
        <p:grpSpPr>
          <a:xfrm>
            <a:off x="440266" y="2783368"/>
            <a:ext cx="1253067" cy="1066800"/>
            <a:chOff x="8856133" y="3850164"/>
            <a:chExt cx="1317326" cy="1145169"/>
          </a:xfrm>
          <a:solidFill>
            <a:schemeClr val="bg1"/>
          </a:solidFill>
        </p:grpSpPr>
        <p:sp>
          <p:nvSpPr>
            <p:cNvPr id="26" name="Flowchart: Delay 25">
              <a:extLst>
                <a:ext uri="{FF2B5EF4-FFF2-40B4-BE49-F238E27FC236}">
                  <a16:creationId xmlns:a16="http://schemas.microsoft.com/office/drawing/2014/main" xmlns="" id="{275E14CC-D3CF-4934-9201-B0AC3BEDE3D5}"/>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xmlns="" id="{16D8F5AE-8CB0-442A-BF97-C6A0937B61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pic>
        <p:nvPicPr>
          <p:cNvPr id="28" name="Picture 27">
            <a:extLst>
              <a:ext uri="{FF2B5EF4-FFF2-40B4-BE49-F238E27FC236}">
                <a16:creationId xmlns:a16="http://schemas.microsoft.com/office/drawing/2014/main" xmlns="" id="{D8B23352-3DFF-438C-8248-47A2CA1FD1E4}"/>
              </a:ext>
            </a:extLst>
          </p:cNvPr>
          <p:cNvPicPr>
            <a:picLocks noChangeAspect="1"/>
          </p:cNvPicPr>
          <p:nvPr/>
        </p:nvPicPr>
        <p:blipFill>
          <a:blip r:embed="rId5"/>
          <a:stretch>
            <a:fillRect/>
          </a:stretch>
        </p:blipFill>
        <p:spPr>
          <a:xfrm>
            <a:off x="7772306" y="640551"/>
            <a:ext cx="3101640" cy="2092510"/>
          </a:xfrm>
          <a:prstGeom prst="rect">
            <a:avLst/>
          </a:prstGeom>
        </p:spPr>
      </p:pic>
      <p:pic>
        <p:nvPicPr>
          <p:cNvPr id="29" name="Picture 28">
            <a:extLst>
              <a:ext uri="{FF2B5EF4-FFF2-40B4-BE49-F238E27FC236}">
                <a16:creationId xmlns:a16="http://schemas.microsoft.com/office/drawing/2014/main" xmlns="" id="{373D94C9-E1B6-4191-BD18-AE2D2A0AF769}"/>
              </a:ext>
            </a:extLst>
          </p:cNvPr>
          <p:cNvPicPr>
            <a:picLocks noChangeAspect="1"/>
          </p:cNvPicPr>
          <p:nvPr/>
        </p:nvPicPr>
        <p:blipFill>
          <a:blip r:embed="rId6"/>
          <a:stretch>
            <a:fillRect/>
          </a:stretch>
        </p:blipFill>
        <p:spPr>
          <a:xfrm>
            <a:off x="7772306" y="3012499"/>
            <a:ext cx="3067664" cy="3074177"/>
          </a:xfrm>
          <a:prstGeom prst="rect">
            <a:avLst/>
          </a:prstGeom>
        </p:spPr>
      </p:pic>
    </p:spTree>
    <p:extLst>
      <p:ext uri="{BB962C8B-B14F-4D97-AF65-F5344CB8AC3E}">
        <p14:creationId xmlns:p14="http://schemas.microsoft.com/office/powerpoint/2010/main" val="36418957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2159" y="307142"/>
            <a:ext cx="6791381" cy="101600"/>
            <a:chOff x="405206" y="567159"/>
            <a:chExt cx="11789109" cy="266217"/>
          </a:xfrm>
          <a:solidFill>
            <a:schemeClr val="accent4"/>
          </a:solidFill>
        </p:grpSpPr>
        <p:sp>
          <p:nvSpPr>
            <p:cNvPr id="9" name="Rectangle 8"/>
            <p:cNvSpPr/>
            <p:nvPr/>
          </p:nvSpPr>
          <p:spPr>
            <a:xfrm>
              <a:off x="405206" y="567159"/>
              <a:ext cx="11786794" cy="266217"/>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7461" y="104139"/>
            <a:ext cx="3713818" cy="461665"/>
          </a:xfrm>
          <a:prstGeom prst="rect">
            <a:avLst/>
          </a:prstGeom>
          <a:noFill/>
        </p:spPr>
        <p:txBody>
          <a:bodyPr wrap="square" rtlCol="0">
            <a:spAutoFit/>
          </a:bodyPr>
          <a:lstStyle/>
          <a:p>
            <a:r>
              <a:rPr lang="en-GB" sz="2400" b="1" dirty="0">
                <a:solidFill>
                  <a:srgbClr val="4CA642"/>
                </a:solidFill>
                <a:latin typeface="Copperplate Gothic Light" panose="020E0507020206020404" pitchFamily="34" charset="0"/>
              </a:rPr>
              <a:t>Partner Product</a:t>
            </a:r>
          </a:p>
        </p:txBody>
      </p:sp>
      <p:grpSp>
        <p:nvGrpSpPr>
          <p:cNvPr id="41" name="Group 40"/>
          <p:cNvGrpSpPr/>
          <p:nvPr/>
        </p:nvGrpSpPr>
        <p:grpSpPr>
          <a:xfrm rot="10800000">
            <a:off x="2926079" y="6325954"/>
            <a:ext cx="9265921" cy="62144"/>
            <a:chOff x="-161234" y="499338"/>
            <a:chExt cx="12355549" cy="334038"/>
          </a:xfrm>
          <a:solidFill>
            <a:srgbClr val="FFC000"/>
          </a:solidFill>
          <a:effectLst>
            <a:outerShdw dist="25400" dir="16200000" rotWithShape="0">
              <a:prstClr val="black">
                <a:alpha val="40000"/>
              </a:prstClr>
            </a:outerShdw>
          </a:effectLst>
        </p:grpSpPr>
        <p:sp>
          <p:nvSpPr>
            <p:cNvPr id="43" name="Rectangle 42"/>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xmlns="" id="{8EEF99FD-B02C-4487-96CC-655883EDB466}"/>
              </a:ext>
            </a:extLst>
          </p:cNvPr>
          <p:cNvGrpSpPr/>
          <p:nvPr/>
        </p:nvGrpSpPr>
        <p:grpSpPr>
          <a:xfrm>
            <a:off x="440266" y="2783368"/>
            <a:ext cx="1253067" cy="1066800"/>
            <a:chOff x="8856133" y="3850164"/>
            <a:chExt cx="1317326" cy="1145169"/>
          </a:xfrm>
          <a:solidFill>
            <a:schemeClr val="bg1"/>
          </a:solidFill>
        </p:grpSpPr>
        <p:sp>
          <p:nvSpPr>
            <p:cNvPr id="20" name="Flowchart: Delay 19">
              <a:extLst>
                <a:ext uri="{FF2B5EF4-FFF2-40B4-BE49-F238E27FC236}">
                  <a16:creationId xmlns:a16="http://schemas.microsoft.com/office/drawing/2014/main" xmlns="" id="{56DEFA43-B604-4C6E-A431-5BF0EC9D7BAE}"/>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xmlns="" id="{BF3B4BCA-EA5D-45AD-838A-677B516196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sp>
        <p:nvSpPr>
          <p:cNvPr id="22" name="TextBox 21">
            <a:extLst>
              <a:ext uri="{FF2B5EF4-FFF2-40B4-BE49-F238E27FC236}">
                <a16:creationId xmlns:a16="http://schemas.microsoft.com/office/drawing/2014/main" xmlns="" id="{2A9AAFA9-C173-4182-9C6B-F629A6661CCF}"/>
              </a:ext>
            </a:extLst>
          </p:cNvPr>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sp>
        <p:nvSpPr>
          <p:cNvPr id="23" name="TextBox 22">
            <a:extLst>
              <a:ext uri="{FF2B5EF4-FFF2-40B4-BE49-F238E27FC236}">
                <a16:creationId xmlns:a16="http://schemas.microsoft.com/office/drawing/2014/main" xmlns="" id="{D015D048-7B0E-49F5-BDB5-9BB1DC09D3B6}"/>
              </a:ext>
            </a:extLst>
          </p:cNvPr>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pic>
        <p:nvPicPr>
          <p:cNvPr id="24" name="Google Shape;765;p22">
            <a:extLst>
              <a:ext uri="{FF2B5EF4-FFF2-40B4-BE49-F238E27FC236}">
                <a16:creationId xmlns:a16="http://schemas.microsoft.com/office/drawing/2014/main" xmlns="" id="{90E2D7AA-D64E-4D61-9F4C-A5E32CFA9E7B}"/>
              </a:ext>
            </a:extLst>
          </p:cNvPr>
          <p:cNvPicPr preferRelativeResize="0"/>
          <p:nvPr/>
        </p:nvPicPr>
        <p:blipFill>
          <a:blip r:embed="rId5">
            <a:extLst>
              <a:ext uri="{28A0092B-C50C-407E-A947-70E740481C1C}">
                <a14:useLocalDpi xmlns:a14="http://schemas.microsoft.com/office/drawing/2010/main" val="0"/>
              </a:ext>
            </a:extLst>
          </a:blip>
          <a:stretch>
            <a:fillRect/>
          </a:stretch>
        </p:blipFill>
        <p:spPr>
          <a:xfrm>
            <a:off x="5127240" y="922432"/>
            <a:ext cx="6933021" cy="4412583"/>
          </a:xfrm>
          <a:prstGeom prst="rect">
            <a:avLst/>
          </a:prstGeom>
          <a:noFill/>
          <a:ln>
            <a:noFill/>
          </a:ln>
        </p:spPr>
      </p:pic>
      <p:grpSp>
        <p:nvGrpSpPr>
          <p:cNvPr id="25" name="Group 24">
            <a:extLst>
              <a:ext uri="{FF2B5EF4-FFF2-40B4-BE49-F238E27FC236}">
                <a16:creationId xmlns:a16="http://schemas.microsoft.com/office/drawing/2014/main" xmlns="" id="{9EE037F0-29E4-48DE-BF05-D16000B57E51}"/>
              </a:ext>
            </a:extLst>
          </p:cNvPr>
          <p:cNvGrpSpPr/>
          <p:nvPr/>
        </p:nvGrpSpPr>
        <p:grpSpPr>
          <a:xfrm>
            <a:off x="1836905" y="467021"/>
            <a:ext cx="2178347" cy="397131"/>
            <a:chOff x="9836150" y="249891"/>
            <a:chExt cx="2006897" cy="326398"/>
          </a:xfrm>
        </p:grpSpPr>
        <p:pic>
          <p:nvPicPr>
            <p:cNvPr id="26" name="Picture 25">
              <a:extLst>
                <a:ext uri="{FF2B5EF4-FFF2-40B4-BE49-F238E27FC236}">
                  <a16:creationId xmlns:a16="http://schemas.microsoft.com/office/drawing/2014/main" xmlns="" id="{39A217E6-E5E0-440A-AB9C-6B42FAE827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36150" y="249891"/>
              <a:ext cx="545402" cy="326398"/>
            </a:xfrm>
            <a:prstGeom prst="rect">
              <a:avLst/>
            </a:prstGeom>
          </p:spPr>
        </p:pic>
        <p:pic>
          <p:nvPicPr>
            <p:cNvPr id="27" name="Picture 26">
              <a:extLst>
                <a:ext uri="{FF2B5EF4-FFF2-40B4-BE49-F238E27FC236}">
                  <a16:creationId xmlns:a16="http://schemas.microsoft.com/office/drawing/2014/main" xmlns="" id="{664B270F-1BEB-479B-8C92-974C65226C7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37242" y="283181"/>
              <a:ext cx="1305805" cy="259819"/>
            </a:xfrm>
            <a:prstGeom prst="rect">
              <a:avLst/>
            </a:prstGeom>
          </p:spPr>
        </p:pic>
      </p:grpSp>
      <p:graphicFrame>
        <p:nvGraphicFramePr>
          <p:cNvPr id="29" name="Table 28"/>
          <p:cNvGraphicFramePr>
            <a:graphicFrameLocks noGrp="1"/>
          </p:cNvGraphicFramePr>
          <p:nvPr>
            <p:extLst>
              <p:ext uri="{D42A27DB-BD31-4B8C-83A1-F6EECF244321}">
                <p14:modId xmlns:p14="http://schemas.microsoft.com/office/powerpoint/2010/main" val="253421442"/>
              </p:ext>
            </p:extLst>
          </p:nvPr>
        </p:nvGraphicFramePr>
        <p:xfrm>
          <a:off x="1725892" y="992668"/>
          <a:ext cx="3314828" cy="4445000"/>
        </p:xfrm>
        <a:graphic>
          <a:graphicData uri="http://schemas.openxmlformats.org/drawingml/2006/table">
            <a:tbl>
              <a:tblPr firstRow="1" bandRow="1">
                <a:tableStyleId>{5C22544A-7EE6-4342-B048-85BDC9FD1C3A}</a:tableStyleId>
              </a:tblPr>
              <a:tblGrid>
                <a:gridCol w="3314828">
                  <a:extLst>
                    <a:ext uri="{9D8B030D-6E8A-4147-A177-3AD203B41FA5}">
                      <a16:colId xmlns:a16="http://schemas.microsoft.com/office/drawing/2014/main" xmlns="" val="20000"/>
                    </a:ext>
                  </a:extLst>
                </a:gridCol>
              </a:tblGrid>
              <a:tr h="1427894">
                <a:tc>
                  <a:txBody>
                    <a:bodyPr/>
                    <a:lstStyle/>
                    <a:p>
                      <a:pPr marL="285750" lvl="0" indent="-285750">
                        <a:lnSpc>
                          <a:spcPts val="2500"/>
                        </a:lnSpc>
                        <a:buFont typeface="Wingdings" panose="05000000000000000000" pitchFamily="2" charset="2"/>
                        <a:buChar char="v"/>
                      </a:pPr>
                      <a:r>
                        <a:rPr lang="en-IN" sz="1600" b="0" kern="1200" dirty="0" smtClean="0">
                          <a:solidFill>
                            <a:schemeClr val="tx1">
                              <a:lumMod val="75000"/>
                              <a:lumOff val="25000"/>
                            </a:schemeClr>
                          </a:solidFill>
                          <a:effectLst/>
                          <a:latin typeface="+mn-lt"/>
                          <a:ea typeface="+mn-ea"/>
                          <a:cs typeface="+mn-cs"/>
                        </a:rPr>
                        <a:t>eLearning</a:t>
                      </a:r>
                      <a:r>
                        <a:rPr lang="en-IN" sz="1600" b="0" kern="1200" baseline="0" dirty="0" smtClean="0">
                          <a:solidFill>
                            <a:schemeClr val="tx1">
                              <a:lumMod val="75000"/>
                              <a:lumOff val="25000"/>
                            </a:schemeClr>
                          </a:solidFill>
                          <a:effectLst/>
                          <a:latin typeface="+mn-lt"/>
                          <a:ea typeface="+mn-ea"/>
                          <a:cs typeface="+mn-cs"/>
                        </a:rPr>
                        <a:t> Platform to teach students offline or online</a:t>
                      </a:r>
                      <a:r>
                        <a:rPr lang="en-IN" sz="1600" b="0" kern="1200" dirty="0" smtClean="0">
                          <a:solidFill>
                            <a:schemeClr val="tx1">
                              <a:lumMod val="75000"/>
                              <a:lumOff val="25000"/>
                            </a:schemeClr>
                          </a:solidFill>
                          <a:effectLst/>
                          <a:latin typeface="+mn-lt"/>
                          <a:ea typeface="+mn-ea"/>
                          <a:cs typeface="+mn-cs"/>
                        </a:rPr>
                        <a:t>.</a:t>
                      </a:r>
                    </a:p>
                    <a:p>
                      <a:pPr marL="285750" lvl="0" indent="-285750">
                        <a:lnSpc>
                          <a:spcPts val="2500"/>
                        </a:lnSpc>
                        <a:buFont typeface="Wingdings" panose="05000000000000000000" pitchFamily="2" charset="2"/>
                        <a:buChar char="v"/>
                      </a:pPr>
                      <a:r>
                        <a:rPr lang="en-US" sz="1600" b="0" kern="1200" dirty="0" smtClean="0">
                          <a:solidFill>
                            <a:schemeClr val="tx1">
                              <a:lumMod val="75000"/>
                              <a:lumOff val="25000"/>
                            </a:schemeClr>
                          </a:solidFill>
                          <a:effectLst/>
                          <a:latin typeface="+mn-lt"/>
                          <a:ea typeface="+mn-ea"/>
                          <a:cs typeface="+mn-cs"/>
                        </a:rPr>
                        <a:t>This is more focused for</a:t>
                      </a:r>
                      <a:r>
                        <a:rPr lang="en-US" sz="1600" b="0" kern="1200" baseline="0" dirty="0" smtClean="0">
                          <a:solidFill>
                            <a:schemeClr val="tx1">
                              <a:lumMod val="75000"/>
                              <a:lumOff val="25000"/>
                            </a:schemeClr>
                          </a:solidFill>
                          <a:effectLst/>
                          <a:latin typeface="+mn-lt"/>
                          <a:ea typeface="+mn-ea"/>
                          <a:cs typeface="+mn-cs"/>
                        </a:rPr>
                        <a:t> Schools to use the platform to build the module and teach students through online with same level of teaching for all the students.</a:t>
                      </a:r>
                    </a:p>
                    <a:p>
                      <a:pPr marL="285750" lvl="0" indent="-285750">
                        <a:lnSpc>
                          <a:spcPts val="2500"/>
                        </a:lnSpc>
                        <a:buFont typeface="Wingdings" panose="05000000000000000000" pitchFamily="2" charset="2"/>
                        <a:buChar char="v"/>
                      </a:pPr>
                      <a:r>
                        <a:rPr lang="en-US" sz="1600" b="0" kern="1200" baseline="0" dirty="0" smtClean="0">
                          <a:solidFill>
                            <a:schemeClr val="tx1">
                              <a:lumMod val="75000"/>
                              <a:lumOff val="25000"/>
                            </a:schemeClr>
                          </a:solidFill>
                          <a:effectLst/>
                          <a:latin typeface="+mn-lt"/>
                          <a:ea typeface="+mn-ea"/>
                          <a:cs typeface="+mn-cs"/>
                        </a:rPr>
                        <a:t>This platform has in-build features of white board class rooms, interactive simulations and grading students.</a:t>
                      </a:r>
                    </a:p>
                    <a:p>
                      <a:pPr marL="285750" lvl="0" indent="-285750">
                        <a:lnSpc>
                          <a:spcPts val="2500"/>
                        </a:lnSpc>
                        <a:buFont typeface="Wingdings" panose="05000000000000000000" pitchFamily="2" charset="2"/>
                        <a:buChar char="v"/>
                      </a:pPr>
                      <a:r>
                        <a:rPr lang="en-US" sz="1600" b="0" kern="1200" baseline="0" dirty="0" smtClean="0">
                          <a:solidFill>
                            <a:schemeClr val="tx1">
                              <a:lumMod val="75000"/>
                              <a:lumOff val="25000"/>
                            </a:schemeClr>
                          </a:solidFill>
                          <a:effectLst/>
                          <a:latin typeface="+mn-lt"/>
                          <a:ea typeface="+mn-ea"/>
                          <a:cs typeface="+mn-cs"/>
                        </a:rPr>
                        <a:t>Additional features - Remote class, Student Management, Grading and Library</a:t>
                      </a:r>
                      <a:endParaRPr lang="en-US" sz="1600" b="0" kern="1200" dirty="0">
                        <a:solidFill>
                          <a:schemeClr val="tx1">
                            <a:lumMod val="75000"/>
                            <a:lumOff val="25000"/>
                          </a:schemeClr>
                        </a:solidFill>
                        <a:effectLst/>
                        <a:latin typeface="+mn-lt"/>
                        <a:ea typeface="+mn-ea"/>
                        <a:cs typeface="+mn-cs"/>
                      </a:endParaRPr>
                    </a:p>
                  </a:txBody>
                  <a:tcPr marT="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9795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2159" y="307142"/>
            <a:ext cx="6791381" cy="101600"/>
            <a:chOff x="405206" y="567159"/>
            <a:chExt cx="11789109" cy="266217"/>
          </a:xfrm>
          <a:solidFill>
            <a:schemeClr val="accent4"/>
          </a:solidFill>
        </p:grpSpPr>
        <p:sp>
          <p:nvSpPr>
            <p:cNvPr id="9" name="Rectangle 8"/>
            <p:cNvSpPr/>
            <p:nvPr/>
          </p:nvSpPr>
          <p:spPr>
            <a:xfrm>
              <a:off x="405206" y="567159"/>
              <a:ext cx="11786794" cy="266217"/>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7461" y="104139"/>
            <a:ext cx="3713818" cy="461665"/>
          </a:xfrm>
          <a:prstGeom prst="rect">
            <a:avLst/>
          </a:prstGeom>
          <a:noFill/>
        </p:spPr>
        <p:txBody>
          <a:bodyPr wrap="square" rtlCol="0">
            <a:spAutoFit/>
          </a:bodyPr>
          <a:lstStyle/>
          <a:p>
            <a:r>
              <a:rPr lang="en-GB" sz="2400" b="1" dirty="0">
                <a:solidFill>
                  <a:srgbClr val="4CA642"/>
                </a:solidFill>
                <a:latin typeface="Copperplate Gothic Light" panose="020E0507020206020404" pitchFamily="34" charset="0"/>
              </a:rPr>
              <a:t>Client Products</a:t>
            </a:r>
          </a:p>
        </p:txBody>
      </p:sp>
      <p:grpSp>
        <p:nvGrpSpPr>
          <p:cNvPr id="41" name="Group 40"/>
          <p:cNvGrpSpPr/>
          <p:nvPr/>
        </p:nvGrpSpPr>
        <p:grpSpPr>
          <a:xfrm rot="10800000">
            <a:off x="2926079" y="6325954"/>
            <a:ext cx="9265921" cy="62144"/>
            <a:chOff x="-161234" y="499338"/>
            <a:chExt cx="12355549" cy="334038"/>
          </a:xfrm>
          <a:solidFill>
            <a:srgbClr val="FFC000"/>
          </a:solidFill>
          <a:effectLst>
            <a:outerShdw dist="25400" dir="16200000" rotWithShape="0">
              <a:prstClr val="black">
                <a:alpha val="40000"/>
              </a:prstClr>
            </a:outerShdw>
          </a:effectLst>
        </p:grpSpPr>
        <p:sp>
          <p:nvSpPr>
            <p:cNvPr id="43" name="Rectangle 42"/>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xmlns="" id="{8EEF99FD-B02C-4487-96CC-655883EDB466}"/>
              </a:ext>
            </a:extLst>
          </p:cNvPr>
          <p:cNvGrpSpPr/>
          <p:nvPr/>
        </p:nvGrpSpPr>
        <p:grpSpPr>
          <a:xfrm>
            <a:off x="440266" y="2783368"/>
            <a:ext cx="1253067" cy="1066800"/>
            <a:chOff x="8856133" y="3850164"/>
            <a:chExt cx="1317326" cy="1145169"/>
          </a:xfrm>
          <a:solidFill>
            <a:schemeClr val="bg1"/>
          </a:solidFill>
        </p:grpSpPr>
        <p:sp>
          <p:nvSpPr>
            <p:cNvPr id="20" name="Flowchart: Delay 19">
              <a:extLst>
                <a:ext uri="{FF2B5EF4-FFF2-40B4-BE49-F238E27FC236}">
                  <a16:creationId xmlns:a16="http://schemas.microsoft.com/office/drawing/2014/main" xmlns="" id="{56DEFA43-B604-4C6E-A431-5BF0EC9D7BAE}"/>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xmlns="" id="{BF3B4BCA-EA5D-45AD-838A-677B516196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sp>
        <p:nvSpPr>
          <p:cNvPr id="22" name="TextBox 21">
            <a:extLst>
              <a:ext uri="{FF2B5EF4-FFF2-40B4-BE49-F238E27FC236}">
                <a16:creationId xmlns:a16="http://schemas.microsoft.com/office/drawing/2014/main" xmlns="" id="{2A9AAFA9-C173-4182-9C6B-F629A6661CCF}"/>
              </a:ext>
            </a:extLst>
          </p:cNvPr>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sp>
        <p:nvSpPr>
          <p:cNvPr id="23" name="TextBox 22">
            <a:extLst>
              <a:ext uri="{FF2B5EF4-FFF2-40B4-BE49-F238E27FC236}">
                <a16:creationId xmlns:a16="http://schemas.microsoft.com/office/drawing/2014/main" xmlns="" id="{D015D048-7B0E-49F5-BDB5-9BB1DC09D3B6}"/>
              </a:ext>
            </a:extLst>
          </p:cNvPr>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pic>
        <p:nvPicPr>
          <p:cNvPr id="6" name="Picture 5">
            <a:extLst>
              <a:ext uri="{FF2B5EF4-FFF2-40B4-BE49-F238E27FC236}">
                <a16:creationId xmlns:a16="http://schemas.microsoft.com/office/drawing/2014/main" xmlns="" id="{97B0A647-D1AB-484F-92CE-73565F025F23}"/>
              </a:ext>
            </a:extLst>
          </p:cNvPr>
          <p:cNvPicPr>
            <a:picLocks noChangeAspect="1"/>
          </p:cNvPicPr>
          <p:nvPr/>
        </p:nvPicPr>
        <p:blipFill>
          <a:blip r:embed="rId5"/>
          <a:stretch>
            <a:fillRect/>
          </a:stretch>
        </p:blipFill>
        <p:spPr>
          <a:xfrm>
            <a:off x="4712574" y="2317662"/>
            <a:ext cx="7325652" cy="3863848"/>
          </a:xfrm>
          <a:prstGeom prst="rect">
            <a:avLst/>
          </a:prstGeom>
        </p:spPr>
      </p:pic>
      <p:graphicFrame>
        <p:nvGraphicFramePr>
          <p:cNvPr id="24" name="Table 23"/>
          <p:cNvGraphicFramePr>
            <a:graphicFrameLocks noGrp="1"/>
          </p:cNvGraphicFramePr>
          <p:nvPr>
            <p:extLst>
              <p:ext uri="{D42A27DB-BD31-4B8C-83A1-F6EECF244321}">
                <p14:modId xmlns:p14="http://schemas.microsoft.com/office/powerpoint/2010/main" val="423767868"/>
              </p:ext>
            </p:extLst>
          </p:nvPr>
        </p:nvGraphicFramePr>
        <p:xfrm>
          <a:off x="1812649" y="892064"/>
          <a:ext cx="6834282" cy="1561719"/>
        </p:xfrm>
        <a:graphic>
          <a:graphicData uri="http://schemas.openxmlformats.org/drawingml/2006/table">
            <a:tbl>
              <a:tblPr firstRow="1" bandRow="1">
                <a:tableStyleId>{5C22544A-7EE6-4342-B048-85BDC9FD1C3A}</a:tableStyleId>
              </a:tblPr>
              <a:tblGrid>
                <a:gridCol w="6834282">
                  <a:extLst>
                    <a:ext uri="{9D8B030D-6E8A-4147-A177-3AD203B41FA5}">
                      <a16:colId xmlns:a16="http://schemas.microsoft.com/office/drawing/2014/main" xmlns="" val="20000"/>
                    </a:ext>
                  </a:extLst>
                </a:gridCol>
              </a:tblGrid>
              <a:tr h="1427894">
                <a:tc>
                  <a:txBody>
                    <a:bodyPr/>
                    <a:lstStyle/>
                    <a:p>
                      <a:pPr marL="285750" lvl="0" indent="-285750">
                        <a:lnSpc>
                          <a:spcPts val="2500"/>
                        </a:lnSpc>
                        <a:buFont typeface="Wingdings" panose="05000000000000000000" pitchFamily="2" charset="2"/>
                        <a:buChar char="v"/>
                      </a:pPr>
                      <a:r>
                        <a:rPr lang="en-IN" sz="1600" b="0" kern="1200" dirty="0" smtClean="0">
                          <a:solidFill>
                            <a:schemeClr val="tx1">
                              <a:lumMod val="75000"/>
                              <a:lumOff val="25000"/>
                            </a:schemeClr>
                          </a:solidFill>
                          <a:effectLst/>
                          <a:latin typeface="+mn-lt"/>
                          <a:ea typeface="+mn-ea"/>
                          <a:cs typeface="+mn-cs"/>
                        </a:rPr>
                        <a:t>eLearning</a:t>
                      </a:r>
                      <a:r>
                        <a:rPr lang="en-IN" sz="1600" b="0" kern="1200" baseline="0" dirty="0" smtClean="0">
                          <a:solidFill>
                            <a:schemeClr val="tx1">
                              <a:lumMod val="75000"/>
                              <a:lumOff val="25000"/>
                            </a:schemeClr>
                          </a:solidFill>
                          <a:effectLst/>
                          <a:latin typeface="+mn-lt"/>
                          <a:ea typeface="+mn-ea"/>
                          <a:cs typeface="+mn-cs"/>
                        </a:rPr>
                        <a:t> Platform to teach students online</a:t>
                      </a:r>
                      <a:r>
                        <a:rPr lang="en-IN" sz="1600" b="0" kern="1200" dirty="0" smtClean="0">
                          <a:solidFill>
                            <a:schemeClr val="tx1">
                              <a:lumMod val="75000"/>
                              <a:lumOff val="25000"/>
                            </a:schemeClr>
                          </a:solidFill>
                          <a:effectLst/>
                          <a:latin typeface="+mn-lt"/>
                          <a:ea typeface="+mn-ea"/>
                          <a:cs typeface="+mn-cs"/>
                        </a:rPr>
                        <a:t>.</a:t>
                      </a:r>
                    </a:p>
                    <a:p>
                      <a:pPr marL="285750" lvl="0" indent="-285750">
                        <a:lnSpc>
                          <a:spcPts val="2500"/>
                        </a:lnSpc>
                        <a:buFont typeface="Wingdings" panose="05000000000000000000" pitchFamily="2" charset="2"/>
                        <a:buChar char="v"/>
                      </a:pPr>
                      <a:r>
                        <a:rPr lang="en-US" sz="1600" b="0" kern="1200" dirty="0" smtClean="0">
                          <a:solidFill>
                            <a:schemeClr val="tx1">
                              <a:lumMod val="75000"/>
                              <a:lumOff val="25000"/>
                            </a:schemeClr>
                          </a:solidFill>
                          <a:effectLst/>
                          <a:latin typeface="+mn-lt"/>
                          <a:ea typeface="+mn-ea"/>
                          <a:cs typeface="+mn-cs"/>
                        </a:rPr>
                        <a:t>This is more focused for</a:t>
                      </a:r>
                      <a:r>
                        <a:rPr lang="en-US" sz="1600" b="0" kern="1200" baseline="0" dirty="0" smtClean="0">
                          <a:solidFill>
                            <a:schemeClr val="tx1">
                              <a:lumMod val="75000"/>
                              <a:lumOff val="25000"/>
                            </a:schemeClr>
                          </a:solidFill>
                          <a:effectLst/>
                          <a:latin typeface="+mn-lt"/>
                          <a:ea typeface="+mn-ea"/>
                          <a:cs typeface="+mn-cs"/>
                        </a:rPr>
                        <a:t> Tutors to use the platform to build the module and teach students through online.</a:t>
                      </a:r>
                    </a:p>
                    <a:p>
                      <a:pPr marL="285750" lvl="0" indent="-285750">
                        <a:lnSpc>
                          <a:spcPts val="2500"/>
                        </a:lnSpc>
                        <a:buFont typeface="Wingdings" panose="05000000000000000000" pitchFamily="2" charset="2"/>
                        <a:buChar char="v"/>
                      </a:pPr>
                      <a:r>
                        <a:rPr lang="en-US" sz="1600" b="0" kern="1200" baseline="0" dirty="0" smtClean="0">
                          <a:solidFill>
                            <a:schemeClr val="tx1">
                              <a:lumMod val="75000"/>
                              <a:lumOff val="25000"/>
                            </a:schemeClr>
                          </a:solidFill>
                          <a:effectLst/>
                          <a:latin typeface="+mn-lt"/>
                          <a:ea typeface="+mn-ea"/>
                          <a:cs typeface="+mn-cs"/>
                        </a:rPr>
                        <a:t>Any type of teaching can be done using this platform including Yoga, Music etc.,</a:t>
                      </a:r>
                      <a:endParaRPr lang="en-US" sz="1600" b="0" kern="1200" dirty="0">
                        <a:solidFill>
                          <a:schemeClr val="tx1">
                            <a:lumMod val="75000"/>
                            <a:lumOff val="25000"/>
                          </a:schemeClr>
                        </a:solidFill>
                        <a:effectLst/>
                        <a:latin typeface="+mn-lt"/>
                        <a:ea typeface="+mn-ea"/>
                        <a:cs typeface="+mn-cs"/>
                      </a:endParaRPr>
                    </a:p>
                  </a:txBody>
                  <a:tcPr marT="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25" name="TextBox 24">
            <a:extLst>
              <a:ext uri="{FF2B5EF4-FFF2-40B4-BE49-F238E27FC236}">
                <a16:creationId xmlns:a16="http://schemas.microsoft.com/office/drawing/2014/main" xmlns="" id="{50410BF1-A244-4731-ACF6-2DEB59840859}"/>
              </a:ext>
            </a:extLst>
          </p:cNvPr>
          <p:cNvSpPr txBox="1"/>
          <p:nvPr/>
        </p:nvSpPr>
        <p:spPr>
          <a:xfrm>
            <a:off x="1842298" y="485049"/>
            <a:ext cx="3931921" cy="461665"/>
          </a:xfrm>
          <a:prstGeom prst="rect">
            <a:avLst/>
          </a:prstGeom>
          <a:noFill/>
        </p:spPr>
        <p:txBody>
          <a:bodyPr wrap="square" rtlCol="0">
            <a:spAutoFit/>
          </a:bodyPr>
          <a:lstStyle/>
          <a:p>
            <a:r>
              <a:rPr lang="en-US" sz="2400" dirty="0" smtClean="0"/>
              <a:t>NURTEM</a:t>
            </a:r>
            <a:endParaRPr lang="en-US" sz="2400" dirty="0"/>
          </a:p>
        </p:txBody>
      </p:sp>
    </p:spTree>
    <p:extLst>
      <p:ext uri="{BB962C8B-B14F-4D97-AF65-F5344CB8AC3E}">
        <p14:creationId xmlns:p14="http://schemas.microsoft.com/office/powerpoint/2010/main" val="869298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2159" y="307142"/>
            <a:ext cx="6791381" cy="101600"/>
            <a:chOff x="405206" y="567159"/>
            <a:chExt cx="11789109" cy="266217"/>
          </a:xfrm>
          <a:solidFill>
            <a:schemeClr val="accent4"/>
          </a:solidFill>
        </p:grpSpPr>
        <p:sp>
          <p:nvSpPr>
            <p:cNvPr id="9" name="Rectangle 8"/>
            <p:cNvSpPr/>
            <p:nvPr/>
          </p:nvSpPr>
          <p:spPr>
            <a:xfrm>
              <a:off x="405206" y="567159"/>
              <a:ext cx="11786794" cy="266217"/>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7461" y="104139"/>
            <a:ext cx="3713818" cy="461665"/>
          </a:xfrm>
          <a:prstGeom prst="rect">
            <a:avLst/>
          </a:prstGeom>
          <a:noFill/>
        </p:spPr>
        <p:txBody>
          <a:bodyPr wrap="square" rtlCol="0">
            <a:spAutoFit/>
          </a:bodyPr>
          <a:lstStyle/>
          <a:p>
            <a:r>
              <a:rPr lang="en-GB" sz="2400" b="1" dirty="0">
                <a:solidFill>
                  <a:srgbClr val="4CA642"/>
                </a:solidFill>
                <a:latin typeface="Copperplate Gothic Light" panose="020E0507020206020404" pitchFamily="34" charset="0"/>
              </a:rPr>
              <a:t>Client Products</a:t>
            </a:r>
          </a:p>
        </p:txBody>
      </p:sp>
      <p:grpSp>
        <p:nvGrpSpPr>
          <p:cNvPr id="41" name="Group 40"/>
          <p:cNvGrpSpPr/>
          <p:nvPr/>
        </p:nvGrpSpPr>
        <p:grpSpPr>
          <a:xfrm rot="10800000">
            <a:off x="2926079" y="6325954"/>
            <a:ext cx="9265921" cy="62144"/>
            <a:chOff x="-161234" y="499338"/>
            <a:chExt cx="12355549" cy="334038"/>
          </a:xfrm>
          <a:solidFill>
            <a:srgbClr val="FFC000"/>
          </a:solidFill>
          <a:effectLst>
            <a:outerShdw dist="25400" dir="16200000" rotWithShape="0">
              <a:prstClr val="black">
                <a:alpha val="40000"/>
              </a:prstClr>
            </a:outerShdw>
          </a:effectLst>
        </p:grpSpPr>
        <p:sp>
          <p:nvSpPr>
            <p:cNvPr id="43" name="Rectangle 42"/>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xmlns="" id="{8EEF99FD-B02C-4487-96CC-655883EDB466}"/>
              </a:ext>
            </a:extLst>
          </p:cNvPr>
          <p:cNvGrpSpPr/>
          <p:nvPr/>
        </p:nvGrpSpPr>
        <p:grpSpPr>
          <a:xfrm>
            <a:off x="440266" y="2783368"/>
            <a:ext cx="1253067" cy="1066800"/>
            <a:chOff x="8856133" y="3850164"/>
            <a:chExt cx="1317326" cy="1145169"/>
          </a:xfrm>
          <a:solidFill>
            <a:schemeClr val="bg1"/>
          </a:solidFill>
        </p:grpSpPr>
        <p:sp>
          <p:nvSpPr>
            <p:cNvPr id="20" name="Flowchart: Delay 19">
              <a:extLst>
                <a:ext uri="{FF2B5EF4-FFF2-40B4-BE49-F238E27FC236}">
                  <a16:creationId xmlns:a16="http://schemas.microsoft.com/office/drawing/2014/main" xmlns="" id="{56DEFA43-B604-4C6E-A431-5BF0EC9D7BAE}"/>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xmlns="" id="{BF3B4BCA-EA5D-45AD-838A-677B516196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sp>
        <p:nvSpPr>
          <p:cNvPr id="22" name="TextBox 21">
            <a:extLst>
              <a:ext uri="{FF2B5EF4-FFF2-40B4-BE49-F238E27FC236}">
                <a16:creationId xmlns:a16="http://schemas.microsoft.com/office/drawing/2014/main" xmlns="" id="{2A9AAFA9-C173-4182-9C6B-F629A6661CCF}"/>
              </a:ext>
            </a:extLst>
          </p:cNvPr>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sp>
        <p:nvSpPr>
          <p:cNvPr id="23" name="TextBox 22">
            <a:extLst>
              <a:ext uri="{FF2B5EF4-FFF2-40B4-BE49-F238E27FC236}">
                <a16:creationId xmlns:a16="http://schemas.microsoft.com/office/drawing/2014/main" xmlns="" id="{D015D048-7B0E-49F5-BDB5-9BB1DC09D3B6}"/>
              </a:ext>
            </a:extLst>
          </p:cNvPr>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pic>
        <p:nvPicPr>
          <p:cNvPr id="6" name="Picture 5">
            <a:extLst>
              <a:ext uri="{FF2B5EF4-FFF2-40B4-BE49-F238E27FC236}">
                <a16:creationId xmlns:a16="http://schemas.microsoft.com/office/drawing/2014/main" xmlns="" id="{B09017C4-B9C6-4313-B923-B5529712E12F}"/>
              </a:ext>
            </a:extLst>
          </p:cNvPr>
          <p:cNvPicPr>
            <a:picLocks noChangeAspect="1"/>
          </p:cNvPicPr>
          <p:nvPr/>
        </p:nvPicPr>
        <p:blipFill>
          <a:blip r:embed="rId5"/>
          <a:stretch>
            <a:fillRect/>
          </a:stretch>
        </p:blipFill>
        <p:spPr>
          <a:xfrm>
            <a:off x="1852705" y="2543582"/>
            <a:ext cx="6600908" cy="3625310"/>
          </a:xfrm>
          <a:prstGeom prst="rect">
            <a:avLst/>
          </a:prstGeom>
        </p:spPr>
      </p:pic>
      <p:sp>
        <p:nvSpPr>
          <p:cNvPr id="7" name="TextBox 6">
            <a:extLst>
              <a:ext uri="{FF2B5EF4-FFF2-40B4-BE49-F238E27FC236}">
                <a16:creationId xmlns:a16="http://schemas.microsoft.com/office/drawing/2014/main" xmlns="" id="{50410BF1-A244-4731-ACF6-2DEB59840859}"/>
              </a:ext>
            </a:extLst>
          </p:cNvPr>
          <p:cNvSpPr txBox="1"/>
          <p:nvPr/>
        </p:nvSpPr>
        <p:spPr>
          <a:xfrm>
            <a:off x="1996117" y="493710"/>
            <a:ext cx="3931921" cy="461665"/>
          </a:xfrm>
          <a:prstGeom prst="rect">
            <a:avLst/>
          </a:prstGeom>
          <a:noFill/>
        </p:spPr>
        <p:txBody>
          <a:bodyPr wrap="square" rtlCol="0">
            <a:spAutoFit/>
          </a:bodyPr>
          <a:lstStyle/>
          <a:p>
            <a:r>
              <a:rPr lang="en-US" sz="2400" dirty="0"/>
              <a:t>FRESH SQUARE</a:t>
            </a:r>
          </a:p>
        </p:txBody>
      </p:sp>
      <p:pic>
        <p:nvPicPr>
          <p:cNvPr id="10" name="Picture 9">
            <a:extLst>
              <a:ext uri="{FF2B5EF4-FFF2-40B4-BE49-F238E27FC236}">
                <a16:creationId xmlns:a16="http://schemas.microsoft.com/office/drawing/2014/main" xmlns="" id="{3E1C2096-C222-47AE-BE0F-A15C3C164CB5}"/>
              </a:ext>
            </a:extLst>
          </p:cNvPr>
          <p:cNvPicPr>
            <a:picLocks noChangeAspect="1"/>
          </p:cNvPicPr>
          <p:nvPr/>
        </p:nvPicPr>
        <p:blipFill>
          <a:blip r:embed="rId6"/>
          <a:stretch>
            <a:fillRect/>
          </a:stretch>
        </p:blipFill>
        <p:spPr>
          <a:xfrm>
            <a:off x="8784046" y="844652"/>
            <a:ext cx="3203200" cy="5293867"/>
          </a:xfrm>
          <a:prstGeom prst="rect">
            <a:avLst/>
          </a:prstGeom>
        </p:spPr>
      </p:pic>
      <p:graphicFrame>
        <p:nvGraphicFramePr>
          <p:cNvPr id="24" name="Table 23"/>
          <p:cNvGraphicFramePr>
            <a:graphicFrameLocks noGrp="1"/>
          </p:cNvGraphicFramePr>
          <p:nvPr>
            <p:extLst>
              <p:ext uri="{D42A27DB-BD31-4B8C-83A1-F6EECF244321}">
                <p14:modId xmlns:p14="http://schemas.microsoft.com/office/powerpoint/2010/main" val="1812917672"/>
              </p:ext>
            </p:extLst>
          </p:nvPr>
        </p:nvGraphicFramePr>
        <p:xfrm>
          <a:off x="1852705" y="1058492"/>
          <a:ext cx="6834282" cy="1427894"/>
        </p:xfrm>
        <a:graphic>
          <a:graphicData uri="http://schemas.openxmlformats.org/drawingml/2006/table">
            <a:tbl>
              <a:tblPr firstRow="1" bandRow="1">
                <a:tableStyleId>{5C22544A-7EE6-4342-B048-85BDC9FD1C3A}</a:tableStyleId>
              </a:tblPr>
              <a:tblGrid>
                <a:gridCol w="6834282">
                  <a:extLst>
                    <a:ext uri="{9D8B030D-6E8A-4147-A177-3AD203B41FA5}">
                      <a16:colId xmlns:a16="http://schemas.microsoft.com/office/drawing/2014/main" xmlns="" val="20000"/>
                    </a:ext>
                  </a:extLst>
                </a:gridCol>
              </a:tblGrid>
              <a:tr h="1427894">
                <a:tc>
                  <a:txBody>
                    <a:bodyPr/>
                    <a:lstStyle/>
                    <a:p>
                      <a:pPr marL="285750" lvl="0" indent="-285750">
                        <a:lnSpc>
                          <a:spcPts val="2500"/>
                        </a:lnSpc>
                        <a:buFont typeface="Wingdings" panose="05000000000000000000" pitchFamily="2" charset="2"/>
                        <a:buChar char="v"/>
                      </a:pPr>
                      <a:r>
                        <a:rPr lang="en-IN" sz="1600" b="0" kern="1200" dirty="0" err="1" smtClean="0">
                          <a:solidFill>
                            <a:schemeClr val="tx1">
                              <a:lumMod val="75000"/>
                              <a:lumOff val="25000"/>
                            </a:schemeClr>
                          </a:solidFill>
                          <a:effectLst/>
                          <a:latin typeface="+mn-lt"/>
                          <a:ea typeface="+mn-ea"/>
                          <a:cs typeface="+mn-cs"/>
                        </a:rPr>
                        <a:t>eCommerce</a:t>
                      </a:r>
                      <a:r>
                        <a:rPr lang="en-IN" sz="1600" b="0" kern="1200" dirty="0" smtClean="0">
                          <a:solidFill>
                            <a:schemeClr val="tx1">
                              <a:lumMod val="75000"/>
                              <a:lumOff val="25000"/>
                            </a:schemeClr>
                          </a:solidFill>
                          <a:effectLst/>
                          <a:latin typeface="+mn-lt"/>
                          <a:ea typeface="+mn-ea"/>
                          <a:cs typeface="+mn-cs"/>
                        </a:rPr>
                        <a:t> App – end to end solution of managing the B2C</a:t>
                      </a:r>
                      <a:r>
                        <a:rPr lang="en-IN" sz="1600" b="0" kern="1200" baseline="0" dirty="0" smtClean="0">
                          <a:solidFill>
                            <a:schemeClr val="tx1">
                              <a:lumMod val="75000"/>
                              <a:lumOff val="25000"/>
                            </a:schemeClr>
                          </a:solidFill>
                          <a:effectLst/>
                          <a:latin typeface="+mn-lt"/>
                          <a:ea typeface="+mn-ea"/>
                          <a:cs typeface="+mn-cs"/>
                        </a:rPr>
                        <a:t> business</a:t>
                      </a:r>
                      <a:r>
                        <a:rPr lang="en-IN" sz="1600" b="0" kern="1200" dirty="0" smtClean="0">
                          <a:solidFill>
                            <a:schemeClr val="tx1">
                              <a:lumMod val="75000"/>
                              <a:lumOff val="25000"/>
                            </a:schemeClr>
                          </a:solidFill>
                          <a:effectLst/>
                          <a:latin typeface="+mn-lt"/>
                          <a:ea typeface="+mn-ea"/>
                          <a:cs typeface="+mn-cs"/>
                        </a:rPr>
                        <a:t>.</a:t>
                      </a:r>
                    </a:p>
                    <a:p>
                      <a:pPr marL="285750" lvl="0" indent="-285750">
                        <a:lnSpc>
                          <a:spcPts val="2500"/>
                        </a:lnSpc>
                        <a:buFont typeface="Wingdings" panose="05000000000000000000" pitchFamily="2" charset="2"/>
                        <a:buChar char="v"/>
                      </a:pPr>
                      <a:r>
                        <a:rPr lang="en-US" sz="1600" b="0" kern="1200" dirty="0" smtClean="0">
                          <a:solidFill>
                            <a:schemeClr val="tx1">
                              <a:lumMod val="75000"/>
                              <a:lumOff val="25000"/>
                            </a:schemeClr>
                          </a:solidFill>
                          <a:effectLst/>
                          <a:latin typeface="+mn-lt"/>
                          <a:ea typeface="+mn-ea"/>
                          <a:cs typeface="+mn-cs"/>
                        </a:rPr>
                        <a:t>The world class features are</a:t>
                      </a:r>
                      <a:r>
                        <a:rPr lang="en-US" sz="1600" b="0" kern="1200" baseline="0" dirty="0" smtClean="0">
                          <a:solidFill>
                            <a:schemeClr val="tx1">
                              <a:lumMod val="75000"/>
                              <a:lumOff val="25000"/>
                            </a:schemeClr>
                          </a:solidFill>
                          <a:effectLst/>
                          <a:latin typeface="+mn-lt"/>
                          <a:ea typeface="+mn-ea"/>
                          <a:cs typeface="+mn-cs"/>
                        </a:rPr>
                        <a:t> available in the app</a:t>
                      </a:r>
                    </a:p>
                    <a:p>
                      <a:pPr marL="285750" lvl="0" indent="-285750">
                        <a:lnSpc>
                          <a:spcPts val="2500"/>
                        </a:lnSpc>
                        <a:buFont typeface="Wingdings" panose="05000000000000000000" pitchFamily="2" charset="2"/>
                        <a:buChar char="v"/>
                      </a:pPr>
                      <a:r>
                        <a:rPr lang="en-US" sz="1600" b="0" kern="1200" dirty="0" smtClean="0">
                          <a:solidFill>
                            <a:schemeClr val="tx1">
                              <a:lumMod val="75000"/>
                              <a:lumOff val="25000"/>
                            </a:schemeClr>
                          </a:solidFill>
                          <a:effectLst/>
                          <a:latin typeface="+mn-lt"/>
                          <a:ea typeface="+mn-ea"/>
                          <a:cs typeface="+mn-cs"/>
                        </a:rPr>
                        <a:t>Subscription management is the highlighted</a:t>
                      </a:r>
                      <a:r>
                        <a:rPr lang="en-US" sz="1600" b="0" kern="1200" baseline="0" dirty="0" smtClean="0">
                          <a:solidFill>
                            <a:schemeClr val="tx1">
                              <a:lumMod val="75000"/>
                              <a:lumOff val="25000"/>
                            </a:schemeClr>
                          </a:solidFill>
                          <a:effectLst/>
                          <a:latin typeface="+mn-lt"/>
                          <a:ea typeface="+mn-ea"/>
                          <a:cs typeface="+mn-cs"/>
                        </a:rPr>
                        <a:t> feature in this app</a:t>
                      </a:r>
                      <a:endParaRPr lang="en-IN" sz="1600" b="0" kern="1200" dirty="0" smtClean="0">
                        <a:solidFill>
                          <a:schemeClr val="tx1">
                            <a:lumMod val="75000"/>
                            <a:lumOff val="25000"/>
                          </a:schemeClr>
                        </a:solidFill>
                        <a:effectLst/>
                        <a:latin typeface="+mn-lt"/>
                        <a:ea typeface="+mn-ea"/>
                        <a:cs typeface="+mn-cs"/>
                      </a:endParaRPr>
                    </a:p>
                    <a:p>
                      <a:pPr marL="285750" lvl="0" indent="-285750">
                        <a:lnSpc>
                          <a:spcPts val="2500"/>
                        </a:lnSpc>
                        <a:buFont typeface="Wingdings" panose="05000000000000000000" pitchFamily="2" charset="2"/>
                        <a:buChar char="v"/>
                      </a:pPr>
                      <a:r>
                        <a:rPr lang="en-US" sz="1600" b="0" kern="1200" dirty="0" smtClean="0">
                          <a:solidFill>
                            <a:schemeClr val="tx1">
                              <a:lumMod val="75000"/>
                              <a:lumOff val="25000"/>
                            </a:schemeClr>
                          </a:solidFill>
                          <a:effectLst/>
                          <a:latin typeface="+mn-lt"/>
                          <a:ea typeface="+mn-ea"/>
                          <a:cs typeface="+mn-cs"/>
                        </a:rPr>
                        <a:t>Netkathir is a technology partner to build</a:t>
                      </a:r>
                      <a:r>
                        <a:rPr lang="en-US" sz="1600" b="0" kern="1200" baseline="0" dirty="0" smtClean="0">
                          <a:solidFill>
                            <a:schemeClr val="tx1">
                              <a:lumMod val="75000"/>
                              <a:lumOff val="25000"/>
                            </a:schemeClr>
                          </a:solidFill>
                          <a:effectLst/>
                          <a:latin typeface="+mn-lt"/>
                          <a:ea typeface="+mn-ea"/>
                          <a:cs typeface="+mn-cs"/>
                        </a:rPr>
                        <a:t> the app</a:t>
                      </a:r>
                      <a:endParaRPr lang="en-US" sz="1600" b="0" kern="1200" dirty="0">
                        <a:solidFill>
                          <a:schemeClr val="tx1">
                            <a:lumMod val="75000"/>
                            <a:lumOff val="25000"/>
                          </a:schemeClr>
                        </a:solidFill>
                        <a:effectLst/>
                        <a:latin typeface="+mn-lt"/>
                        <a:ea typeface="+mn-ea"/>
                        <a:cs typeface="+mn-cs"/>
                      </a:endParaRPr>
                    </a:p>
                  </a:txBody>
                  <a:tcPr marT="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358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2159" y="307142"/>
            <a:ext cx="6791381" cy="101600"/>
            <a:chOff x="405206" y="567159"/>
            <a:chExt cx="11789109" cy="266217"/>
          </a:xfrm>
          <a:solidFill>
            <a:schemeClr val="accent4"/>
          </a:solidFill>
        </p:grpSpPr>
        <p:sp>
          <p:nvSpPr>
            <p:cNvPr id="9" name="Rectangle 8"/>
            <p:cNvSpPr/>
            <p:nvPr/>
          </p:nvSpPr>
          <p:spPr>
            <a:xfrm>
              <a:off x="405206" y="567159"/>
              <a:ext cx="11786794" cy="266217"/>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7461" y="104139"/>
            <a:ext cx="3713818" cy="461665"/>
          </a:xfrm>
          <a:prstGeom prst="rect">
            <a:avLst/>
          </a:prstGeom>
          <a:noFill/>
        </p:spPr>
        <p:txBody>
          <a:bodyPr wrap="square" rtlCol="0">
            <a:spAutoFit/>
          </a:bodyPr>
          <a:lstStyle/>
          <a:p>
            <a:r>
              <a:rPr lang="en-GB" sz="2400" b="1" dirty="0">
                <a:solidFill>
                  <a:srgbClr val="4CA642"/>
                </a:solidFill>
                <a:latin typeface="Copperplate Gothic Light" panose="020E0507020206020404" pitchFamily="34" charset="0"/>
              </a:rPr>
              <a:t>Technology stack</a:t>
            </a:r>
          </a:p>
        </p:txBody>
      </p:sp>
      <p:grpSp>
        <p:nvGrpSpPr>
          <p:cNvPr id="41" name="Group 40"/>
          <p:cNvGrpSpPr/>
          <p:nvPr/>
        </p:nvGrpSpPr>
        <p:grpSpPr>
          <a:xfrm rot="10800000">
            <a:off x="2926079" y="6325954"/>
            <a:ext cx="9265921" cy="62144"/>
            <a:chOff x="-161234" y="499338"/>
            <a:chExt cx="12355549" cy="334038"/>
          </a:xfrm>
          <a:solidFill>
            <a:srgbClr val="FFC000"/>
          </a:solidFill>
          <a:effectLst>
            <a:outerShdw dist="25400" dir="16200000" rotWithShape="0">
              <a:prstClr val="black">
                <a:alpha val="40000"/>
              </a:prstClr>
            </a:outerShdw>
          </a:effectLst>
        </p:grpSpPr>
        <p:sp>
          <p:nvSpPr>
            <p:cNvPr id="43" name="Rectangle 42"/>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xmlns="" id="{8EEF99FD-B02C-4487-96CC-655883EDB466}"/>
              </a:ext>
            </a:extLst>
          </p:cNvPr>
          <p:cNvGrpSpPr/>
          <p:nvPr/>
        </p:nvGrpSpPr>
        <p:grpSpPr>
          <a:xfrm>
            <a:off x="440266" y="2783368"/>
            <a:ext cx="1253067" cy="1066800"/>
            <a:chOff x="8856133" y="3850164"/>
            <a:chExt cx="1317326" cy="1145169"/>
          </a:xfrm>
          <a:solidFill>
            <a:schemeClr val="bg1"/>
          </a:solidFill>
        </p:grpSpPr>
        <p:sp>
          <p:nvSpPr>
            <p:cNvPr id="20" name="Flowchart: Delay 19">
              <a:extLst>
                <a:ext uri="{FF2B5EF4-FFF2-40B4-BE49-F238E27FC236}">
                  <a16:creationId xmlns:a16="http://schemas.microsoft.com/office/drawing/2014/main" xmlns="" id="{56DEFA43-B604-4C6E-A431-5BF0EC9D7BAE}"/>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xmlns="" id="{BF3B4BCA-EA5D-45AD-838A-677B516196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sp>
        <p:nvSpPr>
          <p:cNvPr id="22" name="TextBox 21">
            <a:extLst>
              <a:ext uri="{FF2B5EF4-FFF2-40B4-BE49-F238E27FC236}">
                <a16:creationId xmlns:a16="http://schemas.microsoft.com/office/drawing/2014/main" xmlns="" id="{2A9AAFA9-C173-4182-9C6B-F629A6661CCF}"/>
              </a:ext>
            </a:extLst>
          </p:cNvPr>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sp>
        <p:nvSpPr>
          <p:cNvPr id="23" name="TextBox 22">
            <a:extLst>
              <a:ext uri="{FF2B5EF4-FFF2-40B4-BE49-F238E27FC236}">
                <a16:creationId xmlns:a16="http://schemas.microsoft.com/office/drawing/2014/main" xmlns="" id="{D015D048-7B0E-49F5-BDB5-9BB1DC09D3B6}"/>
              </a:ext>
            </a:extLst>
          </p:cNvPr>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sp>
        <p:nvSpPr>
          <p:cNvPr id="28" name="TextBox 27">
            <a:extLst>
              <a:ext uri="{FF2B5EF4-FFF2-40B4-BE49-F238E27FC236}">
                <a16:creationId xmlns:a16="http://schemas.microsoft.com/office/drawing/2014/main" xmlns="" id="{A7B90D89-3D94-4945-8719-B79AE61D5C20}"/>
              </a:ext>
            </a:extLst>
          </p:cNvPr>
          <p:cNvSpPr txBox="1"/>
          <p:nvPr/>
        </p:nvSpPr>
        <p:spPr>
          <a:xfrm>
            <a:off x="2025222" y="672445"/>
            <a:ext cx="9653536" cy="369332"/>
          </a:xfrm>
          <a:prstGeom prst="rect">
            <a:avLst/>
          </a:prstGeom>
          <a:noFill/>
        </p:spPr>
        <p:txBody>
          <a:bodyPr wrap="square">
            <a:spAutoFit/>
          </a:bodyPr>
          <a:lstStyle/>
          <a:p>
            <a:pPr>
              <a:spcBef>
                <a:spcPts val="600"/>
              </a:spcBef>
              <a:spcAft>
                <a:spcPts val="600"/>
              </a:spcAft>
            </a:pPr>
            <a:r>
              <a:rPr lang="en-US" b="1" dirty="0"/>
              <a:t>Technology</a:t>
            </a:r>
            <a:r>
              <a:rPr lang="en-US" sz="1400" b="1" dirty="0"/>
              <a:t> </a:t>
            </a:r>
            <a:r>
              <a:rPr lang="en-US" b="1" dirty="0"/>
              <a:t>Stack</a:t>
            </a:r>
          </a:p>
        </p:txBody>
      </p:sp>
      <p:sp>
        <p:nvSpPr>
          <p:cNvPr id="6" name="Rectangle 5"/>
          <p:cNvSpPr/>
          <p:nvPr/>
        </p:nvSpPr>
        <p:spPr>
          <a:xfrm>
            <a:off x="2025222" y="1029368"/>
            <a:ext cx="9862782" cy="5278368"/>
          </a:xfrm>
          <a:prstGeom prst="rect">
            <a:avLst/>
          </a:prstGeom>
        </p:spPr>
        <p:txBody>
          <a:bodyPr wrap="square">
            <a:spAutoFit/>
          </a:bodyPr>
          <a:lstStyle/>
          <a:p>
            <a:pPr>
              <a:spcBef>
                <a:spcPts val="600"/>
              </a:spcBef>
            </a:pPr>
            <a:endParaRPr lang="en-US" sz="1600" b="1" dirty="0" smtClean="0"/>
          </a:p>
          <a:p>
            <a:pPr>
              <a:spcBef>
                <a:spcPts val="600"/>
              </a:spcBef>
            </a:pPr>
            <a:r>
              <a:rPr lang="en-US" sz="1600" b="1" dirty="0" smtClean="0"/>
              <a:t>Client-side </a:t>
            </a:r>
            <a:r>
              <a:rPr lang="en-US" sz="1600" b="1" dirty="0"/>
              <a:t>: </a:t>
            </a:r>
            <a:r>
              <a:rPr lang="en-US" sz="1600" dirty="0"/>
              <a:t>HTML, CSS, BOOTSTRAP, JQUERY, JAVASCRIPT, AJAX, </a:t>
            </a:r>
            <a:r>
              <a:rPr lang="en-US" sz="1600" dirty="0" smtClean="0"/>
              <a:t>REACT</a:t>
            </a:r>
            <a:endParaRPr lang="en-US" sz="1600" dirty="0"/>
          </a:p>
          <a:p>
            <a:pPr>
              <a:spcBef>
                <a:spcPts val="600"/>
              </a:spcBef>
            </a:pPr>
            <a:r>
              <a:rPr lang="en-US" sz="1600" b="1" dirty="0"/>
              <a:t>Database : </a:t>
            </a:r>
            <a:r>
              <a:rPr lang="en-US" sz="1600" dirty="0"/>
              <a:t>MySQL, MSSQL,MONGODB, CASSANDRA(for </a:t>
            </a:r>
            <a:r>
              <a:rPr lang="en-US" sz="1600" dirty="0" err="1"/>
              <a:t>BigData</a:t>
            </a:r>
            <a:r>
              <a:rPr lang="en-US" sz="1600" dirty="0"/>
              <a:t> Applications</a:t>
            </a:r>
            <a:r>
              <a:rPr lang="en-US" sz="1600" dirty="0" smtClean="0"/>
              <a:t>)</a:t>
            </a:r>
            <a:endParaRPr lang="en-US" sz="1600" dirty="0"/>
          </a:p>
          <a:p>
            <a:pPr>
              <a:spcBef>
                <a:spcPts val="600"/>
              </a:spcBef>
            </a:pPr>
            <a:r>
              <a:rPr lang="en-US" sz="1600" b="1" dirty="0" err="1"/>
              <a:t>ServerSide</a:t>
            </a:r>
            <a:r>
              <a:rPr lang="en-US" sz="1600" b="1" dirty="0"/>
              <a:t> : </a:t>
            </a:r>
            <a:r>
              <a:rPr lang="en-US" sz="1600" dirty="0"/>
              <a:t>PHP, ASP .NET(MVC), VB.NET, JAVA, Node </a:t>
            </a:r>
            <a:r>
              <a:rPr lang="en-US" sz="1600" dirty="0" err="1" smtClean="0"/>
              <a:t>js</a:t>
            </a:r>
            <a:r>
              <a:rPr lang="en-US" sz="1600" dirty="0" smtClean="0"/>
              <a:t> </a:t>
            </a:r>
          </a:p>
          <a:p>
            <a:pPr>
              <a:spcBef>
                <a:spcPts val="600"/>
              </a:spcBef>
            </a:pPr>
            <a:endParaRPr lang="en-US" sz="1600" dirty="0"/>
          </a:p>
          <a:p>
            <a:pPr>
              <a:spcBef>
                <a:spcPts val="600"/>
              </a:spcBef>
            </a:pPr>
            <a:r>
              <a:rPr lang="en-US" sz="1600" b="1" dirty="0"/>
              <a:t>Mobile Technologies : </a:t>
            </a:r>
            <a:r>
              <a:rPr lang="en-US" sz="1600" dirty="0"/>
              <a:t>Native Android(Java, </a:t>
            </a:r>
            <a:r>
              <a:rPr lang="en-US" sz="1600" dirty="0" err="1"/>
              <a:t>Kotlin</a:t>
            </a:r>
            <a:r>
              <a:rPr lang="en-US" sz="1600" dirty="0"/>
              <a:t>) / Native </a:t>
            </a:r>
            <a:r>
              <a:rPr lang="en-US" sz="1600" dirty="0" err="1"/>
              <a:t>Ios</a:t>
            </a:r>
            <a:r>
              <a:rPr lang="en-US" sz="1600" dirty="0"/>
              <a:t>(Swift) / Cross Platform Flutter (Dart) - Supports Android &amp; </a:t>
            </a:r>
            <a:r>
              <a:rPr lang="en-US" sz="1600" dirty="0" smtClean="0"/>
              <a:t>IOS </a:t>
            </a:r>
          </a:p>
          <a:p>
            <a:pPr>
              <a:spcBef>
                <a:spcPts val="600"/>
              </a:spcBef>
            </a:pPr>
            <a:endParaRPr lang="en-US" sz="1600" dirty="0"/>
          </a:p>
          <a:p>
            <a:pPr>
              <a:spcBef>
                <a:spcPts val="600"/>
              </a:spcBef>
            </a:pPr>
            <a:r>
              <a:rPr lang="en-US" sz="1600" b="1" dirty="0"/>
              <a:t>Linux Administration : </a:t>
            </a:r>
            <a:r>
              <a:rPr lang="en-US" sz="1600" dirty="0" err="1"/>
              <a:t>Ansible</a:t>
            </a:r>
            <a:r>
              <a:rPr lang="en-US" sz="1600" dirty="0"/>
              <a:t> for Application Deployment + Configuration Management + Continuous Delivery</a:t>
            </a:r>
            <a:r>
              <a:rPr lang="en-US" sz="1600" dirty="0" smtClean="0"/>
              <a:t>.</a:t>
            </a:r>
            <a:endParaRPr lang="en-US" sz="1600" dirty="0"/>
          </a:p>
          <a:p>
            <a:pPr>
              <a:spcBef>
                <a:spcPts val="600"/>
              </a:spcBef>
            </a:pPr>
            <a:r>
              <a:rPr lang="en-US" sz="1600" b="1" dirty="0"/>
              <a:t>Cloud Services : </a:t>
            </a:r>
            <a:r>
              <a:rPr lang="en-US" sz="1600" dirty="0"/>
              <a:t>AWS - Elastic bean stack , EC2, RDS, Light Sail, S3, Route 53 and any other AWS services</a:t>
            </a:r>
          </a:p>
          <a:p>
            <a:pPr>
              <a:spcBef>
                <a:spcPts val="600"/>
              </a:spcBef>
            </a:pPr>
            <a:r>
              <a:rPr lang="en-US" sz="1600" b="1" dirty="0" smtClean="0"/>
              <a:t>CMS </a:t>
            </a:r>
            <a:r>
              <a:rPr lang="en-US" sz="1600" b="1" dirty="0"/>
              <a:t>: </a:t>
            </a:r>
            <a:r>
              <a:rPr lang="en-US" sz="1600" dirty="0" err="1"/>
              <a:t>Wordpress</a:t>
            </a:r>
            <a:r>
              <a:rPr lang="en-US" sz="1600" dirty="0"/>
              <a:t>, </a:t>
            </a:r>
            <a:r>
              <a:rPr lang="en-US" sz="1600" dirty="0" err="1"/>
              <a:t>Opencart</a:t>
            </a:r>
            <a:r>
              <a:rPr lang="en-US" sz="1600" dirty="0"/>
              <a:t>, </a:t>
            </a:r>
            <a:r>
              <a:rPr lang="en-US" sz="1600" dirty="0" err="1"/>
              <a:t>Prestashop</a:t>
            </a:r>
            <a:r>
              <a:rPr lang="en-US" sz="1600" dirty="0"/>
              <a:t>, </a:t>
            </a:r>
            <a:r>
              <a:rPr lang="en-US" sz="1600" dirty="0" err="1" smtClean="0"/>
              <a:t>Elgg</a:t>
            </a:r>
            <a:endParaRPr lang="en-US" sz="1600" dirty="0"/>
          </a:p>
          <a:p>
            <a:pPr>
              <a:spcBef>
                <a:spcPts val="600"/>
              </a:spcBef>
            </a:pPr>
            <a:r>
              <a:rPr lang="en-US" sz="1600" b="1" dirty="0"/>
              <a:t>Reporting Tools : </a:t>
            </a:r>
            <a:r>
              <a:rPr lang="en-US" sz="1600" dirty="0"/>
              <a:t>Crystal report, SSRS report, </a:t>
            </a:r>
            <a:r>
              <a:rPr lang="en-US" sz="1600" dirty="0" err="1"/>
              <a:t>Telerik</a:t>
            </a:r>
            <a:r>
              <a:rPr lang="en-US" sz="1600" dirty="0"/>
              <a:t> controls</a:t>
            </a:r>
            <a:r>
              <a:rPr lang="en-US" sz="1600" dirty="0" smtClean="0"/>
              <a:t>.</a:t>
            </a:r>
            <a:endParaRPr lang="en-US" sz="1600" dirty="0"/>
          </a:p>
          <a:p>
            <a:pPr>
              <a:spcBef>
                <a:spcPts val="600"/>
              </a:spcBef>
            </a:pPr>
            <a:r>
              <a:rPr lang="en-US" sz="1600" b="1" dirty="0"/>
              <a:t>Designing/Animation Side : </a:t>
            </a:r>
            <a:r>
              <a:rPr lang="en-US" sz="1600" dirty="0" smtClean="0"/>
              <a:t>Photoshop</a:t>
            </a:r>
          </a:p>
          <a:p>
            <a:pPr>
              <a:spcBef>
                <a:spcPts val="600"/>
              </a:spcBef>
            </a:pPr>
            <a:endParaRPr lang="en-US" sz="1600" dirty="0"/>
          </a:p>
          <a:p>
            <a:pPr>
              <a:spcBef>
                <a:spcPts val="600"/>
              </a:spcBef>
            </a:pPr>
            <a:r>
              <a:rPr lang="en-US" sz="1600" b="1" dirty="0"/>
              <a:t>Test </a:t>
            </a:r>
            <a:r>
              <a:rPr lang="en-US" sz="1600" b="1" dirty="0" smtClean="0"/>
              <a:t>Automation : </a:t>
            </a:r>
            <a:r>
              <a:rPr lang="en-US" sz="1600" dirty="0" smtClean="0"/>
              <a:t>Java – Groovy, Selenium with </a:t>
            </a:r>
            <a:r>
              <a:rPr lang="en-US" sz="1600" dirty="0" err="1" smtClean="0"/>
              <a:t>Katalon</a:t>
            </a:r>
            <a:r>
              <a:rPr lang="en-US" sz="1600" dirty="0" smtClean="0"/>
              <a:t> tool.</a:t>
            </a:r>
          </a:p>
          <a:p>
            <a:endParaRPr lang="en-US" sz="1600" dirty="0" smtClean="0"/>
          </a:p>
          <a:p>
            <a:endParaRPr lang="en-US" sz="1600" dirty="0"/>
          </a:p>
        </p:txBody>
      </p:sp>
    </p:spTree>
    <p:extLst>
      <p:ext uri="{BB962C8B-B14F-4D97-AF65-F5344CB8AC3E}">
        <p14:creationId xmlns:p14="http://schemas.microsoft.com/office/powerpoint/2010/main" val="2214872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2159" y="307142"/>
            <a:ext cx="6791381" cy="101600"/>
            <a:chOff x="405206" y="567159"/>
            <a:chExt cx="11789109" cy="266217"/>
          </a:xfrm>
          <a:solidFill>
            <a:schemeClr val="accent4"/>
          </a:solidFill>
        </p:grpSpPr>
        <p:sp>
          <p:nvSpPr>
            <p:cNvPr id="9" name="Rectangle 8"/>
            <p:cNvSpPr/>
            <p:nvPr/>
          </p:nvSpPr>
          <p:spPr>
            <a:xfrm>
              <a:off x="405206" y="567159"/>
              <a:ext cx="11786794" cy="266217"/>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Hexagon 3"/>
          <p:cNvSpPr/>
          <p:nvPr/>
        </p:nvSpPr>
        <p:spPr>
          <a:xfrm>
            <a:off x="0" y="2"/>
            <a:ext cx="1230922" cy="6857996"/>
          </a:xfrm>
          <a:custGeom>
            <a:avLst/>
            <a:gdLst>
              <a:gd name="connsiteX0" fmla="*/ 0 w 1943100"/>
              <a:gd name="connsiteY0" fmla="*/ 3429000 h 6858000"/>
              <a:gd name="connsiteX1" fmla="*/ 485775 w 1943100"/>
              <a:gd name="connsiteY1" fmla="*/ 2 h 6858000"/>
              <a:gd name="connsiteX2" fmla="*/ 1457325 w 1943100"/>
              <a:gd name="connsiteY2" fmla="*/ 2 h 6858000"/>
              <a:gd name="connsiteX3" fmla="*/ 1943100 w 1943100"/>
              <a:gd name="connsiteY3" fmla="*/ 3429000 h 6858000"/>
              <a:gd name="connsiteX4" fmla="*/ 1457325 w 1943100"/>
              <a:gd name="connsiteY4" fmla="*/ 6857998 h 6858000"/>
              <a:gd name="connsiteX5" fmla="*/ 485775 w 1943100"/>
              <a:gd name="connsiteY5" fmla="*/ 6857998 h 6858000"/>
              <a:gd name="connsiteX6" fmla="*/ 0 w 1943100"/>
              <a:gd name="connsiteY6" fmla="*/ 3429000 h 6858000"/>
              <a:gd name="connsiteX0" fmla="*/ 0 w 1459523"/>
              <a:gd name="connsiteY0" fmla="*/ 3437790 h 6857996"/>
              <a:gd name="connsiteX1" fmla="*/ 2198 w 1459523"/>
              <a:gd name="connsiteY1" fmla="*/ 0 h 6857996"/>
              <a:gd name="connsiteX2" fmla="*/ 973748 w 1459523"/>
              <a:gd name="connsiteY2" fmla="*/ 0 h 6857996"/>
              <a:gd name="connsiteX3" fmla="*/ 1459523 w 1459523"/>
              <a:gd name="connsiteY3" fmla="*/ 3428998 h 6857996"/>
              <a:gd name="connsiteX4" fmla="*/ 973748 w 1459523"/>
              <a:gd name="connsiteY4" fmla="*/ 6857996 h 6857996"/>
              <a:gd name="connsiteX5" fmla="*/ 2198 w 1459523"/>
              <a:gd name="connsiteY5" fmla="*/ 6857996 h 6857996"/>
              <a:gd name="connsiteX6" fmla="*/ 0 w 1459523"/>
              <a:gd name="connsiteY6" fmla="*/ 343779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523" h="6857996">
                <a:moveTo>
                  <a:pt x="0" y="3437790"/>
                </a:moveTo>
                <a:cubicBezTo>
                  <a:pt x="733" y="2291860"/>
                  <a:pt x="1465" y="1145930"/>
                  <a:pt x="2198" y="0"/>
                </a:cubicBezTo>
                <a:lnTo>
                  <a:pt x="973748" y="0"/>
                </a:lnTo>
                <a:lnTo>
                  <a:pt x="1459523" y="3428998"/>
                </a:lnTo>
                <a:lnTo>
                  <a:pt x="973748" y="6857996"/>
                </a:lnTo>
                <a:lnTo>
                  <a:pt x="2198" y="6857996"/>
                </a:lnTo>
                <a:cubicBezTo>
                  <a:pt x="1465" y="5717927"/>
                  <a:pt x="733" y="4577859"/>
                  <a:pt x="0" y="3437790"/>
                </a:cubicBezTo>
                <a:close/>
              </a:path>
            </a:pathLst>
          </a:custGeom>
          <a:solidFill>
            <a:srgbClr val="4CA64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459" y="6455549"/>
            <a:ext cx="307693" cy="307693"/>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22" y="6455549"/>
            <a:ext cx="349078" cy="261809"/>
          </a:xfrm>
          <a:prstGeom prst="rect">
            <a:avLst/>
          </a:prstGeom>
        </p:spPr>
      </p:pic>
      <p:cxnSp>
        <p:nvCxnSpPr>
          <p:cNvPr id="36" name="Straight Connector 35"/>
          <p:cNvCxnSpPr>
            <a:cxnSpLocks/>
          </p:cNvCxnSpPr>
          <p:nvPr/>
        </p:nvCxnSpPr>
        <p:spPr>
          <a:xfrm>
            <a:off x="10099450" y="6455550"/>
            <a:ext cx="1" cy="307693"/>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7461" y="104139"/>
            <a:ext cx="3713818" cy="461665"/>
          </a:xfrm>
          <a:prstGeom prst="rect">
            <a:avLst/>
          </a:prstGeom>
          <a:noFill/>
        </p:spPr>
        <p:txBody>
          <a:bodyPr wrap="square" rtlCol="0">
            <a:spAutoFit/>
          </a:bodyPr>
          <a:lstStyle/>
          <a:p>
            <a:r>
              <a:rPr lang="en-GB" sz="2400" b="1" dirty="0" smtClean="0">
                <a:solidFill>
                  <a:srgbClr val="4CA642"/>
                </a:solidFill>
                <a:latin typeface="Copperplate Gothic Light" panose="020E0507020206020404" pitchFamily="34" charset="0"/>
              </a:rPr>
              <a:t>Specific ASK</a:t>
            </a:r>
            <a:endParaRPr lang="en-GB" sz="2400" b="1" dirty="0">
              <a:solidFill>
                <a:srgbClr val="4CA642"/>
              </a:solidFill>
              <a:latin typeface="Copperplate Gothic Light" panose="020E0507020206020404" pitchFamily="34" charset="0"/>
            </a:endParaRPr>
          </a:p>
        </p:txBody>
      </p:sp>
      <p:grpSp>
        <p:nvGrpSpPr>
          <p:cNvPr id="41" name="Group 40"/>
          <p:cNvGrpSpPr/>
          <p:nvPr/>
        </p:nvGrpSpPr>
        <p:grpSpPr>
          <a:xfrm rot="10800000">
            <a:off x="2926079" y="6325954"/>
            <a:ext cx="9265921" cy="62144"/>
            <a:chOff x="-161234" y="499338"/>
            <a:chExt cx="12355549" cy="334038"/>
          </a:xfrm>
          <a:solidFill>
            <a:srgbClr val="FFC000"/>
          </a:solidFill>
          <a:effectLst>
            <a:outerShdw dist="25400" dir="16200000" rotWithShape="0">
              <a:prstClr val="black">
                <a:alpha val="40000"/>
              </a:prstClr>
            </a:outerShdw>
          </a:effectLst>
        </p:grpSpPr>
        <p:sp>
          <p:nvSpPr>
            <p:cNvPr id="43" name="Rectangle 42"/>
            <p:cNvSpPr/>
            <p:nvPr/>
          </p:nvSpPr>
          <p:spPr>
            <a:xfrm>
              <a:off x="-161234" y="499338"/>
              <a:ext cx="11786793" cy="266215"/>
            </a:xfrm>
            <a:prstGeom prst="rect">
              <a:avLst/>
            </a:prstGeom>
            <a:grpFill/>
            <a:ln>
              <a:noFill/>
            </a:ln>
            <a:effectLst>
              <a:outerShdw blurRad="254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39"/>
            <p:cNvSpPr/>
            <p:nvPr/>
          </p:nvSpPr>
          <p:spPr>
            <a:xfrm>
              <a:off x="4092036" y="640080"/>
              <a:ext cx="8102279" cy="193296"/>
            </a:xfrm>
            <a:custGeom>
              <a:avLst/>
              <a:gdLst>
                <a:gd name="connsiteX0" fmla="*/ 0 w 8102279"/>
                <a:gd name="connsiteY0" fmla="*/ 0 h 86616"/>
                <a:gd name="connsiteX1" fmla="*/ 8102279 w 8102279"/>
                <a:gd name="connsiteY1" fmla="*/ 0 h 86616"/>
                <a:gd name="connsiteX2" fmla="*/ 8102279 w 8102279"/>
                <a:gd name="connsiteY2" fmla="*/ 86616 h 86616"/>
                <a:gd name="connsiteX3" fmla="*/ 0 w 8102279"/>
                <a:gd name="connsiteY3" fmla="*/ 86616 h 86616"/>
                <a:gd name="connsiteX4" fmla="*/ 0 w 8102279"/>
                <a:gd name="connsiteY4" fmla="*/ 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 name="connsiteX0" fmla="*/ 1752600 w 8102279"/>
                <a:gd name="connsiteY0" fmla="*/ 7620 h 86616"/>
                <a:gd name="connsiteX1" fmla="*/ 8102279 w 8102279"/>
                <a:gd name="connsiteY1" fmla="*/ 0 h 86616"/>
                <a:gd name="connsiteX2" fmla="*/ 8102279 w 8102279"/>
                <a:gd name="connsiteY2" fmla="*/ 86616 h 86616"/>
                <a:gd name="connsiteX3" fmla="*/ 0 w 8102279"/>
                <a:gd name="connsiteY3" fmla="*/ 86616 h 86616"/>
                <a:gd name="connsiteX4" fmla="*/ 1752600 w 8102279"/>
                <a:gd name="connsiteY4" fmla="*/ 7620 h 8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2279" h="86616">
                  <a:moveTo>
                    <a:pt x="1752600" y="7620"/>
                  </a:moveTo>
                  <a:lnTo>
                    <a:pt x="8102279" y="0"/>
                  </a:lnTo>
                  <a:lnTo>
                    <a:pt x="8102279" y="86616"/>
                  </a:lnTo>
                  <a:lnTo>
                    <a:pt x="0" y="86616"/>
                  </a:lnTo>
                  <a:lnTo>
                    <a:pt x="1752600" y="76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xmlns="" id="{8EEF99FD-B02C-4487-96CC-655883EDB466}"/>
              </a:ext>
            </a:extLst>
          </p:cNvPr>
          <p:cNvGrpSpPr/>
          <p:nvPr/>
        </p:nvGrpSpPr>
        <p:grpSpPr>
          <a:xfrm>
            <a:off x="440266" y="2783368"/>
            <a:ext cx="1253067" cy="1066800"/>
            <a:chOff x="8856133" y="3850164"/>
            <a:chExt cx="1317326" cy="1145169"/>
          </a:xfrm>
          <a:solidFill>
            <a:schemeClr val="bg1"/>
          </a:solidFill>
        </p:grpSpPr>
        <p:sp>
          <p:nvSpPr>
            <p:cNvPr id="20" name="Flowchart: Delay 19">
              <a:extLst>
                <a:ext uri="{FF2B5EF4-FFF2-40B4-BE49-F238E27FC236}">
                  <a16:creationId xmlns:a16="http://schemas.microsoft.com/office/drawing/2014/main" xmlns="" id="{56DEFA43-B604-4C6E-A431-5BF0EC9D7BAE}"/>
                </a:ext>
              </a:extLst>
            </p:cNvPr>
            <p:cNvSpPr/>
            <p:nvPr/>
          </p:nvSpPr>
          <p:spPr>
            <a:xfrm>
              <a:off x="8856133" y="3850164"/>
              <a:ext cx="1317326" cy="1145169"/>
            </a:xfrm>
            <a:prstGeom prst="flowChartDelay">
              <a:avLst/>
            </a:prstGeom>
            <a:grpFill/>
            <a:ln w="60325">
              <a:solidFill>
                <a:srgbClr val="187B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xmlns="" id="{BF3B4BCA-EA5D-45AD-838A-677B516196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978" y="3953473"/>
              <a:ext cx="707103" cy="831053"/>
            </a:xfrm>
            <a:prstGeom prst="rect">
              <a:avLst/>
            </a:prstGeom>
            <a:grpFill/>
          </p:spPr>
        </p:pic>
      </p:grpSp>
      <p:sp>
        <p:nvSpPr>
          <p:cNvPr id="22" name="TextBox 21">
            <a:extLst>
              <a:ext uri="{FF2B5EF4-FFF2-40B4-BE49-F238E27FC236}">
                <a16:creationId xmlns:a16="http://schemas.microsoft.com/office/drawing/2014/main" xmlns="" id="{2A9AAFA9-C173-4182-9C6B-F629A6661CCF}"/>
              </a:ext>
            </a:extLst>
          </p:cNvPr>
          <p:cNvSpPr txBox="1"/>
          <p:nvPr/>
        </p:nvSpPr>
        <p:spPr>
          <a:xfrm>
            <a:off x="10465882" y="6431150"/>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www.netkathir.com</a:t>
            </a:r>
          </a:p>
        </p:txBody>
      </p:sp>
      <p:sp>
        <p:nvSpPr>
          <p:cNvPr id="23" name="TextBox 22">
            <a:extLst>
              <a:ext uri="{FF2B5EF4-FFF2-40B4-BE49-F238E27FC236}">
                <a16:creationId xmlns:a16="http://schemas.microsoft.com/office/drawing/2014/main" xmlns="" id="{D015D048-7B0E-49F5-BDB5-9BB1DC09D3B6}"/>
              </a:ext>
            </a:extLst>
          </p:cNvPr>
          <p:cNvSpPr txBox="1"/>
          <p:nvPr/>
        </p:nvSpPr>
        <p:spPr>
          <a:xfrm>
            <a:off x="8378008" y="6437245"/>
            <a:ext cx="2007638" cy="323165"/>
          </a:xfrm>
          <a:prstGeom prst="rect">
            <a:avLst/>
          </a:prstGeom>
          <a:noFill/>
          <a:effectLst>
            <a:softEdge rad="50800"/>
          </a:effectLst>
        </p:spPr>
        <p:txBody>
          <a:bodyPr wrap="square" rtlCol="0">
            <a:spAutoFit/>
          </a:bodyPr>
          <a:lstStyle/>
          <a:p>
            <a:r>
              <a:rPr lang="en-GB" sz="1500" b="1" dirty="0">
                <a:latin typeface="Agency FB" panose="020B0503020202020204" pitchFamily="34" charset="0"/>
              </a:rPr>
              <a:t>info@netkathir.com</a:t>
            </a:r>
          </a:p>
        </p:txBody>
      </p:sp>
      <p:sp>
        <p:nvSpPr>
          <p:cNvPr id="28" name="TextBox 27">
            <a:extLst>
              <a:ext uri="{FF2B5EF4-FFF2-40B4-BE49-F238E27FC236}">
                <a16:creationId xmlns:a16="http://schemas.microsoft.com/office/drawing/2014/main" xmlns="" id="{A7B90D89-3D94-4945-8719-B79AE61D5C20}"/>
              </a:ext>
            </a:extLst>
          </p:cNvPr>
          <p:cNvSpPr txBox="1"/>
          <p:nvPr/>
        </p:nvSpPr>
        <p:spPr>
          <a:xfrm>
            <a:off x="2025222" y="672445"/>
            <a:ext cx="9653536" cy="369332"/>
          </a:xfrm>
          <a:prstGeom prst="rect">
            <a:avLst/>
          </a:prstGeom>
          <a:noFill/>
        </p:spPr>
        <p:txBody>
          <a:bodyPr wrap="square">
            <a:spAutoFit/>
          </a:bodyPr>
          <a:lstStyle/>
          <a:p>
            <a:pPr>
              <a:spcBef>
                <a:spcPts val="600"/>
              </a:spcBef>
              <a:spcAft>
                <a:spcPts val="600"/>
              </a:spcAft>
            </a:pPr>
            <a:r>
              <a:rPr lang="en-US" b="1" dirty="0" smtClean="0"/>
              <a:t>Specific Ask:</a:t>
            </a:r>
            <a:endParaRPr lang="en-US" b="1" dirty="0"/>
          </a:p>
        </p:txBody>
      </p:sp>
      <p:sp>
        <p:nvSpPr>
          <p:cNvPr id="6" name="Rectangle 5"/>
          <p:cNvSpPr/>
          <p:nvPr/>
        </p:nvSpPr>
        <p:spPr>
          <a:xfrm>
            <a:off x="2025222" y="1029368"/>
            <a:ext cx="9862782" cy="2308324"/>
          </a:xfrm>
          <a:prstGeom prst="rect">
            <a:avLst/>
          </a:prstGeom>
        </p:spPr>
        <p:txBody>
          <a:bodyPr wrap="square">
            <a:spAutoFit/>
          </a:bodyPr>
          <a:lstStyle/>
          <a:p>
            <a:pPr>
              <a:spcBef>
                <a:spcPts val="600"/>
              </a:spcBef>
            </a:pPr>
            <a:endParaRPr lang="en-US" sz="1600" b="1" dirty="0" smtClean="0"/>
          </a:p>
          <a:p>
            <a:pPr marL="285750" indent="-285750">
              <a:buFont typeface="Wingdings" panose="05000000000000000000" pitchFamily="2" charset="2"/>
              <a:buChar char="q"/>
            </a:pPr>
            <a:r>
              <a:rPr lang="en-US" sz="1600" dirty="0" smtClean="0"/>
              <a:t>Connect to Companies who are willing to automate their process with considerable budget allocated for software implementation.</a:t>
            </a:r>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r>
              <a:rPr lang="en-US" sz="1600" dirty="0" smtClean="0"/>
              <a:t>Connect to startup companies who wants to start the business with software dependent like mobile app and to implement world class app as their vision.</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smtClean="0"/>
              <a:t>Connect to companies who wants technology partner to improve their business using software.</a:t>
            </a:r>
          </a:p>
          <a:p>
            <a:endParaRPr lang="en-US" sz="1600" dirty="0"/>
          </a:p>
        </p:txBody>
      </p:sp>
    </p:spTree>
    <p:extLst>
      <p:ext uri="{BB962C8B-B14F-4D97-AF65-F5344CB8AC3E}">
        <p14:creationId xmlns:p14="http://schemas.microsoft.com/office/powerpoint/2010/main" val="3819086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17611</TotalTime>
  <Words>777</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Adobe Arabic</vt:lpstr>
      <vt:lpstr>Agency FB</vt:lpstr>
      <vt:lpstr>Arial</vt:lpstr>
      <vt:lpstr>AvantGarde Bk BT</vt:lpstr>
      <vt:lpstr>Calibri</vt:lpstr>
      <vt:lpstr>Calibri Light</vt:lpstr>
      <vt:lpstr>Copperplate Gothic Light</vt:lpstr>
      <vt:lpstr>Play</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Gash</dc:creator>
  <cp:lastModifiedBy>THIYAGARAJAN</cp:lastModifiedBy>
  <cp:revision>201</cp:revision>
  <dcterms:created xsi:type="dcterms:W3CDTF">2017-05-13T08:37:35Z</dcterms:created>
  <dcterms:modified xsi:type="dcterms:W3CDTF">2022-12-23T17:01:07Z</dcterms:modified>
</cp:coreProperties>
</file>