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C51CE6-6C23-4276-A8E9-2D34C6EA1DCE}" v="5" dt="2025-05-11T16:50:02.4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850" y="6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5/11/2025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a:latin typeface="Times New Roman" panose="02020603050405020304" pitchFamily="18" charset="0"/>
                <a:cs typeface="Times New Roman" panose="02020603050405020304" pitchFamily="18" charset="0"/>
              </a:rPr>
              <a:t>Mobile Wallet with Expense Tracker and Budget Planner</a:t>
            </a:r>
            <a:endParaRPr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828800" y="3600450"/>
            <a:ext cx="8534400" cy="2038349"/>
          </a:xfrm>
        </p:spPr>
        <p:txBody>
          <a:bodyPr>
            <a:normAutofit/>
          </a:bodyPr>
          <a:lstStyle/>
          <a:p>
            <a:r>
              <a:rPr lang="en-IN" sz="1800" b="1" dirty="0">
                <a:latin typeface="Times New Roman" panose="02020603050405020304" pitchFamily="18" charset="0"/>
                <a:cs typeface="Times New Roman" panose="02020603050405020304" pitchFamily="18" charset="0"/>
              </a:rPr>
              <a:t>Presented by:</a:t>
            </a:r>
          </a:p>
          <a:p>
            <a:r>
              <a:rPr lang="en-IN" sz="1800" b="1" dirty="0">
                <a:latin typeface="Times New Roman" panose="02020603050405020304" pitchFamily="18" charset="0"/>
                <a:cs typeface="Times New Roman" panose="02020603050405020304" pitchFamily="18" charset="0"/>
              </a:rPr>
              <a:t>Kavin. A(192321003)</a:t>
            </a:r>
          </a:p>
          <a:p>
            <a:r>
              <a:rPr lang="en-IN" sz="1800" b="1" dirty="0">
                <a:latin typeface="Times New Roman" panose="02020603050405020304" pitchFamily="18" charset="0"/>
                <a:cs typeface="Times New Roman" panose="02020603050405020304" pitchFamily="18" charset="0"/>
              </a:rPr>
              <a:t>ITA0302 MOBILE COMPUTING</a:t>
            </a:r>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a:xfrm>
            <a:off x="357352" y="191626"/>
            <a:ext cx="1135117" cy="1342884"/>
          </a:xfrm>
          <a:prstGeom prst="rect">
            <a:avLst/>
          </a:prstGeom>
          <a:noFill/>
        </p:spPr>
      </p:pic>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10514231" y="191626"/>
            <a:ext cx="1520114" cy="134288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normAutofit/>
          </a:bodyPr>
          <a:lstStyle/>
          <a:p>
            <a:r>
              <a:rPr lang="en-US" sz="1800" b="1" dirty="0">
                <a:latin typeface="Times New Roman" panose="02020603050405020304" pitchFamily="18" charset="0"/>
                <a:cs typeface="Times New Roman" panose="02020603050405020304" pitchFamily="18" charset="0"/>
              </a:rPr>
              <a:t> </a:t>
            </a:r>
            <a:r>
              <a:rPr sz="1800" b="1" dirty="0">
                <a:latin typeface="Times New Roman" panose="02020603050405020304" pitchFamily="18" charset="0"/>
                <a:cs typeface="Times New Roman" panose="02020603050405020304" pitchFamily="18" charset="0"/>
              </a:rPr>
              <a:t>Overview of the project</a:t>
            </a:r>
            <a:r>
              <a:rPr lang="en-IN" sz="18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This project involves developing a mobile application that functions as a digital wallet, integrated with an expense tracker and budget planner. The app will enable users to make payments, automatically categorize expenses, track financial activity, and set/manage budgets. It provides a unified platform for personal finance management, combining security, usability, and intelligent financial insights</a:t>
            </a:r>
            <a:r>
              <a:rPr lang="en-US" sz="1800" b="1" dirty="0">
                <a:latin typeface="Times New Roman" panose="02020603050405020304" pitchFamily="18" charset="0"/>
                <a:cs typeface="Times New Roman" panose="02020603050405020304" pitchFamily="18" charset="0"/>
              </a:rPr>
              <a:t>.</a:t>
            </a:r>
          </a:p>
          <a:p>
            <a:pPr algn="l">
              <a:buNone/>
            </a:pPr>
            <a:r>
              <a:rPr lang="en-US" sz="1100" b="0" i="0" dirty="0">
                <a:solidFill>
                  <a:srgbClr val="FFFFFF"/>
                </a:solidFill>
                <a:effectLst/>
                <a:latin typeface="ui-sans-serif"/>
              </a:rPr>
              <a:t>This project involves developing a mobile application that functions as a digital wallet, integrated with an expense tracker and budget planner. The app will enable users to make pay</a:t>
            </a:r>
            <a:endParaRPr sz="1800" dirty="0">
              <a:latin typeface="Times New Roman" panose="02020603050405020304" pitchFamily="18" charset="0"/>
              <a:cs typeface="Times New Roman" panose="02020603050405020304" pitchFamily="18" charset="0"/>
            </a:endParaRPr>
          </a:p>
          <a:p>
            <a:r>
              <a:rPr sz="1800" b="1" dirty="0">
                <a:latin typeface="Times New Roman" panose="02020603050405020304" pitchFamily="18" charset="0"/>
                <a:cs typeface="Times New Roman" panose="02020603050405020304" pitchFamily="18" charset="0"/>
              </a:rPr>
              <a:t>Problem statement</a:t>
            </a:r>
            <a:r>
              <a:rPr lang="en-IN" sz="18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Managing personal finances manually or through scattered apps often leads to poor tracking, overspending, and lack of savings discipline. Users need an all-in-one solution to streamline payments and financial planning effectively.</a:t>
            </a:r>
            <a:endParaRPr sz="1600" dirty="0">
              <a:latin typeface="Times New Roman" panose="02020603050405020304" pitchFamily="18" charset="0"/>
              <a:cs typeface="Times New Roman" panose="02020603050405020304" pitchFamily="18" charset="0"/>
            </a:endParaRPr>
          </a:p>
          <a:p>
            <a:r>
              <a:rPr sz="1800" b="1" dirty="0">
                <a:latin typeface="Times New Roman" panose="02020603050405020304" pitchFamily="18" charset="0"/>
                <a:cs typeface="Times New Roman" panose="02020603050405020304" pitchFamily="18" charset="0"/>
              </a:rPr>
              <a:t>Purpose of the project</a:t>
            </a:r>
            <a:r>
              <a:rPr lang="en-IN" sz="1800" b="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To build a secure and user-friendly mobile wallet app that helps users track their expenses, plan budgets, and analyze spending patterns. The aim is to improve financial literacy, foster better saving habits, and ensure seamless financial management through automation and smart insights.</a:t>
            </a:r>
            <a:endParaRPr sz="1600"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a:xfrm>
            <a:off x="357352" y="191626"/>
            <a:ext cx="1135117" cy="1342884"/>
          </a:xfrm>
          <a:prstGeom prst="rect">
            <a:avLst/>
          </a:prstGeom>
          <a:noFill/>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10514231" y="191626"/>
            <a:ext cx="1520114" cy="134288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Objectives</a:t>
            </a:r>
          </a:p>
        </p:txBody>
      </p:sp>
      <p:sp>
        <p:nvSpPr>
          <p:cNvPr id="3" name="Content Placeholder 2"/>
          <p:cNvSpPr>
            <a:spLocks noGrp="1"/>
          </p:cNvSpPr>
          <p:nvPr>
            <p:ph idx="1"/>
          </p:nvPr>
        </p:nvSpPr>
        <p:spPr/>
        <p:txBody>
          <a:bodyPr>
            <a:noAutofit/>
          </a:bodyPr>
          <a:lstStyle/>
          <a:p>
            <a:r>
              <a:rPr lang="en-US" sz="1800" b="1" dirty="0">
                <a:latin typeface="Times New Roman" panose="02020603050405020304" pitchFamily="18" charset="0"/>
                <a:cs typeface="Times New Roman" panose="02020603050405020304" pitchFamily="18" charset="0"/>
              </a:rPr>
              <a:t>Develop a secure and intuitive mobile wallet for digital payments</a:t>
            </a: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Integrate real-time expense tracking with automatic categorization</a:t>
            </a: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Enable users to create and manage monthly or custom budgets</a:t>
            </a: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Provide detailed reports and visual analytics for financial insights</a:t>
            </a: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Ensure data privacy and synchronization through cloud storage</a:t>
            </a: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Enhance user financial discipline and awareness through alerts and tips</a:t>
            </a: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Design the app to be scalable and easily extensible for future features (e.g., investment tracker, credit score monitoring)</a:t>
            </a:r>
            <a:endParaRPr sz="1800" b="1"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a:xfrm>
            <a:off x="357352" y="191626"/>
            <a:ext cx="1135117" cy="1342884"/>
          </a:xfrm>
          <a:prstGeom prst="rect">
            <a:avLst/>
          </a:prstGeom>
          <a:noFill/>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10514231" y="191626"/>
            <a:ext cx="1520114" cy="134288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Literature Review / Background</a:t>
            </a:r>
          </a:p>
        </p:txBody>
      </p:sp>
      <p:sp>
        <p:nvSpPr>
          <p:cNvPr id="3" name="Content Placeholder 2"/>
          <p:cNvSpPr>
            <a:spLocks noGrp="1"/>
          </p:cNvSpPr>
          <p:nvPr>
            <p:ph idx="1"/>
          </p:nvPr>
        </p:nvSpPr>
        <p:spPr>
          <a:xfrm>
            <a:off x="609600" y="1600201"/>
            <a:ext cx="10972800" cy="5734877"/>
          </a:xfrm>
        </p:spPr>
        <p:txBody>
          <a:bodyPr>
            <a:noAutofit/>
          </a:bodyPr>
          <a:lstStyle/>
          <a:p>
            <a:r>
              <a:rPr lang="en-US" sz="1600" b="1" dirty="0">
                <a:latin typeface="Times New Roman" panose="02020603050405020304" pitchFamily="18" charset="0"/>
                <a:cs typeface="Times New Roman" panose="02020603050405020304" pitchFamily="18" charset="0"/>
              </a:rPr>
              <a:t>The growing reliance on smartphones has led to a surge in mobile financial applications. Digital wallets like Google Pay, Paytm, and Apple Pay have transformed the way people perform financial transactions by offering convenience, speed, and security. However, these applications typically focus solely on payments and often lack comprehensive personal finance management tools such as expense tracking and budget planning.</a:t>
            </a: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On the other hand, standalone expense tracking apps like Mint, </a:t>
            </a:r>
            <a:r>
              <a:rPr lang="en-US" sz="1600" b="1" dirty="0" err="1">
                <a:latin typeface="Times New Roman" panose="02020603050405020304" pitchFamily="18" charset="0"/>
                <a:cs typeface="Times New Roman" panose="02020603050405020304" pitchFamily="18" charset="0"/>
              </a:rPr>
              <a:t>Goodbudget</a:t>
            </a:r>
            <a:r>
              <a:rPr lang="en-US" sz="1600" b="1" dirty="0">
                <a:latin typeface="Times New Roman" panose="02020603050405020304" pitchFamily="18" charset="0"/>
                <a:cs typeface="Times New Roman" panose="02020603050405020304" pitchFamily="18" charset="0"/>
              </a:rPr>
              <a:t>, and YNAB (You Need A Budget) provide strong budgeting features but do not offer integrated payment systems. This creates a fragmented user experience, forcing users to rely on multiple apps to manage their finances.</a:t>
            </a:r>
          </a:p>
          <a:p>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Recent studies highlight that integrated solutions can improve user engagement and financial literacy. According to a report by Deloitte, consumers are increasingly looking for "all-in-one" financial platforms that provide both transactional and analytical capabilities.</a:t>
            </a:r>
          </a:p>
          <a:p>
            <a:pPr marL="0" indent="0">
              <a:buNone/>
            </a:pPr>
            <a:endParaRPr lang="en-US"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By combining a digital wallet, expense tracker, and budget planner into one unified app, this project aims to fill the gap in the market. It leverages existing technologies in mobile development, cloud computing, and data visualization to provide users with an efficient and secure tool for managing their money.</a:t>
            </a:r>
            <a:endParaRPr sz="1600" b="1"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a:xfrm>
            <a:off x="357352" y="191626"/>
            <a:ext cx="1135117" cy="1342884"/>
          </a:xfrm>
          <a:prstGeom prst="rect">
            <a:avLst/>
          </a:prstGeom>
          <a:noFill/>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10514231" y="191626"/>
            <a:ext cx="1520114" cy="134288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System Design / Architecture</a:t>
            </a: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a:xfrm>
            <a:off x="357352" y="191626"/>
            <a:ext cx="1135117" cy="1342884"/>
          </a:xfrm>
          <a:prstGeom prst="rect">
            <a:avLst/>
          </a:prstGeom>
          <a:noFill/>
        </p:spPr>
      </p:pic>
      <p:pic>
        <p:nvPicPr>
          <p:cNvPr id="5" name="Picture 4"/>
          <p:cNvPicPr/>
          <p:nvPr/>
        </p:nvPicPr>
        <p:blipFill>
          <a:blip r:embed="rId3">
            <a:extLst>
              <a:ext uri="{28A0092B-C50C-407E-A947-70E740481C1C}">
                <a14:useLocalDpi xmlns:a14="http://schemas.microsoft.com/office/drawing/2010/main" val="0"/>
              </a:ext>
            </a:extLst>
          </a:blip>
          <a:srcRect/>
          <a:stretch>
            <a:fillRect/>
          </a:stretch>
        </p:blipFill>
        <p:spPr bwMode="auto">
          <a:xfrm>
            <a:off x="10514231" y="191626"/>
            <a:ext cx="1520114" cy="1342884"/>
          </a:xfrm>
          <a:prstGeom prst="rect">
            <a:avLst/>
          </a:prstGeom>
          <a:noFill/>
          <a:ln>
            <a:noFill/>
          </a:ln>
        </p:spPr>
      </p:pic>
      <p:pic>
        <p:nvPicPr>
          <p:cNvPr id="7" name="Content Placeholder 6">
            <a:extLst>
              <a:ext uri="{FF2B5EF4-FFF2-40B4-BE49-F238E27FC236}">
                <a16:creationId xmlns:a16="http://schemas.microsoft.com/office/drawing/2014/main" id="{30B5FE84-2E2B-62BC-0BB2-8361B5A3DF92}"/>
              </a:ext>
            </a:extLst>
          </p:cNvPr>
          <p:cNvPicPr>
            <a:picLocks noGrp="1" noChangeAspect="1"/>
          </p:cNvPicPr>
          <p:nvPr>
            <p:ph idx="1"/>
          </p:nvPr>
        </p:nvPicPr>
        <p:blipFill>
          <a:blip r:embed="rId4"/>
          <a:stretch>
            <a:fillRect/>
          </a:stretch>
        </p:blipFill>
        <p:spPr>
          <a:xfrm>
            <a:off x="1779639" y="1600200"/>
            <a:ext cx="8111613" cy="498316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2BDAC-3D3D-96F9-34CA-D849AF82EA8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BENEFITS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5447A84-4630-C059-3D52-9567C146FF16}"/>
              </a:ext>
            </a:extLst>
          </p:cNvPr>
          <p:cNvSpPr>
            <a:spLocks noGrp="1"/>
          </p:cNvSpPr>
          <p:nvPr>
            <p:ph idx="1"/>
          </p:nvPr>
        </p:nvSpPr>
        <p:spPr/>
        <p:txBody>
          <a:bodyPr>
            <a:normAutofit fontScale="85000" lnSpcReduction="20000"/>
          </a:bodyPr>
          <a:lstStyle/>
          <a:p>
            <a:pPr>
              <a:lnSpc>
                <a:spcPct val="120000"/>
              </a:lnSpc>
            </a:pPr>
            <a:r>
              <a:rPr lang="en-US" sz="2900" dirty="0">
                <a:latin typeface="Times New Roman" panose="02020603050405020304" pitchFamily="18" charset="0"/>
                <a:cs typeface="Times New Roman" panose="02020603050405020304" pitchFamily="18" charset="0"/>
              </a:rPr>
              <a:t>Centralized Financial Management</a:t>
            </a:r>
          </a:p>
          <a:p>
            <a:pPr>
              <a:lnSpc>
                <a:spcPct val="120000"/>
              </a:lnSpc>
            </a:pPr>
            <a:r>
              <a:rPr lang="en-US" sz="2900" dirty="0">
                <a:latin typeface="Times New Roman" panose="02020603050405020304" pitchFamily="18" charset="0"/>
                <a:cs typeface="Times New Roman" panose="02020603050405020304" pitchFamily="18" charset="0"/>
              </a:rPr>
              <a:t>Users can make payments, track expenses, and manage budgets all in one app, reducing the need for multiple tools.</a:t>
            </a:r>
          </a:p>
          <a:p>
            <a:pPr>
              <a:lnSpc>
                <a:spcPct val="120000"/>
              </a:lnSpc>
            </a:pPr>
            <a:r>
              <a:rPr lang="en-US" sz="2900" dirty="0">
                <a:latin typeface="Times New Roman" panose="02020603050405020304" pitchFamily="18" charset="0"/>
                <a:cs typeface="Times New Roman" panose="02020603050405020304" pitchFamily="18" charset="0"/>
              </a:rPr>
              <a:t>Improved Financial Awareness</a:t>
            </a:r>
          </a:p>
          <a:p>
            <a:pPr>
              <a:lnSpc>
                <a:spcPct val="120000"/>
              </a:lnSpc>
            </a:pPr>
            <a:r>
              <a:rPr lang="en-US" sz="2900" dirty="0">
                <a:latin typeface="Times New Roman" panose="02020603050405020304" pitchFamily="18" charset="0"/>
                <a:cs typeface="Times New Roman" panose="02020603050405020304" pitchFamily="18" charset="0"/>
              </a:rPr>
              <a:t>Real-time tracking and visual analytics help users understand their spending habits and make informed decisions.</a:t>
            </a:r>
          </a:p>
          <a:p>
            <a:pPr>
              <a:lnSpc>
                <a:spcPct val="120000"/>
              </a:lnSpc>
            </a:pPr>
            <a:r>
              <a:rPr lang="en-US" sz="2900" dirty="0">
                <a:latin typeface="Times New Roman" panose="02020603050405020304" pitchFamily="18" charset="0"/>
                <a:cs typeface="Times New Roman" panose="02020603050405020304" pitchFamily="18" charset="0"/>
              </a:rPr>
              <a:t>Enhanced Budgeting Discipline</a:t>
            </a:r>
          </a:p>
          <a:p>
            <a:pPr>
              <a:lnSpc>
                <a:spcPct val="120000"/>
              </a:lnSpc>
            </a:pPr>
            <a:r>
              <a:rPr lang="en-US" sz="2900" dirty="0">
                <a:latin typeface="Times New Roman" panose="02020603050405020304" pitchFamily="18" charset="0"/>
                <a:cs typeface="Times New Roman" panose="02020603050405020304" pitchFamily="18" charset="0"/>
              </a:rPr>
              <a:t>Automated budget tracking, alerts, and tips encourage users to stay within budget and save more effectively.</a:t>
            </a:r>
          </a:p>
          <a:p>
            <a:pPr>
              <a:lnSpc>
                <a:spcPct val="120000"/>
              </a:lnSpc>
            </a:pPr>
            <a:r>
              <a:rPr lang="en-US" sz="2900" dirty="0">
                <a:latin typeface="Times New Roman" panose="02020603050405020304" pitchFamily="18" charset="0"/>
                <a:cs typeface="Times New Roman" panose="02020603050405020304" pitchFamily="18" charset="0"/>
              </a:rPr>
              <a:t>Secure and Convenient Transactions</a:t>
            </a:r>
          </a:p>
          <a:p>
            <a:endParaRPr lang="en-IN" dirty="0"/>
          </a:p>
        </p:txBody>
      </p:sp>
      <p:pic>
        <p:nvPicPr>
          <p:cNvPr id="4" name="Picture 3">
            <a:extLst>
              <a:ext uri="{FF2B5EF4-FFF2-40B4-BE49-F238E27FC236}">
                <a16:creationId xmlns:a16="http://schemas.microsoft.com/office/drawing/2014/main" id="{DCF072CA-CDF9-3465-4BBC-55FF7868DFDE}"/>
              </a:ext>
            </a:extLst>
          </p:cNvPr>
          <p:cNvPicPr/>
          <p:nvPr/>
        </p:nvPicPr>
        <p:blipFill>
          <a:blip r:embed="rId2" cstate="print">
            <a:extLst>
              <a:ext uri="{28A0092B-C50C-407E-A947-70E740481C1C}">
                <a14:useLocalDpi xmlns:a14="http://schemas.microsoft.com/office/drawing/2010/main" val="0"/>
              </a:ext>
            </a:extLst>
          </a:blip>
          <a:srcRect/>
          <a:stretch>
            <a:fillRect/>
          </a:stretch>
        </p:blipFill>
        <p:spPr>
          <a:xfrm>
            <a:off x="357352" y="191626"/>
            <a:ext cx="1135117" cy="1342884"/>
          </a:xfrm>
          <a:prstGeom prst="rect">
            <a:avLst/>
          </a:prstGeom>
          <a:noFill/>
        </p:spPr>
      </p:pic>
      <p:pic>
        <p:nvPicPr>
          <p:cNvPr id="5" name="Picture 4">
            <a:extLst>
              <a:ext uri="{FF2B5EF4-FFF2-40B4-BE49-F238E27FC236}">
                <a16:creationId xmlns:a16="http://schemas.microsoft.com/office/drawing/2014/main" id="{2005C1C9-2E29-52FF-73EE-D1C51AAD3B5B}"/>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514231" y="191626"/>
            <a:ext cx="1520114" cy="1342884"/>
          </a:xfrm>
          <a:prstGeom prst="rect">
            <a:avLst/>
          </a:prstGeom>
          <a:noFill/>
          <a:ln>
            <a:noFill/>
          </a:ln>
        </p:spPr>
      </p:pic>
    </p:spTree>
    <p:extLst>
      <p:ext uri="{BB962C8B-B14F-4D97-AF65-F5344CB8AC3E}">
        <p14:creationId xmlns:p14="http://schemas.microsoft.com/office/powerpoint/2010/main" val="3364193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C6179-A950-12D3-759B-9881DD4A0A4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E75D87-9204-221F-6E17-2C763094B7AE}"/>
              </a:ext>
            </a:extLst>
          </p:cNvPr>
          <p:cNvSpPr>
            <a:spLocks noGrp="1"/>
          </p:cNvSpPr>
          <p:nvPr>
            <p:ph idx="1"/>
          </p:nvPr>
        </p:nvSpPr>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The proposed mobile application offers a comprehensive solution for managing personal finances by integrating digital payments, expense tracking, and budget planning into a single platform. It addresses the limitations of fragmented financial tools by providing users with a seamless, secure, and intelligent system that promotes better financial habits. Through features like real-time tracking, automated categorization, and insightful analytics, the app empowers users to take control of their finances with ease and confidence. The scalable and user-centric design ensures adaptability to future enhancements, making it a valuable tool in the digital financial ecosystem.</a:t>
            </a:r>
            <a:endParaRPr lang="en-IN"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57E1A05-B2E6-4872-EC7E-6FF4E092129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a:xfrm>
            <a:off x="357352" y="191626"/>
            <a:ext cx="1135117" cy="1342884"/>
          </a:xfrm>
          <a:prstGeom prst="rect">
            <a:avLst/>
          </a:prstGeom>
          <a:noFill/>
        </p:spPr>
      </p:pic>
      <p:pic>
        <p:nvPicPr>
          <p:cNvPr id="5" name="Picture 4">
            <a:extLst>
              <a:ext uri="{FF2B5EF4-FFF2-40B4-BE49-F238E27FC236}">
                <a16:creationId xmlns:a16="http://schemas.microsoft.com/office/drawing/2014/main" id="{13124C8A-0DD4-B68C-62E0-E1DBECBECD0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0514231" y="191626"/>
            <a:ext cx="1520114" cy="1342884"/>
          </a:xfrm>
          <a:prstGeom prst="rect">
            <a:avLst/>
          </a:prstGeom>
          <a:noFill/>
          <a:ln>
            <a:noFill/>
          </a:ln>
        </p:spPr>
      </p:pic>
    </p:spTree>
    <p:extLst>
      <p:ext uri="{BB962C8B-B14F-4D97-AF65-F5344CB8AC3E}">
        <p14:creationId xmlns:p14="http://schemas.microsoft.com/office/powerpoint/2010/main" val="2973074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100</TotalTime>
  <Words>695</Words>
  <Application>Microsoft Office PowerPoint</Application>
  <PresentationFormat>Widescreen</PresentationFormat>
  <Paragraphs>42</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Times New Roman</vt:lpstr>
      <vt:lpstr>ui-sans-serif</vt:lpstr>
      <vt:lpstr>Office Theme</vt:lpstr>
      <vt:lpstr>Mobile Wallet with Expense Tracker and Budget Planner</vt:lpstr>
      <vt:lpstr>Introduction</vt:lpstr>
      <vt:lpstr>Objectives</vt:lpstr>
      <vt:lpstr>Literature Review / Background</vt:lpstr>
      <vt:lpstr>System Design / Architecture</vt:lpstr>
      <vt:lpstr>BENEFITS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Title</dc:title>
  <dc:subject/>
  <dc:creator>sankar</dc:creator>
  <cp:keywords/>
  <dc:description>generated using python-pptx</dc:description>
  <cp:lastModifiedBy>arasunetwork@gmail.com</cp:lastModifiedBy>
  <cp:revision>6</cp:revision>
  <dcterms:created xsi:type="dcterms:W3CDTF">2013-01-27T09:14:16Z</dcterms:created>
  <dcterms:modified xsi:type="dcterms:W3CDTF">2025-05-11T16:50:43Z</dcterms:modified>
  <cp:category/>
</cp:coreProperties>
</file>