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7" r:id="rId2"/>
    <p:sldId id="258" r:id="rId3"/>
    <p:sldId id="270" r:id="rId4"/>
    <p:sldId id="271" r:id="rId5"/>
    <p:sldId id="272" r:id="rId6"/>
    <p:sldId id="273" r:id="rId7"/>
    <p:sldId id="259" r:id="rId8"/>
    <p:sldId id="274" r:id="rId9"/>
    <p:sldId id="275" r:id="rId10"/>
    <p:sldId id="276" r:id="rId11"/>
    <p:sldId id="277" r:id="rId12"/>
    <p:sldId id="278" r:id="rId13"/>
    <p:sldId id="260" r:id="rId14"/>
    <p:sldId id="279" r:id="rId15"/>
    <p:sldId id="280" r:id="rId16"/>
    <p:sldId id="261" r:id="rId17"/>
    <p:sldId id="281" r:id="rId18"/>
    <p:sldId id="282" r:id="rId19"/>
    <p:sldId id="288" r:id="rId20"/>
    <p:sldId id="283" r:id="rId21"/>
    <p:sldId id="284" r:id="rId22"/>
    <p:sldId id="285" r:id="rId23"/>
    <p:sldId id="286" r:id="rId24"/>
    <p:sldId id="287"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29" autoAdjust="0"/>
  </p:normalViewPr>
  <p:slideViewPr>
    <p:cSldViewPr snapToGrid="0">
      <p:cViewPr varScale="1">
        <p:scale>
          <a:sx n="66" d="100"/>
          <a:sy n="66" d="100"/>
        </p:scale>
        <p:origin x="66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1C61A9A2-33F2-469B-8AC4-A104A5A98D78}" type="pres">
      <dgm:prSet presAssocID="{44156040-AF98-4F2C-9909-9F2439F6F588}" presName="Name0" presStyleCnt="0">
        <dgm:presLayoutVars>
          <dgm:dir/>
          <dgm:animLvl val="lvl"/>
          <dgm:resizeHandles val="exact"/>
        </dgm:presLayoutVars>
      </dgm:prSet>
      <dgm:spPr/>
    </dgm:pt>
  </dgm:ptLst>
  <dgm:cxnLst>
    <dgm:cxn modelId="{383A5CFE-2D64-4002-A7C0-1E621409BFD6}" type="presOf" srcId="{44156040-AF98-4F2C-9909-9F2439F6F588}" destId="{1C61A9A2-33F2-469B-8AC4-A104A5A98D78}"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3/24/2024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3/24/2024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3/24/2024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3/24/2024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3/24/2024</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3/24/2024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3/24/2024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3/24/2024</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3/24/2024</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3/24/2024</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3/24/2024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3/24/2024</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man holding  analysis a graph growth Digital marketing concept">
            <a:extLst>
              <a:ext uri="{FF2B5EF4-FFF2-40B4-BE49-F238E27FC236}">
                <a16:creationId xmlns:a16="http://schemas.microsoft.com/office/drawing/2014/main" id="{9566AA51-25B3-2FD2-37C8-FBB2F1F41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164" y="-96252"/>
            <a:ext cx="6276374" cy="69542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a:t>Marketing Retail &amp; Analysis Project - 1</a:t>
            </a:r>
          </a:p>
        </p:txBody>
      </p:sp>
      <p:sp>
        <p:nvSpPr>
          <p:cNvPr id="3" name="Subtitle 2"/>
          <p:cNvSpPr>
            <a:spLocks noGrp="1"/>
          </p:cNvSpPr>
          <p:nvPr>
            <p:ph type="subTitle" idx="1"/>
          </p:nvPr>
        </p:nvSpPr>
        <p:spPr/>
        <p:txBody>
          <a:bodyPr/>
          <a:lstStyle/>
          <a:p>
            <a:r>
              <a:rPr lang="en-US" dirty="0"/>
              <a:t>By: Kavin Bharathi V</a:t>
            </a:r>
          </a:p>
          <a:p>
            <a:r>
              <a:rPr lang="en-US" dirty="0"/>
              <a:t>vkavinbharathi@gmail.com</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873F-51F0-8F38-B623-41195168C10B}"/>
              </a:ext>
            </a:extLst>
          </p:cNvPr>
          <p:cNvSpPr>
            <a:spLocks noGrp="1"/>
          </p:cNvSpPr>
          <p:nvPr>
            <p:ph type="title"/>
          </p:nvPr>
        </p:nvSpPr>
        <p:spPr/>
        <p:txBody>
          <a:bodyPr/>
          <a:lstStyle/>
          <a:p>
            <a:r>
              <a:rPr lang="en-US" dirty="0"/>
              <a:t>Univariate Analysis</a:t>
            </a:r>
            <a:endParaRPr lang="en-IN" dirty="0"/>
          </a:p>
        </p:txBody>
      </p:sp>
      <p:pic>
        <p:nvPicPr>
          <p:cNvPr id="5122" name="Picture 2">
            <a:extLst>
              <a:ext uri="{FF2B5EF4-FFF2-40B4-BE49-F238E27FC236}">
                <a16:creationId xmlns:a16="http://schemas.microsoft.com/office/drawing/2014/main" id="{5616CC88-065D-02B7-FCBE-61E648192C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143" y="2244848"/>
            <a:ext cx="8997714" cy="3511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5F3821-BD19-259E-2524-E3C88B93B60F}"/>
              </a:ext>
            </a:extLst>
          </p:cNvPr>
          <p:cNvSpPr txBox="1"/>
          <p:nvPr/>
        </p:nvSpPr>
        <p:spPr>
          <a:xfrm>
            <a:off x="1529766" y="1771410"/>
            <a:ext cx="2358840" cy="646331"/>
          </a:xfrm>
          <a:prstGeom prst="rect">
            <a:avLst/>
          </a:prstGeom>
          <a:noFill/>
        </p:spPr>
        <p:txBody>
          <a:bodyPr wrap="square" rtlCol="0">
            <a:spAutoFit/>
          </a:bodyPr>
          <a:lstStyle/>
          <a:p>
            <a:r>
              <a:rPr lang="en-IN" b="1" dirty="0"/>
              <a:t>MSRP</a:t>
            </a:r>
          </a:p>
          <a:p>
            <a:endParaRPr lang="en-IN" b="1" dirty="0"/>
          </a:p>
        </p:txBody>
      </p:sp>
    </p:spTree>
    <p:extLst>
      <p:ext uri="{BB962C8B-B14F-4D97-AF65-F5344CB8AC3E}">
        <p14:creationId xmlns:p14="http://schemas.microsoft.com/office/powerpoint/2010/main" val="113635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7962-0675-7251-E58C-52C776CF1B2A}"/>
              </a:ext>
            </a:extLst>
          </p:cNvPr>
          <p:cNvSpPr>
            <a:spLocks noGrp="1"/>
          </p:cNvSpPr>
          <p:nvPr>
            <p:ph type="title"/>
          </p:nvPr>
        </p:nvSpPr>
        <p:spPr/>
        <p:txBody>
          <a:bodyPr/>
          <a:lstStyle/>
          <a:p>
            <a:r>
              <a:rPr lang="en-IN" dirty="0"/>
              <a:t>Bivariate Analysis</a:t>
            </a:r>
          </a:p>
        </p:txBody>
      </p:sp>
      <p:pic>
        <p:nvPicPr>
          <p:cNvPr id="5" name="Content Placeholder 4">
            <a:extLst>
              <a:ext uri="{FF2B5EF4-FFF2-40B4-BE49-F238E27FC236}">
                <a16:creationId xmlns:a16="http://schemas.microsoft.com/office/drawing/2014/main" id="{C6352484-E9CC-E825-1BBE-0CE22C9AC22F}"/>
              </a:ext>
            </a:extLst>
          </p:cNvPr>
          <p:cNvPicPr>
            <a:picLocks noGrp="1" noChangeAspect="1"/>
          </p:cNvPicPr>
          <p:nvPr>
            <p:ph idx="1"/>
          </p:nvPr>
        </p:nvPicPr>
        <p:blipFill>
          <a:blip r:embed="rId2"/>
          <a:stretch>
            <a:fillRect/>
          </a:stretch>
        </p:blipFill>
        <p:spPr>
          <a:xfrm>
            <a:off x="1222408" y="2204184"/>
            <a:ext cx="9750392" cy="4548747"/>
          </a:xfrm>
        </p:spPr>
      </p:pic>
    </p:spTree>
    <p:extLst>
      <p:ext uri="{BB962C8B-B14F-4D97-AF65-F5344CB8AC3E}">
        <p14:creationId xmlns:p14="http://schemas.microsoft.com/office/powerpoint/2010/main" val="113904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0437FC-1339-C80D-2448-DD7644D5DD54}"/>
              </a:ext>
            </a:extLst>
          </p:cNvPr>
          <p:cNvPicPr>
            <a:picLocks noChangeAspect="1"/>
          </p:cNvPicPr>
          <p:nvPr/>
        </p:nvPicPr>
        <p:blipFill>
          <a:blip r:embed="rId2"/>
          <a:stretch>
            <a:fillRect/>
          </a:stretch>
        </p:blipFill>
        <p:spPr>
          <a:xfrm>
            <a:off x="0" y="0"/>
            <a:ext cx="12192000" cy="6705600"/>
          </a:xfrm>
          <a:prstGeom prst="rect">
            <a:avLst/>
          </a:prstGeom>
        </p:spPr>
      </p:pic>
    </p:spTree>
    <p:extLst>
      <p:ext uri="{BB962C8B-B14F-4D97-AF65-F5344CB8AC3E}">
        <p14:creationId xmlns:p14="http://schemas.microsoft.com/office/powerpoint/2010/main" val="288775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0FC44FC-7A60-3991-7967-AE0C6EEFE559}"/>
              </a:ext>
            </a:extLst>
          </p:cNvPr>
          <p:cNvPicPr>
            <a:picLocks noChangeAspect="1"/>
          </p:cNvPicPr>
          <p:nvPr/>
        </p:nvPicPr>
        <p:blipFill>
          <a:blip r:embed="rId2"/>
          <a:stretch>
            <a:fillRect/>
          </a:stretch>
        </p:blipFill>
        <p:spPr>
          <a:xfrm>
            <a:off x="0" y="0"/>
            <a:ext cx="12192000" cy="6664325"/>
          </a:xfrm>
          <a:prstGeom prst="rect">
            <a:avLst/>
          </a:prstGeom>
        </p:spPr>
      </p:pic>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6865-9600-8BEC-1F90-3F94C76B3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29B76A-53C3-2F4A-0731-5C51D45170E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987B031E-6A53-7A12-3DE0-CD99E78BA217}"/>
              </a:ext>
            </a:extLst>
          </p:cNvPr>
          <p:cNvSpPr>
            <a:spLocks noGrp="1"/>
          </p:cNvSpPr>
          <p:nvPr>
            <p:ph sz="half" idx="2"/>
          </p:nvPr>
        </p:nvSpPr>
        <p:spPr/>
        <p:txBody>
          <a:bodyPr/>
          <a:lstStyle/>
          <a:p>
            <a:endParaRPr lang="en-IN"/>
          </a:p>
        </p:txBody>
      </p:sp>
      <p:pic>
        <p:nvPicPr>
          <p:cNvPr id="6" name="Picture 5">
            <a:extLst>
              <a:ext uri="{FF2B5EF4-FFF2-40B4-BE49-F238E27FC236}">
                <a16:creationId xmlns:a16="http://schemas.microsoft.com/office/drawing/2014/main" id="{ACD07370-D48C-2454-A87C-4852FB8E5761}"/>
              </a:ext>
            </a:extLst>
          </p:cNvPr>
          <p:cNvPicPr>
            <a:picLocks noChangeAspect="1"/>
          </p:cNvPicPr>
          <p:nvPr/>
        </p:nvPicPr>
        <p:blipFill>
          <a:blip r:embed="rId2"/>
          <a:stretch>
            <a:fillRect/>
          </a:stretch>
        </p:blipFill>
        <p:spPr>
          <a:xfrm>
            <a:off x="9212" y="0"/>
            <a:ext cx="12182788" cy="6699418"/>
          </a:xfrm>
          <a:prstGeom prst="rect">
            <a:avLst/>
          </a:prstGeom>
        </p:spPr>
      </p:pic>
    </p:spTree>
    <p:extLst>
      <p:ext uri="{BB962C8B-B14F-4D97-AF65-F5344CB8AC3E}">
        <p14:creationId xmlns:p14="http://schemas.microsoft.com/office/powerpoint/2010/main" val="53379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6CE5-EB58-D4BD-447F-1B92392ED1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CEA9AE-7914-8B62-CDF4-1DF21AF6AA3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0DFDD25-8ECA-EBF1-9E94-CC5F01A5B563}"/>
              </a:ext>
            </a:extLst>
          </p:cNvPr>
          <p:cNvPicPr>
            <a:picLocks noChangeAspect="1"/>
          </p:cNvPicPr>
          <p:nvPr/>
        </p:nvPicPr>
        <p:blipFill>
          <a:blip r:embed="rId2"/>
          <a:stretch>
            <a:fillRect/>
          </a:stretch>
        </p:blipFill>
        <p:spPr>
          <a:xfrm>
            <a:off x="0" y="0"/>
            <a:ext cx="12192000" cy="6642100"/>
          </a:xfrm>
          <a:prstGeom prst="rect">
            <a:avLst/>
          </a:prstGeom>
        </p:spPr>
      </p:pic>
    </p:spTree>
    <p:extLst>
      <p:ext uri="{BB962C8B-B14F-4D97-AF65-F5344CB8AC3E}">
        <p14:creationId xmlns:p14="http://schemas.microsoft.com/office/powerpoint/2010/main" val="8286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SmartArt</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2246982511"/>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394D371D-F48A-3821-C8F0-5FEABECF67D9}"/>
              </a:ext>
            </a:extLst>
          </p:cNvPr>
          <p:cNvPicPr>
            <a:picLocks noChangeAspect="1"/>
          </p:cNvPicPr>
          <p:nvPr/>
        </p:nvPicPr>
        <p:blipFill>
          <a:blip r:embed="rId7"/>
          <a:stretch>
            <a:fillRect/>
          </a:stretch>
        </p:blipFill>
        <p:spPr>
          <a:xfrm>
            <a:off x="0" y="0"/>
            <a:ext cx="12192000" cy="6708775"/>
          </a:xfrm>
          <a:prstGeom prst="rect">
            <a:avLst/>
          </a:prstGeom>
        </p:spPr>
      </p:pic>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52BB-9CAF-81DB-14B2-ADA7C17DBD08}"/>
              </a:ext>
            </a:extLst>
          </p:cNvPr>
          <p:cNvSpPr>
            <a:spLocks noGrp="1"/>
          </p:cNvSpPr>
          <p:nvPr>
            <p:ph type="title"/>
          </p:nvPr>
        </p:nvSpPr>
        <p:spPr/>
        <p:txBody>
          <a:bodyPr/>
          <a:lstStyle/>
          <a:p>
            <a:r>
              <a:rPr lang="en-IN" dirty="0"/>
              <a:t>EDA Summary and Inferences</a:t>
            </a:r>
          </a:p>
        </p:txBody>
      </p:sp>
      <p:sp>
        <p:nvSpPr>
          <p:cNvPr id="3" name="Content Placeholder 2">
            <a:extLst>
              <a:ext uri="{FF2B5EF4-FFF2-40B4-BE49-F238E27FC236}">
                <a16:creationId xmlns:a16="http://schemas.microsoft.com/office/drawing/2014/main" id="{417F614C-9F9D-B285-B7C8-9DA4F5527463}"/>
              </a:ext>
            </a:extLst>
          </p:cNvPr>
          <p:cNvSpPr>
            <a:spLocks noGrp="1"/>
          </p:cNvSpPr>
          <p:nvPr>
            <p:ph idx="1"/>
          </p:nvPr>
        </p:nvSpPr>
        <p:spPr/>
        <p:txBody>
          <a:bodyPr>
            <a:normAutofit/>
          </a:bodyPr>
          <a:lstStyle/>
          <a:p>
            <a:r>
              <a:rPr lang="en-US" sz="1800" dirty="0"/>
              <a:t>Classic cars represent the highest number of units sold and generate the most sales revenue.</a:t>
            </a:r>
          </a:p>
          <a:p>
            <a:r>
              <a:rPr lang="en-US" sz="1800" dirty="0"/>
              <a:t>Planes, trucks, and ships typically have the longest order queues.</a:t>
            </a:r>
          </a:p>
          <a:p>
            <a:r>
              <a:rPr lang="en-US" sz="1800" dirty="0"/>
              <a:t>The United States and Spain are the leading countries in terms of sales volume. In the US, San Rafael and NYC are the top-selling cities, while Madrid dominates the market in Spain.</a:t>
            </a:r>
          </a:p>
          <a:p>
            <a:r>
              <a:rPr lang="en-US" sz="1800" dirty="0"/>
              <a:t>The Euro Shopping Channel and Mini Gifts Distributor stand out as the largest customers.</a:t>
            </a:r>
          </a:p>
          <a:p>
            <a:r>
              <a:rPr lang="en-US" sz="1800" dirty="0"/>
              <a:t>Classic cars are the top-selling products for both Euro Shopping and Mini Gifts.</a:t>
            </a:r>
          </a:p>
          <a:p>
            <a:r>
              <a:rPr lang="en-US" sz="1800" dirty="0"/>
              <a:t>While overall yearly sales show a decline, a closer examination reveals a gradual upward trend.</a:t>
            </a:r>
            <a:endParaRPr lang="en-IN" sz="1800" dirty="0"/>
          </a:p>
        </p:txBody>
      </p:sp>
    </p:spTree>
    <p:extLst>
      <p:ext uri="{BB962C8B-B14F-4D97-AF65-F5344CB8AC3E}">
        <p14:creationId xmlns:p14="http://schemas.microsoft.com/office/powerpoint/2010/main" val="368577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4516-5D05-C596-2445-4460C4F60A0C}"/>
              </a:ext>
            </a:extLst>
          </p:cNvPr>
          <p:cNvSpPr>
            <a:spLocks noGrp="1"/>
          </p:cNvSpPr>
          <p:nvPr>
            <p:ph type="title"/>
          </p:nvPr>
        </p:nvSpPr>
        <p:spPr/>
        <p:txBody>
          <a:bodyPr/>
          <a:lstStyle/>
          <a:p>
            <a:r>
              <a:rPr lang="en-IN" dirty="0"/>
              <a:t>RFM</a:t>
            </a:r>
          </a:p>
        </p:txBody>
      </p:sp>
      <p:sp>
        <p:nvSpPr>
          <p:cNvPr id="3" name="Content Placeholder 2">
            <a:extLst>
              <a:ext uri="{FF2B5EF4-FFF2-40B4-BE49-F238E27FC236}">
                <a16:creationId xmlns:a16="http://schemas.microsoft.com/office/drawing/2014/main" id="{5F660849-BC51-0854-D792-FD145CAFE943}"/>
              </a:ext>
            </a:extLst>
          </p:cNvPr>
          <p:cNvSpPr>
            <a:spLocks noGrp="1"/>
          </p:cNvSpPr>
          <p:nvPr>
            <p:ph idx="1"/>
          </p:nvPr>
        </p:nvSpPr>
        <p:spPr>
          <a:xfrm>
            <a:off x="895149" y="1780674"/>
            <a:ext cx="10972799" cy="4822192"/>
          </a:xfrm>
        </p:spPr>
        <p:txBody>
          <a:bodyPr>
            <a:normAutofit/>
          </a:bodyPr>
          <a:lstStyle/>
          <a:p>
            <a:pPr algn="just"/>
            <a:r>
              <a:rPr lang="en-US" sz="1800" dirty="0"/>
              <a:t>RFM analysis categorizes customers based on Recency, Frequency, and Monetary Value. </a:t>
            </a:r>
          </a:p>
          <a:p>
            <a:pPr algn="just"/>
            <a:r>
              <a:rPr lang="en-US" sz="1800" dirty="0"/>
              <a:t>Utilizing RFM analysis, customers are categorized into four segments: High-Value, Mid-Value, At-Risk/Potential, and Churn, facilitated by a KNIME workflow.</a:t>
            </a:r>
          </a:p>
          <a:p>
            <a:pPr algn="just"/>
            <a:r>
              <a:rPr lang="en-US" sz="1800" dirty="0"/>
              <a:t>Initially, Recency, Frequency, and Monetary columns were established to segment customers accordingly.</a:t>
            </a:r>
          </a:p>
          <a:p>
            <a:pPr algn="just"/>
            <a:r>
              <a:rPr lang="en-US" sz="1800" dirty="0"/>
              <a:t>High and mid-valued customers are deemed loyal, while at-risk customers hold potential for conversion to mid-value through tailored promotional strategies.</a:t>
            </a:r>
          </a:p>
          <a:p>
            <a:pPr algn="just"/>
            <a:r>
              <a:rPr lang="en-US" sz="1800" dirty="0"/>
              <a:t>Conversely, customers identified as Churn may be allowed to discontinue their engagement.</a:t>
            </a:r>
            <a:endParaRPr lang="en-IN" sz="1800" dirty="0"/>
          </a:p>
        </p:txBody>
      </p:sp>
    </p:spTree>
    <p:extLst>
      <p:ext uri="{BB962C8B-B14F-4D97-AF65-F5344CB8AC3E}">
        <p14:creationId xmlns:p14="http://schemas.microsoft.com/office/powerpoint/2010/main" val="79199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6799-792C-08C7-F5EB-CD27A6F4338E}"/>
              </a:ext>
            </a:extLst>
          </p:cNvPr>
          <p:cNvSpPr>
            <a:spLocks noGrp="1"/>
          </p:cNvSpPr>
          <p:nvPr>
            <p:ph type="title"/>
          </p:nvPr>
        </p:nvSpPr>
        <p:spPr/>
        <p:txBody>
          <a:bodyPr/>
          <a:lstStyle/>
          <a:p>
            <a:r>
              <a:rPr lang="en-IN" dirty="0" err="1"/>
              <a:t>Knime</a:t>
            </a:r>
            <a:r>
              <a:rPr lang="en-IN" dirty="0"/>
              <a:t> Workflow</a:t>
            </a:r>
          </a:p>
        </p:txBody>
      </p:sp>
      <p:pic>
        <p:nvPicPr>
          <p:cNvPr id="9" name="Content Placeholder 8">
            <a:extLst>
              <a:ext uri="{FF2B5EF4-FFF2-40B4-BE49-F238E27FC236}">
                <a16:creationId xmlns:a16="http://schemas.microsoft.com/office/drawing/2014/main" id="{7699B626-BFB7-DCA7-052C-29B7BDD9CB52}"/>
              </a:ext>
            </a:extLst>
          </p:cNvPr>
          <p:cNvPicPr>
            <a:picLocks noGrp="1" noChangeAspect="1"/>
          </p:cNvPicPr>
          <p:nvPr>
            <p:ph idx="1"/>
          </p:nvPr>
        </p:nvPicPr>
        <p:blipFill>
          <a:blip r:embed="rId2"/>
          <a:stretch>
            <a:fillRect/>
          </a:stretch>
        </p:blipFill>
        <p:spPr>
          <a:xfrm>
            <a:off x="2002055" y="2131705"/>
            <a:ext cx="8740760" cy="3989962"/>
          </a:xfrm>
        </p:spPr>
      </p:pic>
    </p:spTree>
    <p:extLst>
      <p:ext uri="{BB962C8B-B14F-4D97-AF65-F5344CB8AC3E}">
        <p14:creationId xmlns:p14="http://schemas.microsoft.com/office/powerpoint/2010/main" val="293304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r>
              <a:rPr lang="en-US" dirty="0"/>
              <a:t>Problem Statement</a:t>
            </a:r>
          </a:p>
          <a:p>
            <a:r>
              <a:rPr lang="en-US" dirty="0"/>
              <a:t>Exploratory Data Analysis</a:t>
            </a:r>
          </a:p>
          <a:p>
            <a:r>
              <a:rPr lang="en-US" dirty="0"/>
              <a:t>RFM Analysis</a:t>
            </a:r>
          </a:p>
          <a:p>
            <a:r>
              <a:rPr lang="en-US" dirty="0"/>
              <a:t>Customer Segmentation</a:t>
            </a:r>
          </a:p>
          <a:p>
            <a:r>
              <a:rPr lang="en-US" dirty="0"/>
              <a:t>Recommendations</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766C-7ED6-D599-47FA-3966B9FA08D9}"/>
              </a:ext>
            </a:extLst>
          </p:cNvPr>
          <p:cNvSpPr>
            <a:spLocks noGrp="1"/>
          </p:cNvSpPr>
          <p:nvPr>
            <p:ph type="title"/>
          </p:nvPr>
        </p:nvSpPr>
        <p:spPr/>
        <p:txBody>
          <a:bodyPr/>
          <a:lstStyle/>
          <a:p>
            <a:r>
              <a:rPr lang="en-IN" dirty="0"/>
              <a:t>Segmented Table</a:t>
            </a:r>
          </a:p>
        </p:txBody>
      </p:sp>
      <p:pic>
        <p:nvPicPr>
          <p:cNvPr id="5" name="Content Placeholder 4">
            <a:extLst>
              <a:ext uri="{FF2B5EF4-FFF2-40B4-BE49-F238E27FC236}">
                <a16:creationId xmlns:a16="http://schemas.microsoft.com/office/drawing/2014/main" id="{CD367904-637C-5AAD-457D-8F8D40A6F61A}"/>
              </a:ext>
            </a:extLst>
          </p:cNvPr>
          <p:cNvPicPr>
            <a:picLocks noGrp="1" noChangeAspect="1"/>
          </p:cNvPicPr>
          <p:nvPr>
            <p:ph idx="1"/>
          </p:nvPr>
        </p:nvPicPr>
        <p:blipFill>
          <a:blip r:embed="rId2"/>
          <a:stretch>
            <a:fillRect/>
          </a:stretch>
        </p:blipFill>
        <p:spPr>
          <a:xfrm>
            <a:off x="1115693" y="2002055"/>
            <a:ext cx="10291047" cy="3727754"/>
          </a:xfrm>
        </p:spPr>
      </p:pic>
    </p:spTree>
    <p:extLst>
      <p:ext uri="{BB962C8B-B14F-4D97-AF65-F5344CB8AC3E}">
        <p14:creationId xmlns:p14="http://schemas.microsoft.com/office/powerpoint/2010/main" val="232514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ADAF-1C79-CF4F-E504-271D88EE4DAB}"/>
              </a:ext>
            </a:extLst>
          </p:cNvPr>
          <p:cNvSpPr>
            <a:spLocks noGrp="1"/>
          </p:cNvSpPr>
          <p:nvPr>
            <p:ph type="title"/>
          </p:nvPr>
        </p:nvSpPr>
        <p:spPr/>
        <p:txBody>
          <a:bodyPr/>
          <a:lstStyle/>
          <a:p>
            <a:r>
              <a:rPr lang="en-IN" dirty="0"/>
              <a:t>RFM Inferences</a:t>
            </a:r>
          </a:p>
        </p:txBody>
      </p:sp>
      <p:pic>
        <p:nvPicPr>
          <p:cNvPr id="5" name="Content Placeholder 4">
            <a:extLst>
              <a:ext uri="{FF2B5EF4-FFF2-40B4-BE49-F238E27FC236}">
                <a16:creationId xmlns:a16="http://schemas.microsoft.com/office/drawing/2014/main" id="{14913D20-5C6D-30B8-DADA-8B96E0059583}"/>
              </a:ext>
            </a:extLst>
          </p:cNvPr>
          <p:cNvPicPr>
            <a:picLocks noGrp="1" noChangeAspect="1"/>
          </p:cNvPicPr>
          <p:nvPr>
            <p:ph idx="1"/>
          </p:nvPr>
        </p:nvPicPr>
        <p:blipFill>
          <a:blip r:embed="rId2"/>
          <a:stretch>
            <a:fillRect/>
          </a:stretch>
        </p:blipFill>
        <p:spPr>
          <a:xfrm>
            <a:off x="981777" y="2473693"/>
            <a:ext cx="10327907" cy="2839451"/>
          </a:xfrm>
        </p:spPr>
      </p:pic>
      <p:sp>
        <p:nvSpPr>
          <p:cNvPr id="6" name="TextBox 5">
            <a:extLst>
              <a:ext uri="{FF2B5EF4-FFF2-40B4-BE49-F238E27FC236}">
                <a16:creationId xmlns:a16="http://schemas.microsoft.com/office/drawing/2014/main" id="{B49F9711-E0A7-9D14-7790-3C5C156B7B25}"/>
              </a:ext>
            </a:extLst>
          </p:cNvPr>
          <p:cNvSpPr txBox="1"/>
          <p:nvPr/>
        </p:nvSpPr>
        <p:spPr>
          <a:xfrm>
            <a:off x="981777" y="1819175"/>
            <a:ext cx="2002055" cy="369332"/>
          </a:xfrm>
          <a:prstGeom prst="rect">
            <a:avLst/>
          </a:prstGeom>
          <a:noFill/>
        </p:spPr>
        <p:txBody>
          <a:bodyPr wrap="square" rtlCol="0">
            <a:spAutoFit/>
          </a:bodyPr>
          <a:lstStyle/>
          <a:p>
            <a:r>
              <a:rPr lang="en-IN" b="1" dirty="0"/>
              <a:t>Best Customers</a:t>
            </a:r>
          </a:p>
        </p:txBody>
      </p:sp>
    </p:spTree>
    <p:extLst>
      <p:ext uri="{BB962C8B-B14F-4D97-AF65-F5344CB8AC3E}">
        <p14:creationId xmlns:p14="http://schemas.microsoft.com/office/powerpoint/2010/main" val="82741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2EDE-9603-D11F-2346-633E36F8C2ED}"/>
              </a:ext>
            </a:extLst>
          </p:cNvPr>
          <p:cNvSpPr>
            <a:spLocks noGrp="1"/>
          </p:cNvSpPr>
          <p:nvPr>
            <p:ph type="title"/>
          </p:nvPr>
        </p:nvSpPr>
        <p:spPr/>
        <p:txBody>
          <a:bodyPr/>
          <a:lstStyle/>
          <a:p>
            <a:r>
              <a:rPr lang="en-IN" dirty="0"/>
              <a:t>RFM Inferences</a:t>
            </a:r>
          </a:p>
        </p:txBody>
      </p:sp>
      <p:pic>
        <p:nvPicPr>
          <p:cNvPr id="5" name="Content Placeholder 4">
            <a:extLst>
              <a:ext uri="{FF2B5EF4-FFF2-40B4-BE49-F238E27FC236}">
                <a16:creationId xmlns:a16="http://schemas.microsoft.com/office/drawing/2014/main" id="{3945EADD-C561-BA31-A751-36833B5D524D}"/>
              </a:ext>
            </a:extLst>
          </p:cNvPr>
          <p:cNvPicPr>
            <a:picLocks noGrp="1" noChangeAspect="1"/>
          </p:cNvPicPr>
          <p:nvPr>
            <p:ph idx="1"/>
          </p:nvPr>
        </p:nvPicPr>
        <p:blipFill>
          <a:blip r:embed="rId2"/>
          <a:stretch>
            <a:fillRect/>
          </a:stretch>
        </p:blipFill>
        <p:spPr>
          <a:xfrm>
            <a:off x="1295400" y="2435192"/>
            <a:ext cx="10006924" cy="2233061"/>
          </a:xfrm>
        </p:spPr>
      </p:pic>
      <p:sp>
        <p:nvSpPr>
          <p:cNvPr id="6" name="TextBox 5">
            <a:extLst>
              <a:ext uri="{FF2B5EF4-FFF2-40B4-BE49-F238E27FC236}">
                <a16:creationId xmlns:a16="http://schemas.microsoft.com/office/drawing/2014/main" id="{FC7CB5A7-F349-C221-7831-471A2CCA39EB}"/>
              </a:ext>
            </a:extLst>
          </p:cNvPr>
          <p:cNvSpPr txBox="1"/>
          <p:nvPr/>
        </p:nvSpPr>
        <p:spPr>
          <a:xfrm>
            <a:off x="1295400" y="1799924"/>
            <a:ext cx="4017745" cy="369332"/>
          </a:xfrm>
          <a:prstGeom prst="rect">
            <a:avLst/>
          </a:prstGeom>
          <a:noFill/>
        </p:spPr>
        <p:txBody>
          <a:bodyPr wrap="square" rtlCol="0">
            <a:spAutoFit/>
          </a:bodyPr>
          <a:lstStyle/>
          <a:p>
            <a:r>
              <a:rPr lang="en-IN" b="1" dirty="0"/>
              <a:t>Risk/Potential Customers  </a:t>
            </a:r>
          </a:p>
        </p:txBody>
      </p:sp>
    </p:spTree>
    <p:extLst>
      <p:ext uri="{BB962C8B-B14F-4D97-AF65-F5344CB8AC3E}">
        <p14:creationId xmlns:p14="http://schemas.microsoft.com/office/powerpoint/2010/main" val="12844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94A1-BAFE-5025-65DA-23A5A37C9B3F}"/>
              </a:ext>
            </a:extLst>
          </p:cNvPr>
          <p:cNvSpPr>
            <a:spLocks noGrp="1"/>
          </p:cNvSpPr>
          <p:nvPr>
            <p:ph type="title"/>
          </p:nvPr>
        </p:nvSpPr>
        <p:spPr/>
        <p:txBody>
          <a:bodyPr/>
          <a:lstStyle/>
          <a:p>
            <a:r>
              <a:rPr lang="en-IN" dirty="0"/>
              <a:t>RFM Inferences</a:t>
            </a:r>
          </a:p>
        </p:txBody>
      </p:sp>
      <p:pic>
        <p:nvPicPr>
          <p:cNvPr id="5" name="Content Placeholder 4">
            <a:extLst>
              <a:ext uri="{FF2B5EF4-FFF2-40B4-BE49-F238E27FC236}">
                <a16:creationId xmlns:a16="http://schemas.microsoft.com/office/drawing/2014/main" id="{50E53AEF-A902-4D90-8A35-A215640F55E0}"/>
              </a:ext>
            </a:extLst>
          </p:cNvPr>
          <p:cNvPicPr>
            <a:picLocks noGrp="1" noChangeAspect="1"/>
          </p:cNvPicPr>
          <p:nvPr>
            <p:ph idx="1"/>
          </p:nvPr>
        </p:nvPicPr>
        <p:blipFill>
          <a:blip r:embed="rId2"/>
          <a:stretch>
            <a:fillRect/>
          </a:stretch>
        </p:blipFill>
        <p:spPr>
          <a:xfrm>
            <a:off x="1295400" y="2483318"/>
            <a:ext cx="9980592" cy="2675823"/>
          </a:xfrm>
        </p:spPr>
      </p:pic>
      <p:sp>
        <p:nvSpPr>
          <p:cNvPr id="6" name="TextBox 5">
            <a:extLst>
              <a:ext uri="{FF2B5EF4-FFF2-40B4-BE49-F238E27FC236}">
                <a16:creationId xmlns:a16="http://schemas.microsoft.com/office/drawing/2014/main" id="{FFA96EC7-EE27-08E4-AFBC-B79F8FC2C620}"/>
              </a:ext>
            </a:extLst>
          </p:cNvPr>
          <p:cNvSpPr txBox="1"/>
          <p:nvPr/>
        </p:nvSpPr>
        <p:spPr>
          <a:xfrm>
            <a:off x="1295400" y="1905802"/>
            <a:ext cx="3074469" cy="369332"/>
          </a:xfrm>
          <a:prstGeom prst="rect">
            <a:avLst/>
          </a:prstGeom>
          <a:noFill/>
        </p:spPr>
        <p:txBody>
          <a:bodyPr wrap="square" rtlCol="0">
            <a:spAutoFit/>
          </a:bodyPr>
          <a:lstStyle/>
          <a:p>
            <a:r>
              <a:rPr lang="en-IN" b="1" dirty="0"/>
              <a:t>Lost Customers</a:t>
            </a:r>
          </a:p>
        </p:txBody>
      </p:sp>
    </p:spTree>
    <p:extLst>
      <p:ext uri="{BB962C8B-B14F-4D97-AF65-F5344CB8AC3E}">
        <p14:creationId xmlns:p14="http://schemas.microsoft.com/office/powerpoint/2010/main" val="189263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826-FC0C-9339-1B02-F7F7C5D942F2}"/>
              </a:ext>
            </a:extLst>
          </p:cNvPr>
          <p:cNvSpPr>
            <a:spLocks noGrp="1"/>
          </p:cNvSpPr>
          <p:nvPr>
            <p:ph type="title"/>
          </p:nvPr>
        </p:nvSpPr>
        <p:spPr/>
        <p:txBody>
          <a:bodyPr/>
          <a:lstStyle/>
          <a:p>
            <a:r>
              <a:rPr lang="en-IN" dirty="0"/>
              <a:t>RFM Inferences</a:t>
            </a:r>
          </a:p>
        </p:txBody>
      </p:sp>
      <p:pic>
        <p:nvPicPr>
          <p:cNvPr id="5" name="Content Placeholder 4">
            <a:extLst>
              <a:ext uri="{FF2B5EF4-FFF2-40B4-BE49-F238E27FC236}">
                <a16:creationId xmlns:a16="http://schemas.microsoft.com/office/drawing/2014/main" id="{F025A331-7BF6-30A9-67E6-5FB6172F3AEF}"/>
              </a:ext>
            </a:extLst>
          </p:cNvPr>
          <p:cNvPicPr>
            <a:picLocks noGrp="1" noChangeAspect="1"/>
          </p:cNvPicPr>
          <p:nvPr>
            <p:ph idx="1"/>
          </p:nvPr>
        </p:nvPicPr>
        <p:blipFill>
          <a:blip r:embed="rId2"/>
          <a:stretch>
            <a:fillRect/>
          </a:stretch>
        </p:blipFill>
        <p:spPr>
          <a:xfrm>
            <a:off x="1295400" y="2267029"/>
            <a:ext cx="9601200" cy="3466941"/>
          </a:xfrm>
        </p:spPr>
      </p:pic>
      <p:sp>
        <p:nvSpPr>
          <p:cNvPr id="6" name="TextBox 5">
            <a:extLst>
              <a:ext uri="{FF2B5EF4-FFF2-40B4-BE49-F238E27FC236}">
                <a16:creationId xmlns:a16="http://schemas.microsoft.com/office/drawing/2014/main" id="{4DDAAA10-4576-50CA-DCCA-000C8E1C71C2}"/>
              </a:ext>
            </a:extLst>
          </p:cNvPr>
          <p:cNvSpPr txBox="1"/>
          <p:nvPr/>
        </p:nvSpPr>
        <p:spPr>
          <a:xfrm>
            <a:off x="1208772" y="1707458"/>
            <a:ext cx="2092693" cy="369332"/>
          </a:xfrm>
          <a:prstGeom prst="rect">
            <a:avLst/>
          </a:prstGeom>
          <a:noFill/>
        </p:spPr>
        <p:txBody>
          <a:bodyPr wrap="square" rtlCol="0">
            <a:spAutoFit/>
          </a:bodyPr>
          <a:lstStyle/>
          <a:p>
            <a:r>
              <a:rPr lang="en-IN" b="1" dirty="0"/>
              <a:t>Loyal Customers</a:t>
            </a:r>
          </a:p>
        </p:txBody>
      </p:sp>
    </p:spTree>
    <p:extLst>
      <p:ext uri="{BB962C8B-B14F-4D97-AF65-F5344CB8AC3E}">
        <p14:creationId xmlns:p14="http://schemas.microsoft.com/office/powerpoint/2010/main" val="22650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0DD-1530-5E24-77A3-28DA26F7091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6603D5C-6DD9-0903-F197-12537BC238B8}"/>
              </a:ext>
            </a:extLst>
          </p:cNvPr>
          <p:cNvSpPr>
            <a:spLocks noGrp="1"/>
          </p:cNvSpPr>
          <p:nvPr>
            <p:ph idx="1"/>
          </p:nvPr>
        </p:nvSpPr>
        <p:spPr/>
        <p:txBody>
          <a:bodyPr/>
          <a:lstStyle/>
          <a:p>
            <a:pPr algn="just"/>
            <a:r>
              <a:rPr lang="en-US" dirty="0"/>
              <a:t>An automobile parts manufacturing company has collected data on transactions for 3 years. </a:t>
            </a:r>
          </a:p>
          <a:p>
            <a:pPr algn="just"/>
            <a:r>
              <a:rPr lang="en-US" dirty="0"/>
              <a:t>They do not have any in-house data science team, thus they have hired you as their consultant. </a:t>
            </a:r>
          </a:p>
          <a:p>
            <a:pPr algn="just"/>
            <a:r>
              <a:rPr lang="en-US" dirty="0"/>
              <a:t>Your job is to use your data science skills to find the underlying buying patterns of the customers, provide the company with suitable insights about their customers, and recommend customized marketing strategies for different segments of customers.</a:t>
            </a:r>
            <a:endParaRPr lang="en-IN" dirty="0"/>
          </a:p>
        </p:txBody>
      </p:sp>
    </p:spTree>
    <p:extLst>
      <p:ext uri="{BB962C8B-B14F-4D97-AF65-F5344CB8AC3E}">
        <p14:creationId xmlns:p14="http://schemas.microsoft.com/office/powerpoint/2010/main" val="68843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4378-5AC1-E5CC-F82C-4D8E1D83EA8F}"/>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CDD30FEB-C97F-E6D6-34E5-826784E07ED5}"/>
              </a:ext>
            </a:extLst>
          </p:cNvPr>
          <p:cNvSpPr>
            <a:spLocks noGrp="1"/>
          </p:cNvSpPr>
          <p:nvPr>
            <p:ph idx="1"/>
          </p:nvPr>
        </p:nvSpPr>
        <p:spPr>
          <a:xfrm>
            <a:off x="1295400" y="1828800"/>
            <a:ext cx="5548162" cy="4343400"/>
          </a:xfrm>
        </p:spPr>
        <p:txBody>
          <a:bodyPr/>
          <a:lstStyle/>
          <a:p>
            <a:pPr marL="0" indent="0">
              <a:buNone/>
            </a:pPr>
            <a:r>
              <a:rPr lang="en-IN" dirty="0"/>
              <a:t>Data Summary:</a:t>
            </a:r>
          </a:p>
          <a:p>
            <a:r>
              <a:rPr lang="en-IN" dirty="0"/>
              <a:t>The data contains 2747 rows and 20 columns. </a:t>
            </a:r>
          </a:p>
          <a:p>
            <a:r>
              <a:rPr lang="en-IN" dirty="0"/>
              <a:t>The data doesn’t have any null values or duplicates. </a:t>
            </a:r>
          </a:p>
        </p:txBody>
      </p:sp>
      <p:pic>
        <p:nvPicPr>
          <p:cNvPr id="5" name="Picture 4">
            <a:extLst>
              <a:ext uri="{FF2B5EF4-FFF2-40B4-BE49-F238E27FC236}">
                <a16:creationId xmlns:a16="http://schemas.microsoft.com/office/drawing/2014/main" id="{616D08EB-EED9-E3AF-101C-5B83E949E41E}"/>
              </a:ext>
            </a:extLst>
          </p:cNvPr>
          <p:cNvPicPr>
            <a:picLocks noChangeAspect="1"/>
          </p:cNvPicPr>
          <p:nvPr/>
        </p:nvPicPr>
        <p:blipFill>
          <a:blip r:embed="rId2"/>
          <a:stretch>
            <a:fillRect/>
          </a:stretch>
        </p:blipFill>
        <p:spPr>
          <a:xfrm>
            <a:off x="7854215" y="2081211"/>
            <a:ext cx="3042385" cy="4027374"/>
          </a:xfrm>
          <a:prstGeom prst="rect">
            <a:avLst/>
          </a:prstGeom>
        </p:spPr>
      </p:pic>
    </p:spTree>
    <p:extLst>
      <p:ext uri="{BB962C8B-B14F-4D97-AF65-F5344CB8AC3E}">
        <p14:creationId xmlns:p14="http://schemas.microsoft.com/office/powerpoint/2010/main" val="13861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4378-5AC1-E5CC-F82C-4D8E1D83EA8F}"/>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CDD30FEB-C97F-E6D6-34E5-826784E07ED5}"/>
              </a:ext>
            </a:extLst>
          </p:cNvPr>
          <p:cNvSpPr>
            <a:spLocks noGrp="1"/>
          </p:cNvSpPr>
          <p:nvPr>
            <p:ph idx="1"/>
          </p:nvPr>
        </p:nvSpPr>
        <p:spPr>
          <a:xfrm>
            <a:off x="489102" y="1597443"/>
            <a:ext cx="4800600" cy="702644"/>
          </a:xfrm>
        </p:spPr>
        <p:txBody>
          <a:bodyPr/>
          <a:lstStyle/>
          <a:p>
            <a:pPr marL="0" indent="0">
              <a:buNone/>
            </a:pPr>
            <a:r>
              <a:rPr lang="en-IN" dirty="0"/>
              <a:t>Data Info &amp; Description: </a:t>
            </a:r>
          </a:p>
        </p:txBody>
      </p:sp>
      <p:pic>
        <p:nvPicPr>
          <p:cNvPr id="8" name="Picture 7">
            <a:extLst>
              <a:ext uri="{FF2B5EF4-FFF2-40B4-BE49-F238E27FC236}">
                <a16:creationId xmlns:a16="http://schemas.microsoft.com/office/drawing/2014/main" id="{5F28F2A2-DD83-73DF-B97A-C7BC15BFC86F}"/>
              </a:ext>
            </a:extLst>
          </p:cNvPr>
          <p:cNvPicPr>
            <a:picLocks noChangeAspect="1"/>
          </p:cNvPicPr>
          <p:nvPr/>
        </p:nvPicPr>
        <p:blipFill>
          <a:blip r:embed="rId2"/>
          <a:stretch>
            <a:fillRect/>
          </a:stretch>
        </p:blipFill>
        <p:spPr>
          <a:xfrm>
            <a:off x="418262" y="2370601"/>
            <a:ext cx="4432871" cy="4232265"/>
          </a:xfrm>
          <a:prstGeom prst="rect">
            <a:avLst/>
          </a:prstGeom>
        </p:spPr>
      </p:pic>
      <p:pic>
        <p:nvPicPr>
          <p:cNvPr id="10" name="Picture 9">
            <a:extLst>
              <a:ext uri="{FF2B5EF4-FFF2-40B4-BE49-F238E27FC236}">
                <a16:creationId xmlns:a16="http://schemas.microsoft.com/office/drawing/2014/main" id="{A66399B5-768C-2944-0EC7-3DD591EAE526}"/>
              </a:ext>
            </a:extLst>
          </p:cNvPr>
          <p:cNvPicPr>
            <a:picLocks noChangeAspect="1"/>
          </p:cNvPicPr>
          <p:nvPr/>
        </p:nvPicPr>
        <p:blipFill>
          <a:blip r:embed="rId3"/>
          <a:stretch>
            <a:fillRect/>
          </a:stretch>
        </p:blipFill>
        <p:spPr>
          <a:xfrm>
            <a:off x="5728271" y="2300087"/>
            <a:ext cx="6139007" cy="2714675"/>
          </a:xfrm>
          <a:prstGeom prst="rect">
            <a:avLst/>
          </a:prstGeom>
        </p:spPr>
      </p:pic>
    </p:spTree>
    <p:extLst>
      <p:ext uri="{BB962C8B-B14F-4D97-AF65-F5344CB8AC3E}">
        <p14:creationId xmlns:p14="http://schemas.microsoft.com/office/powerpoint/2010/main" val="3284916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9C2C-1751-3F29-E345-63F1BA9CF395}"/>
              </a:ext>
            </a:extLst>
          </p:cNvPr>
          <p:cNvSpPr>
            <a:spLocks noGrp="1"/>
          </p:cNvSpPr>
          <p:nvPr>
            <p:ph type="title"/>
          </p:nvPr>
        </p:nvSpPr>
        <p:spPr/>
        <p:txBody>
          <a:bodyPr/>
          <a:lstStyle/>
          <a:p>
            <a:r>
              <a:rPr lang="en-IN" dirty="0"/>
              <a:t>Unique Values and counts</a:t>
            </a:r>
          </a:p>
        </p:txBody>
      </p:sp>
      <p:pic>
        <p:nvPicPr>
          <p:cNvPr id="5" name="Content Placeholder 4">
            <a:extLst>
              <a:ext uri="{FF2B5EF4-FFF2-40B4-BE49-F238E27FC236}">
                <a16:creationId xmlns:a16="http://schemas.microsoft.com/office/drawing/2014/main" id="{CEA188B9-3D1F-1440-174A-C262F3EF35BA}"/>
              </a:ext>
            </a:extLst>
          </p:cNvPr>
          <p:cNvPicPr>
            <a:picLocks noGrp="1" noChangeAspect="1"/>
          </p:cNvPicPr>
          <p:nvPr>
            <p:ph idx="1"/>
          </p:nvPr>
        </p:nvPicPr>
        <p:blipFill>
          <a:blip r:embed="rId2"/>
          <a:stretch>
            <a:fillRect/>
          </a:stretch>
        </p:blipFill>
        <p:spPr>
          <a:xfrm>
            <a:off x="298383" y="1828799"/>
            <a:ext cx="11550316" cy="4774639"/>
          </a:xfrm>
        </p:spPr>
      </p:pic>
    </p:spTree>
    <p:extLst>
      <p:ext uri="{BB962C8B-B14F-4D97-AF65-F5344CB8AC3E}">
        <p14:creationId xmlns:p14="http://schemas.microsoft.com/office/powerpoint/2010/main" val="314009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p>
        </p:txBody>
      </p:sp>
      <p:pic>
        <p:nvPicPr>
          <p:cNvPr id="2050" name="Picture 2">
            <a:extLst>
              <a:ext uri="{FF2B5EF4-FFF2-40B4-BE49-F238E27FC236}">
                <a16:creationId xmlns:a16="http://schemas.microsoft.com/office/drawing/2014/main" id="{B6E28ADF-DE8E-2EDD-15F1-C9594B255D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289" y="2735736"/>
            <a:ext cx="8979426" cy="3511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84C15F-F61B-6F92-C939-1F6FFCFD7058}"/>
              </a:ext>
            </a:extLst>
          </p:cNvPr>
          <p:cNvSpPr txBox="1"/>
          <p:nvPr/>
        </p:nvSpPr>
        <p:spPr>
          <a:xfrm>
            <a:off x="1029903" y="1982804"/>
            <a:ext cx="2666198" cy="369332"/>
          </a:xfrm>
          <a:prstGeom prst="rect">
            <a:avLst/>
          </a:prstGeom>
          <a:noFill/>
        </p:spPr>
        <p:txBody>
          <a:bodyPr wrap="square" rtlCol="0">
            <a:spAutoFit/>
          </a:bodyPr>
          <a:lstStyle/>
          <a:p>
            <a:r>
              <a:rPr lang="en-IN" b="1" dirty="0"/>
              <a:t>Quantity Ordered</a:t>
            </a: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673D-E1EA-BCA1-4CC4-DE176D6E56F1}"/>
              </a:ext>
            </a:extLst>
          </p:cNvPr>
          <p:cNvSpPr>
            <a:spLocks noGrp="1"/>
          </p:cNvSpPr>
          <p:nvPr>
            <p:ph type="title"/>
          </p:nvPr>
        </p:nvSpPr>
        <p:spPr/>
        <p:txBody>
          <a:bodyPr/>
          <a:lstStyle/>
          <a:p>
            <a:r>
              <a:rPr lang="en-US" dirty="0"/>
              <a:t>Univariate Analysis</a:t>
            </a:r>
            <a:endParaRPr lang="en-IN" dirty="0"/>
          </a:p>
        </p:txBody>
      </p:sp>
      <p:pic>
        <p:nvPicPr>
          <p:cNvPr id="3076" name="Picture 4">
            <a:extLst>
              <a:ext uri="{FF2B5EF4-FFF2-40B4-BE49-F238E27FC236}">
                <a16:creationId xmlns:a16="http://schemas.microsoft.com/office/drawing/2014/main" id="{CF3AF45B-9474-C0CC-8E30-15E5EAE9D8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143" y="2244848"/>
            <a:ext cx="8997714" cy="3511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41A7FF-FC45-B90A-3180-A425DB2C492A}"/>
              </a:ext>
            </a:extLst>
          </p:cNvPr>
          <p:cNvSpPr txBox="1"/>
          <p:nvPr/>
        </p:nvSpPr>
        <p:spPr>
          <a:xfrm>
            <a:off x="798897" y="1925053"/>
            <a:ext cx="1694046" cy="369332"/>
          </a:xfrm>
          <a:prstGeom prst="rect">
            <a:avLst/>
          </a:prstGeom>
          <a:noFill/>
        </p:spPr>
        <p:txBody>
          <a:bodyPr wrap="square" rtlCol="0">
            <a:spAutoFit/>
          </a:bodyPr>
          <a:lstStyle/>
          <a:p>
            <a:r>
              <a:rPr lang="en-IN" b="1" dirty="0"/>
              <a:t>Price Each:</a:t>
            </a:r>
          </a:p>
        </p:txBody>
      </p:sp>
    </p:spTree>
    <p:extLst>
      <p:ext uri="{BB962C8B-B14F-4D97-AF65-F5344CB8AC3E}">
        <p14:creationId xmlns:p14="http://schemas.microsoft.com/office/powerpoint/2010/main" val="34318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1E55-E917-D075-6F94-F84FCE6248C1}"/>
              </a:ext>
            </a:extLst>
          </p:cNvPr>
          <p:cNvSpPr>
            <a:spLocks noGrp="1"/>
          </p:cNvSpPr>
          <p:nvPr>
            <p:ph type="title"/>
          </p:nvPr>
        </p:nvSpPr>
        <p:spPr/>
        <p:txBody>
          <a:bodyPr/>
          <a:lstStyle/>
          <a:p>
            <a:r>
              <a:rPr lang="en-US" dirty="0"/>
              <a:t>Univariate Analysis</a:t>
            </a:r>
            <a:endParaRPr lang="en-IN" dirty="0"/>
          </a:p>
        </p:txBody>
      </p:sp>
      <p:pic>
        <p:nvPicPr>
          <p:cNvPr id="4098" name="Picture 2">
            <a:extLst>
              <a:ext uri="{FF2B5EF4-FFF2-40B4-BE49-F238E27FC236}">
                <a16:creationId xmlns:a16="http://schemas.microsoft.com/office/drawing/2014/main" id="{B16FF01E-773A-D736-A0F5-F7614BDCFF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143" y="2244848"/>
            <a:ext cx="8997714" cy="3511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A1806B-4A55-1DB4-FF7E-424083A7B0DA}"/>
              </a:ext>
            </a:extLst>
          </p:cNvPr>
          <p:cNvSpPr txBox="1"/>
          <p:nvPr/>
        </p:nvSpPr>
        <p:spPr>
          <a:xfrm>
            <a:off x="1405288" y="1809549"/>
            <a:ext cx="3051209" cy="369332"/>
          </a:xfrm>
          <a:prstGeom prst="rect">
            <a:avLst/>
          </a:prstGeom>
          <a:noFill/>
        </p:spPr>
        <p:txBody>
          <a:bodyPr wrap="square" rtlCol="0">
            <a:spAutoFit/>
          </a:bodyPr>
          <a:lstStyle/>
          <a:p>
            <a:r>
              <a:rPr lang="en-IN" b="1" dirty="0"/>
              <a:t>Sales:</a:t>
            </a:r>
          </a:p>
        </p:txBody>
      </p:sp>
    </p:spTree>
    <p:extLst>
      <p:ext uri="{BB962C8B-B14F-4D97-AF65-F5344CB8AC3E}">
        <p14:creationId xmlns:p14="http://schemas.microsoft.com/office/powerpoint/2010/main" val="417573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113</TotalTime>
  <Words>430</Words>
  <Application>Microsoft Office PowerPoint</Application>
  <PresentationFormat>Widescreen</PresentationFormat>
  <Paragraphs>56</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Book Antiqua</vt:lpstr>
      <vt:lpstr>Sales Direction 16X9</vt:lpstr>
      <vt:lpstr>Marketing Retail &amp; Analysis Project - 1</vt:lpstr>
      <vt:lpstr>Table of Contents</vt:lpstr>
      <vt:lpstr>Problem Statement</vt:lpstr>
      <vt:lpstr>Exploratory Data Analysis</vt:lpstr>
      <vt:lpstr>Exploratory Data Analysis</vt:lpstr>
      <vt:lpstr>Unique Values and counts</vt:lpstr>
      <vt:lpstr>Univariate Analysis</vt:lpstr>
      <vt:lpstr>Univariate Analysis</vt:lpstr>
      <vt:lpstr>Univariate Analysis</vt:lpstr>
      <vt:lpstr>Univariate Analysis</vt:lpstr>
      <vt:lpstr>Bivariate Analysis</vt:lpstr>
      <vt:lpstr>PowerPoint Presentation</vt:lpstr>
      <vt:lpstr>PowerPoint Presentation</vt:lpstr>
      <vt:lpstr>PowerPoint Presentation</vt:lpstr>
      <vt:lpstr>PowerPoint Presentation</vt:lpstr>
      <vt:lpstr>Title and Content Layout with SmartArt</vt:lpstr>
      <vt:lpstr>EDA Summary and Inferences</vt:lpstr>
      <vt:lpstr>RFM</vt:lpstr>
      <vt:lpstr>Knime Workflow</vt:lpstr>
      <vt:lpstr>Segmented Table</vt:lpstr>
      <vt:lpstr>RFM Inferences</vt:lpstr>
      <vt:lpstr>RFM Inferences</vt:lpstr>
      <vt:lpstr>RFM Inferences</vt:lpstr>
      <vt:lpstr>RFM Inferences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Retail &amp; Analysis Project - 1</dc:title>
  <dc:creator>KAVIN</dc:creator>
  <cp:lastModifiedBy>KAVIN</cp:lastModifiedBy>
  <cp:revision>1</cp:revision>
  <dcterms:created xsi:type="dcterms:W3CDTF">2024-03-24T09:40:52Z</dcterms:created>
  <dcterms:modified xsi:type="dcterms:W3CDTF">2024-03-24T11:34:29Z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