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5" r:id="rId10"/>
    <p:sldId id="264" r:id="rId11"/>
    <p:sldId id="266" r:id="rId12"/>
    <p:sldId id="267" r:id="rId13"/>
    <p:sldId id="269" r:id="rId14"/>
    <p:sldId id="268" r:id="rId15"/>
    <p:sldId id="270" r:id="rId16"/>
    <p:sldId id="271" r:id="rId17"/>
    <p:sldId id="272" r:id="rId18"/>
    <p:sldId id="273" r:id="rId19"/>
    <p:sldId id="275" r:id="rId20"/>
    <p:sldId id="274" r:id="rId21"/>
    <p:sldId id="276" r:id="rId22"/>
    <p:sldId id="280"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2701-F436-0F28-7B63-98799EDA23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321B55-3B6F-EF7A-E207-D3239314E3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6DF792-3CE9-DD0F-682D-AF32A74175D2}"/>
              </a:ext>
            </a:extLst>
          </p:cNvPr>
          <p:cNvSpPr>
            <a:spLocks noGrp="1"/>
          </p:cNvSpPr>
          <p:nvPr>
            <p:ph type="dt" sz="half" idx="10"/>
          </p:nvPr>
        </p:nvSpPr>
        <p:spPr/>
        <p:txBody>
          <a:bodyPr/>
          <a:lstStyle/>
          <a:p>
            <a:fld id="{D565F42E-1C47-401D-8922-CB5EB78EEE23}" type="datetimeFigureOut">
              <a:rPr lang="en-IN" smtClean="0"/>
              <a:t>24-03-2024</a:t>
            </a:fld>
            <a:endParaRPr lang="en-IN"/>
          </a:p>
        </p:txBody>
      </p:sp>
      <p:sp>
        <p:nvSpPr>
          <p:cNvPr id="5" name="Footer Placeholder 4">
            <a:extLst>
              <a:ext uri="{FF2B5EF4-FFF2-40B4-BE49-F238E27FC236}">
                <a16:creationId xmlns:a16="http://schemas.microsoft.com/office/drawing/2014/main" id="{A49B3F54-10D6-ED4E-D58C-5B5443BEF1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8C7C60-5F44-2FAC-AD5A-76DB7AD1B27D}"/>
              </a:ext>
            </a:extLst>
          </p:cNvPr>
          <p:cNvSpPr>
            <a:spLocks noGrp="1"/>
          </p:cNvSpPr>
          <p:nvPr>
            <p:ph type="sldNum" sz="quarter" idx="12"/>
          </p:nvPr>
        </p:nvSpPr>
        <p:spPr/>
        <p:txBody>
          <a:bodyPr/>
          <a:lstStyle/>
          <a:p>
            <a:fld id="{46E421B6-C997-4C3B-9CB6-FA1F424BBCD8}" type="slidenum">
              <a:rPr lang="en-IN" smtClean="0"/>
              <a:t>‹#›</a:t>
            </a:fld>
            <a:endParaRPr lang="en-IN"/>
          </a:p>
        </p:txBody>
      </p:sp>
    </p:spTree>
    <p:extLst>
      <p:ext uri="{BB962C8B-B14F-4D97-AF65-F5344CB8AC3E}">
        <p14:creationId xmlns:p14="http://schemas.microsoft.com/office/powerpoint/2010/main" val="110622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11FE-4E3D-A27E-76E0-2F39CD92DE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156B84-B520-A3AB-CA3B-409DB41AE0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3CF4E0-73BC-B4BC-5096-0579EE4A1957}"/>
              </a:ext>
            </a:extLst>
          </p:cNvPr>
          <p:cNvSpPr>
            <a:spLocks noGrp="1"/>
          </p:cNvSpPr>
          <p:nvPr>
            <p:ph type="dt" sz="half" idx="10"/>
          </p:nvPr>
        </p:nvSpPr>
        <p:spPr/>
        <p:txBody>
          <a:bodyPr/>
          <a:lstStyle/>
          <a:p>
            <a:fld id="{D565F42E-1C47-401D-8922-CB5EB78EEE23}" type="datetimeFigureOut">
              <a:rPr lang="en-IN" smtClean="0"/>
              <a:t>24-03-2024</a:t>
            </a:fld>
            <a:endParaRPr lang="en-IN"/>
          </a:p>
        </p:txBody>
      </p:sp>
      <p:sp>
        <p:nvSpPr>
          <p:cNvPr id="5" name="Footer Placeholder 4">
            <a:extLst>
              <a:ext uri="{FF2B5EF4-FFF2-40B4-BE49-F238E27FC236}">
                <a16:creationId xmlns:a16="http://schemas.microsoft.com/office/drawing/2014/main" id="{E6A5779D-04BC-62A8-D73C-F24DDD9AE4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909845-F1DC-F4DB-D041-5556A6BF98D9}"/>
              </a:ext>
            </a:extLst>
          </p:cNvPr>
          <p:cNvSpPr>
            <a:spLocks noGrp="1"/>
          </p:cNvSpPr>
          <p:nvPr>
            <p:ph type="sldNum" sz="quarter" idx="12"/>
          </p:nvPr>
        </p:nvSpPr>
        <p:spPr/>
        <p:txBody>
          <a:bodyPr/>
          <a:lstStyle/>
          <a:p>
            <a:fld id="{46E421B6-C997-4C3B-9CB6-FA1F424BBCD8}" type="slidenum">
              <a:rPr lang="en-IN" smtClean="0"/>
              <a:t>‹#›</a:t>
            </a:fld>
            <a:endParaRPr lang="en-IN"/>
          </a:p>
        </p:txBody>
      </p:sp>
    </p:spTree>
    <p:extLst>
      <p:ext uri="{BB962C8B-B14F-4D97-AF65-F5344CB8AC3E}">
        <p14:creationId xmlns:p14="http://schemas.microsoft.com/office/powerpoint/2010/main" val="318705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2D88DD-B73A-1708-F15E-5C8EFA7BF7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3615C7-7526-A1C1-05EF-68B0A11C06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61D173-86C9-E552-C974-16EE9C92A860}"/>
              </a:ext>
            </a:extLst>
          </p:cNvPr>
          <p:cNvSpPr>
            <a:spLocks noGrp="1"/>
          </p:cNvSpPr>
          <p:nvPr>
            <p:ph type="dt" sz="half" idx="10"/>
          </p:nvPr>
        </p:nvSpPr>
        <p:spPr/>
        <p:txBody>
          <a:bodyPr/>
          <a:lstStyle/>
          <a:p>
            <a:fld id="{D565F42E-1C47-401D-8922-CB5EB78EEE23}" type="datetimeFigureOut">
              <a:rPr lang="en-IN" smtClean="0"/>
              <a:t>24-03-2024</a:t>
            </a:fld>
            <a:endParaRPr lang="en-IN"/>
          </a:p>
        </p:txBody>
      </p:sp>
      <p:sp>
        <p:nvSpPr>
          <p:cNvPr id="5" name="Footer Placeholder 4">
            <a:extLst>
              <a:ext uri="{FF2B5EF4-FFF2-40B4-BE49-F238E27FC236}">
                <a16:creationId xmlns:a16="http://schemas.microsoft.com/office/drawing/2014/main" id="{702A6594-AE1F-DAE7-BD4F-24150A17A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EA9CAC-6F34-CC70-19E6-CF33085DC1B5}"/>
              </a:ext>
            </a:extLst>
          </p:cNvPr>
          <p:cNvSpPr>
            <a:spLocks noGrp="1"/>
          </p:cNvSpPr>
          <p:nvPr>
            <p:ph type="sldNum" sz="quarter" idx="12"/>
          </p:nvPr>
        </p:nvSpPr>
        <p:spPr/>
        <p:txBody>
          <a:bodyPr/>
          <a:lstStyle/>
          <a:p>
            <a:fld id="{46E421B6-C997-4C3B-9CB6-FA1F424BBCD8}" type="slidenum">
              <a:rPr lang="en-IN" smtClean="0"/>
              <a:t>‹#›</a:t>
            </a:fld>
            <a:endParaRPr lang="en-IN"/>
          </a:p>
        </p:txBody>
      </p:sp>
    </p:spTree>
    <p:extLst>
      <p:ext uri="{BB962C8B-B14F-4D97-AF65-F5344CB8AC3E}">
        <p14:creationId xmlns:p14="http://schemas.microsoft.com/office/powerpoint/2010/main" val="109983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6999-DEB7-E348-15DE-3CF4B31F9B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EEECAF-6229-4C61-0102-F841333C2F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E05CA6-69CF-7E30-56B2-202623AE8B24}"/>
              </a:ext>
            </a:extLst>
          </p:cNvPr>
          <p:cNvSpPr>
            <a:spLocks noGrp="1"/>
          </p:cNvSpPr>
          <p:nvPr>
            <p:ph type="dt" sz="half" idx="10"/>
          </p:nvPr>
        </p:nvSpPr>
        <p:spPr/>
        <p:txBody>
          <a:bodyPr/>
          <a:lstStyle/>
          <a:p>
            <a:fld id="{D565F42E-1C47-401D-8922-CB5EB78EEE23}" type="datetimeFigureOut">
              <a:rPr lang="en-IN" smtClean="0"/>
              <a:t>24-03-2024</a:t>
            </a:fld>
            <a:endParaRPr lang="en-IN"/>
          </a:p>
        </p:txBody>
      </p:sp>
      <p:sp>
        <p:nvSpPr>
          <p:cNvPr id="5" name="Footer Placeholder 4">
            <a:extLst>
              <a:ext uri="{FF2B5EF4-FFF2-40B4-BE49-F238E27FC236}">
                <a16:creationId xmlns:a16="http://schemas.microsoft.com/office/drawing/2014/main" id="{F9C3E97A-D70F-6FB8-B0F1-D5120629A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BD573E-3156-1E36-551C-DC44EFEB1EAF}"/>
              </a:ext>
            </a:extLst>
          </p:cNvPr>
          <p:cNvSpPr>
            <a:spLocks noGrp="1"/>
          </p:cNvSpPr>
          <p:nvPr>
            <p:ph type="sldNum" sz="quarter" idx="12"/>
          </p:nvPr>
        </p:nvSpPr>
        <p:spPr/>
        <p:txBody>
          <a:bodyPr/>
          <a:lstStyle/>
          <a:p>
            <a:fld id="{46E421B6-C997-4C3B-9CB6-FA1F424BBCD8}" type="slidenum">
              <a:rPr lang="en-IN" smtClean="0"/>
              <a:t>‹#›</a:t>
            </a:fld>
            <a:endParaRPr lang="en-IN"/>
          </a:p>
        </p:txBody>
      </p:sp>
    </p:spTree>
    <p:extLst>
      <p:ext uri="{BB962C8B-B14F-4D97-AF65-F5344CB8AC3E}">
        <p14:creationId xmlns:p14="http://schemas.microsoft.com/office/powerpoint/2010/main" val="2613564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689F-2E66-0990-CB19-D5254DFF54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9D25A3-7887-400A-7520-061C912213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2AC842-DDEC-891B-96A0-345BE9E8EB11}"/>
              </a:ext>
            </a:extLst>
          </p:cNvPr>
          <p:cNvSpPr>
            <a:spLocks noGrp="1"/>
          </p:cNvSpPr>
          <p:nvPr>
            <p:ph type="dt" sz="half" idx="10"/>
          </p:nvPr>
        </p:nvSpPr>
        <p:spPr/>
        <p:txBody>
          <a:bodyPr/>
          <a:lstStyle/>
          <a:p>
            <a:fld id="{D565F42E-1C47-401D-8922-CB5EB78EEE23}" type="datetimeFigureOut">
              <a:rPr lang="en-IN" smtClean="0"/>
              <a:t>24-03-2024</a:t>
            </a:fld>
            <a:endParaRPr lang="en-IN"/>
          </a:p>
        </p:txBody>
      </p:sp>
      <p:sp>
        <p:nvSpPr>
          <p:cNvPr id="5" name="Footer Placeholder 4">
            <a:extLst>
              <a:ext uri="{FF2B5EF4-FFF2-40B4-BE49-F238E27FC236}">
                <a16:creationId xmlns:a16="http://schemas.microsoft.com/office/drawing/2014/main" id="{7C1CDF4F-68A5-4CAF-4706-BAEBA0686C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D68B60-D4A1-8DE8-A0A5-4D01E0B5E7CE}"/>
              </a:ext>
            </a:extLst>
          </p:cNvPr>
          <p:cNvSpPr>
            <a:spLocks noGrp="1"/>
          </p:cNvSpPr>
          <p:nvPr>
            <p:ph type="sldNum" sz="quarter" idx="12"/>
          </p:nvPr>
        </p:nvSpPr>
        <p:spPr/>
        <p:txBody>
          <a:bodyPr/>
          <a:lstStyle/>
          <a:p>
            <a:fld id="{46E421B6-C997-4C3B-9CB6-FA1F424BBCD8}" type="slidenum">
              <a:rPr lang="en-IN" smtClean="0"/>
              <a:t>‹#›</a:t>
            </a:fld>
            <a:endParaRPr lang="en-IN"/>
          </a:p>
        </p:txBody>
      </p:sp>
    </p:spTree>
    <p:extLst>
      <p:ext uri="{BB962C8B-B14F-4D97-AF65-F5344CB8AC3E}">
        <p14:creationId xmlns:p14="http://schemas.microsoft.com/office/powerpoint/2010/main" val="627522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73D7-E815-1C6D-1B82-D3F006A2E8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FBBAC7-FD7E-2830-AE4F-229ACFFA47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BF0AC-DA54-9CEB-4EED-2CEB80CB5E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C55148-6005-8D08-AE69-78351C72AAC9}"/>
              </a:ext>
            </a:extLst>
          </p:cNvPr>
          <p:cNvSpPr>
            <a:spLocks noGrp="1"/>
          </p:cNvSpPr>
          <p:nvPr>
            <p:ph type="dt" sz="half" idx="10"/>
          </p:nvPr>
        </p:nvSpPr>
        <p:spPr/>
        <p:txBody>
          <a:bodyPr/>
          <a:lstStyle/>
          <a:p>
            <a:fld id="{D565F42E-1C47-401D-8922-CB5EB78EEE23}" type="datetimeFigureOut">
              <a:rPr lang="en-IN" smtClean="0"/>
              <a:t>24-03-2024</a:t>
            </a:fld>
            <a:endParaRPr lang="en-IN"/>
          </a:p>
        </p:txBody>
      </p:sp>
      <p:sp>
        <p:nvSpPr>
          <p:cNvPr id="6" name="Footer Placeholder 5">
            <a:extLst>
              <a:ext uri="{FF2B5EF4-FFF2-40B4-BE49-F238E27FC236}">
                <a16:creationId xmlns:a16="http://schemas.microsoft.com/office/drawing/2014/main" id="{84644A3C-8C4A-DE3D-7CD6-48C0BA9CF6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A008ED-6CB2-EECD-94A7-1F4EB8B89F6E}"/>
              </a:ext>
            </a:extLst>
          </p:cNvPr>
          <p:cNvSpPr>
            <a:spLocks noGrp="1"/>
          </p:cNvSpPr>
          <p:nvPr>
            <p:ph type="sldNum" sz="quarter" idx="12"/>
          </p:nvPr>
        </p:nvSpPr>
        <p:spPr/>
        <p:txBody>
          <a:bodyPr/>
          <a:lstStyle/>
          <a:p>
            <a:fld id="{46E421B6-C997-4C3B-9CB6-FA1F424BBCD8}" type="slidenum">
              <a:rPr lang="en-IN" smtClean="0"/>
              <a:t>‹#›</a:t>
            </a:fld>
            <a:endParaRPr lang="en-IN"/>
          </a:p>
        </p:txBody>
      </p:sp>
    </p:spTree>
    <p:extLst>
      <p:ext uri="{BB962C8B-B14F-4D97-AF65-F5344CB8AC3E}">
        <p14:creationId xmlns:p14="http://schemas.microsoft.com/office/powerpoint/2010/main" val="3264963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13CE-B121-B08E-C620-4386436BBE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A0B523-F8A9-D52A-017B-05EC77158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14D76F-1110-80C1-A174-97A5C8833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151F58-FC63-F477-7634-1A4FE522C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47697D-165A-B1AE-061C-0AAC9B5CDF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421BCE-2EE8-F320-1000-8EB5437CBFCB}"/>
              </a:ext>
            </a:extLst>
          </p:cNvPr>
          <p:cNvSpPr>
            <a:spLocks noGrp="1"/>
          </p:cNvSpPr>
          <p:nvPr>
            <p:ph type="dt" sz="half" idx="10"/>
          </p:nvPr>
        </p:nvSpPr>
        <p:spPr/>
        <p:txBody>
          <a:bodyPr/>
          <a:lstStyle/>
          <a:p>
            <a:fld id="{D565F42E-1C47-401D-8922-CB5EB78EEE23}" type="datetimeFigureOut">
              <a:rPr lang="en-IN" smtClean="0"/>
              <a:t>24-03-2024</a:t>
            </a:fld>
            <a:endParaRPr lang="en-IN"/>
          </a:p>
        </p:txBody>
      </p:sp>
      <p:sp>
        <p:nvSpPr>
          <p:cNvPr id="8" name="Footer Placeholder 7">
            <a:extLst>
              <a:ext uri="{FF2B5EF4-FFF2-40B4-BE49-F238E27FC236}">
                <a16:creationId xmlns:a16="http://schemas.microsoft.com/office/drawing/2014/main" id="{ACF09FD4-D187-0E92-70F9-81765E3213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CB9AFB-713E-B80F-716C-F7523F851BE1}"/>
              </a:ext>
            </a:extLst>
          </p:cNvPr>
          <p:cNvSpPr>
            <a:spLocks noGrp="1"/>
          </p:cNvSpPr>
          <p:nvPr>
            <p:ph type="sldNum" sz="quarter" idx="12"/>
          </p:nvPr>
        </p:nvSpPr>
        <p:spPr/>
        <p:txBody>
          <a:bodyPr/>
          <a:lstStyle/>
          <a:p>
            <a:fld id="{46E421B6-C997-4C3B-9CB6-FA1F424BBCD8}" type="slidenum">
              <a:rPr lang="en-IN" smtClean="0"/>
              <a:t>‹#›</a:t>
            </a:fld>
            <a:endParaRPr lang="en-IN"/>
          </a:p>
        </p:txBody>
      </p:sp>
    </p:spTree>
    <p:extLst>
      <p:ext uri="{BB962C8B-B14F-4D97-AF65-F5344CB8AC3E}">
        <p14:creationId xmlns:p14="http://schemas.microsoft.com/office/powerpoint/2010/main" val="451541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B171-5F29-A70C-62FD-8469F95A60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7E1382-36BB-FE01-87DC-738E42865B7D}"/>
              </a:ext>
            </a:extLst>
          </p:cNvPr>
          <p:cNvSpPr>
            <a:spLocks noGrp="1"/>
          </p:cNvSpPr>
          <p:nvPr>
            <p:ph type="dt" sz="half" idx="10"/>
          </p:nvPr>
        </p:nvSpPr>
        <p:spPr/>
        <p:txBody>
          <a:bodyPr/>
          <a:lstStyle/>
          <a:p>
            <a:fld id="{D565F42E-1C47-401D-8922-CB5EB78EEE23}" type="datetimeFigureOut">
              <a:rPr lang="en-IN" smtClean="0"/>
              <a:t>24-03-2024</a:t>
            </a:fld>
            <a:endParaRPr lang="en-IN"/>
          </a:p>
        </p:txBody>
      </p:sp>
      <p:sp>
        <p:nvSpPr>
          <p:cNvPr id="4" name="Footer Placeholder 3">
            <a:extLst>
              <a:ext uri="{FF2B5EF4-FFF2-40B4-BE49-F238E27FC236}">
                <a16:creationId xmlns:a16="http://schemas.microsoft.com/office/drawing/2014/main" id="{D4482EAB-D2B4-782A-7910-ED8272FB03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C21572-23DC-4D78-D122-FCE0E2A1DEFD}"/>
              </a:ext>
            </a:extLst>
          </p:cNvPr>
          <p:cNvSpPr>
            <a:spLocks noGrp="1"/>
          </p:cNvSpPr>
          <p:nvPr>
            <p:ph type="sldNum" sz="quarter" idx="12"/>
          </p:nvPr>
        </p:nvSpPr>
        <p:spPr/>
        <p:txBody>
          <a:bodyPr/>
          <a:lstStyle/>
          <a:p>
            <a:fld id="{46E421B6-C997-4C3B-9CB6-FA1F424BBCD8}" type="slidenum">
              <a:rPr lang="en-IN" smtClean="0"/>
              <a:t>‹#›</a:t>
            </a:fld>
            <a:endParaRPr lang="en-IN"/>
          </a:p>
        </p:txBody>
      </p:sp>
    </p:spTree>
    <p:extLst>
      <p:ext uri="{BB962C8B-B14F-4D97-AF65-F5344CB8AC3E}">
        <p14:creationId xmlns:p14="http://schemas.microsoft.com/office/powerpoint/2010/main" val="190520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9FA65-2967-F81B-345F-CB79B18C04B3}"/>
              </a:ext>
            </a:extLst>
          </p:cNvPr>
          <p:cNvSpPr>
            <a:spLocks noGrp="1"/>
          </p:cNvSpPr>
          <p:nvPr>
            <p:ph type="dt" sz="half" idx="10"/>
          </p:nvPr>
        </p:nvSpPr>
        <p:spPr/>
        <p:txBody>
          <a:bodyPr/>
          <a:lstStyle/>
          <a:p>
            <a:fld id="{D565F42E-1C47-401D-8922-CB5EB78EEE23}" type="datetimeFigureOut">
              <a:rPr lang="en-IN" smtClean="0"/>
              <a:t>24-03-2024</a:t>
            </a:fld>
            <a:endParaRPr lang="en-IN"/>
          </a:p>
        </p:txBody>
      </p:sp>
      <p:sp>
        <p:nvSpPr>
          <p:cNvPr id="3" name="Footer Placeholder 2">
            <a:extLst>
              <a:ext uri="{FF2B5EF4-FFF2-40B4-BE49-F238E27FC236}">
                <a16:creationId xmlns:a16="http://schemas.microsoft.com/office/drawing/2014/main" id="{F5CAE3F1-A6A5-1866-BB51-C25DF76098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99D8BE-843C-7C6B-06DB-F7682471DEA8}"/>
              </a:ext>
            </a:extLst>
          </p:cNvPr>
          <p:cNvSpPr>
            <a:spLocks noGrp="1"/>
          </p:cNvSpPr>
          <p:nvPr>
            <p:ph type="sldNum" sz="quarter" idx="12"/>
          </p:nvPr>
        </p:nvSpPr>
        <p:spPr/>
        <p:txBody>
          <a:bodyPr/>
          <a:lstStyle/>
          <a:p>
            <a:fld id="{46E421B6-C997-4C3B-9CB6-FA1F424BBCD8}" type="slidenum">
              <a:rPr lang="en-IN" smtClean="0"/>
              <a:t>‹#›</a:t>
            </a:fld>
            <a:endParaRPr lang="en-IN"/>
          </a:p>
        </p:txBody>
      </p:sp>
    </p:spTree>
    <p:extLst>
      <p:ext uri="{BB962C8B-B14F-4D97-AF65-F5344CB8AC3E}">
        <p14:creationId xmlns:p14="http://schemas.microsoft.com/office/powerpoint/2010/main" val="238992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1F9C7-4415-A5A1-B816-FC64C4F1E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E4D358-06AA-C984-95C2-64BCA971E7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20E5CA-869F-39BB-8E81-2A9373C89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91543-E543-9CDE-4F09-E13068307150}"/>
              </a:ext>
            </a:extLst>
          </p:cNvPr>
          <p:cNvSpPr>
            <a:spLocks noGrp="1"/>
          </p:cNvSpPr>
          <p:nvPr>
            <p:ph type="dt" sz="half" idx="10"/>
          </p:nvPr>
        </p:nvSpPr>
        <p:spPr/>
        <p:txBody>
          <a:bodyPr/>
          <a:lstStyle/>
          <a:p>
            <a:fld id="{D565F42E-1C47-401D-8922-CB5EB78EEE23}" type="datetimeFigureOut">
              <a:rPr lang="en-IN" smtClean="0"/>
              <a:t>24-03-2024</a:t>
            </a:fld>
            <a:endParaRPr lang="en-IN"/>
          </a:p>
        </p:txBody>
      </p:sp>
      <p:sp>
        <p:nvSpPr>
          <p:cNvPr id="6" name="Footer Placeholder 5">
            <a:extLst>
              <a:ext uri="{FF2B5EF4-FFF2-40B4-BE49-F238E27FC236}">
                <a16:creationId xmlns:a16="http://schemas.microsoft.com/office/drawing/2014/main" id="{1F1A61D4-F21A-194F-1304-57F465C06F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95B272-7659-B60C-8A23-9025D858EEDD}"/>
              </a:ext>
            </a:extLst>
          </p:cNvPr>
          <p:cNvSpPr>
            <a:spLocks noGrp="1"/>
          </p:cNvSpPr>
          <p:nvPr>
            <p:ph type="sldNum" sz="quarter" idx="12"/>
          </p:nvPr>
        </p:nvSpPr>
        <p:spPr/>
        <p:txBody>
          <a:bodyPr/>
          <a:lstStyle/>
          <a:p>
            <a:fld id="{46E421B6-C997-4C3B-9CB6-FA1F424BBCD8}" type="slidenum">
              <a:rPr lang="en-IN" smtClean="0"/>
              <a:t>‹#›</a:t>
            </a:fld>
            <a:endParaRPr lang="en-IN"/>
          </a:p>
        </p:txBody>
      </p:sp>
    </p:spTree>
    <p:extLst>
      <p:ext uri="{BB962C8B-B14F-4D97-AF65-F5344CB8AC3E}">
        <p14:creationId xmlns:p14="http://schemas.microsoft.com/office/powerpoint/2010/main" val="2746219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33FF-42C4-C259-2FB1-F73DE7F71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E0D920-F357-245C-A695-2E87A97005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FE8BE5-E311-33E6-DE2F-CF6F4CAA3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15514-3C8C-7D71-483B-4022ACE1B603}"/>
              </a:ext>
            </a:extLst>
          </p:cNvPr>
          <p:cNvSpPr>
            <a:spLocks noGrp="1"/>
          </p:cNvSpPr>
          <p:nvPr>
            <p:ph type="dt" sz="half" idx="10"/>
          </p:nvPr>
        </p:nvSpPr>
        <p:spPr/>
        <p:txBody>
          <a:bodyPr/>
          <a:lstStyle/>
          <a:p>
            <a:fld id="{D565F42E-1C47-401D-8922-CB5EB78EEE23}" type="datetimeFigureOut">
              <a:rPr lang="en-IN" smtClean="0"/>
              <a:t>24-03-2024</a:t>
            </a:fld>
            <a:endParaRPr lang="en-IN"/>
          </a:p>
        </p:txBody>
      </p:sp>
      <p:sp>
        <p:nvSpPr>
          <p:cNvPr id="6" name="Footer Placeholder 5">
            <a:extLst>
              <a:ext uri="{FF2B5EF4-FFF2-40B4-BE49-F238E27FC236}">
                <a16:creationId xmlns:a16="http://schemas.microsoft.com/office/drawing/2014/main" id="{DE806BBD-3599-B24C-B441-9AA0490530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3B034B-A057-E223-F7E5-94037540A7A9}"/>
              </a:ext>
            </a:extLst>
          </p:cNvPr>
          <p:cNvSpPr>
            <a:spLocks noGrp="1"/>
          </p:cNvSpPr>
          <p:nvPr>
            <p:ph type="sldNum" sz="quarter" idx="12"/>
          </p:nvPr>
        </p:nvSpPr>
        <p:spPr/>
        <p:txBody>
          <a:bodyPr/>
          <a:lstStyle/>
          <a:p>
            <a:fld id="{46E421B6-C997-4C3B-9CB6-FA1F424BBCD8}" type="slidenum">
              <a:rPr lang="en-IN" smtClean="0"/>
              <a:t>‹#›</a:t>
            </a:fld>
            <a:endParaRPr lang="en-IN"/>
          </a:p>
        </p:txBody>
      </p:sp>
    </p:spTree>
    <p:extLst>
      <p:ext uri="{BB962C8B-B14F-4D97-AF65-F5344CB8AC3E}">
        <p14:creationId xmlns:p14="http://schemas.microsoft.com/office/powerpoint/2010/main" val="400169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0B5A99-8481-1C8E-A43E-8DBED4D0B5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0E8894-B1EC-0056-EA5A-6680B15867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6CD813-8C5F-82B7-615D-A7597AD967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5F42E-1C47-401D-8922-CB5EB78EEE23}" type="datetimeFigureOut">
              <a:rPr lang="en-IN" smtClean="0"/>
              <a:t>24-03-2024</a:t>
            </a:fld>
            <a:endParaRPr lang="en-IN"/>
          </a:p>
        </p:txBody>
      </p:sp>
      <p:sp>
        <p:nvSpPr>
          <p:cNvPr id="5" name="Footer Placeholder 4">
            <a:extLst>
              <a:ext uri="{FF2B5EF4-FFF2-40B4-BE49-F238E27FC236}">
                <a16:creationId xmlns:a16="http://schemas.microsoft.com/office/drawing/2014/main" id="{5B5C1632-1816-906C-5A75-B249C3444F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A695DE-DE68-5649-0EBA-29C42F84D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421B6-C997-4C3B-9CB6-FA1F424BBCD8}" type="slidenum">
              <a:rPr lang="en-IN" smtClean="0"/>
              <a:t>‹#›</a:t>
            </a:fld>
            <a:endParaRPr lang="en-IN"/>
          </a:p>
        </p:txBody>
      </p:sp>
    </p:spTree>
    <p:extLst>
      <p:ext uri="{BB962C8B-B14F-4D97-AF65-F5344CB8AC3E}">
        <p14:creationId xmlns:p14="http://schemas.microsoft.com/office/powerpoint/2010/main" val="2104488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st Image">
            <a:extLst>
              <a:ext uri="{FF2B5EF4-FFF2-40B4-BE49-F238E27FC236}">
                <a16:creationId xmlns:a16="http://schemas.microsoft.com/office/drawing/2014/main" id="{BAF4E561-57ED-B484-57F8-546911D94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0932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596FCDD-50E9-9AA7-0ABA-EE888135C4CA}"/>
              </a:ext>
            </a:extLst>
          </p:cNvPr>
          <p:cNvSpPr>
            <a:spLocks noGrp="1"/>
          </p:cNvSpPr>
          <p:nvPr>
            <p:ph type="ctrTitle"/>
          </p:nvPr>
        </p:nvSpPr>
        <p:spPr>
          <a:xfrm>
            <a:off x="7430704" y="1174281"/>
            <a:ext cx="4610500" cy="2335681"/>
          </a:xfrm>
        </p:spPr>
        <p:txBody>
          <a:bodyPr>
            <a:normAutofit/>
          </a:bodyPr>
          <a:lstStyle/>
          <a:p>
            <a:pPr algn="r"/>
            <a:r>
              <a:rPr lang="en-US" sz="3200" dirty="0"/>
              <a:t>Marketing and Retail Analysis  - Project 2</a:t>
            </a:r>
            <a:br>
              <a:rPr lang="en-US" sz="3200" dirty="0"/>
            </a:br>
            <a:br>
              <a:rPr lang="en-US" sz="3200" dirty="0"/>
            </a:br>
            <a:r>
              <a:rPr lang="en-US" sz="3200" dirty="0"/>
              <a:t>Grocery Store Data</a:t>
            </a:r>
            <a:endParaRPr lang="en-IN" sz="3200" dirty="0"/>
          </a:p>
        </p:txBody>
      </p:sp>
      <p:sp>
        <p:nvSpPr>
          <p:cNvPr id="3" name="Subtitle 2">
            <a:extLst>
              <a:ext uri="{FF2B5EF4-FFF2-40B4-BE49-F238E27FC236}">
                <a16:creationId xmlns:a16="http://schemas.microsoft.com/office/drawing/2014/main" id="{883473F9-FD85-EA8A-C637-53A9D850DD7D}"/>
              </a:ext>
            </a:extLst>
          </p:cNvPr>
          <p:cNvSpPr>
            <a:spLocks noGrp="1"/>
          </p:cNvSpPr>
          <p:nvPr>
            <p:ph type="subTitle" idx="1"/>
          </p:nvPr>
        </p:nvSpPr>
        <p:spPr>
          <a:xfrm>
            <a:off x="5887452" y="3717541"/>
            <a:ext cx="6153751" cy="1655762"/>
          </a:xfrm>
        </p:spPr>
        <p:txBody>
          <a:bodyPr/>
          <a:lstStyle/>
          <a:p>
            <a:pPr algn="r"/>
            <a:r>
              <a:rPr lang="en-US" dirty="0"/>
              <a:t>By: Kavin Bharathi</a:t>
            </a:r>
            <a:endParaRPr lang="en-IN" dirty="0"/>
          </a:p>
        </p:txBody>
      </p:sp>
    </p:spTree>
    <p:extLst>
      <p:ext uri="{BB962C8B-B14F-4D97-AF65-F5344CB8AC3E}">
        <p14:creationId xmlns:p14="http://schemas.microsoft.com/office/powerpoint/2010/main" val="156094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DC12-2057-EAB5-667C-306B43B19815}"/>
              </a:ext>
            </a:extLst>
          </p:cNvPr>
          <p:cNvSpPr>
            <a:spLocks noGrp="1"/>
          </p:cNvSpPr>
          <p:nvPr>
            <p:ph type="title"/>
          </p:nvPr>
        </p:nvSpPr>
        <p:spPr/>
        <p:txBody>
          <a:bodyPr/>
          <a:lstStyle/>
          <a:p>
            <a:r>
              <a:rPr lang="en-IN" dirty="0"/>
              <a:t>Daily Trend</a:t>
            </a:r>
          </a:p>
        </p:txBody>
      </p:sp>
      <p:pic>
        <p:nvPicPr>
          <p:cNvPr id="5" name="Picture 4">
            <a:extLst>
              <a:ext uri="{FF2B5EF4-FFF2-40B4-BE49-F238E27FC236}">
                <a16:creationId xmlns:a16="http://schemas.microsoft.com/office/drawing/2014/main" id="{78C3D116-B6AF-AF2C-D706-C2559A63CAC2}"/>
              </a:ext>
            </a:extLst>
          </p:cNvPr>
          <p:cNvPicPr>
            <a:picLocks noChangeAspect="1"/>
          </p:cNvPicPr>
          <p:nvPr/>
        </p:nvPicPr>
        <p:blipFill>
          <a:blip r:embed="rId2"/>
          <a:stretch>
            <a:fillRect/>
          </a:stretch>
        </p:blipFill>
        <p:spPr>
          <a:xfrm>
            <a:off x="1680627" y="2066698"/>
            <a:ext cx="8464985" cy="4426177"/>
          </a:xfrm>
          <a:prstGeom prst="rect">
            <a:avLst/>
          </a:prstGeom>
        </p:spPr>
      </p:pic>
    </p:spTree>
    <p:extLst>
      <p:ext uri="{BB962C8B-B14F-4D97-AF65-F5344CB8AC3E}">
        <p14:creationId xmlns:p14="http://schemas.microsoft.com/office/powerpoint/2010/main" val="425738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075B-3C9F-40CB-F512-D608704D0DB3}"/>
              </a:ext>
            </a:extLst>
          </p:cNvPr>
          <p:cNvSpPr>
            <a:spLocks noGrp="1"/>
          </p:cNvSpPr>
          <p:nvPr>
            <p:ph type="title"/>
          </p:nvPr>
        </p:nvSpPr>
        <p:spPr/>
        <p:txBody>
          <a:bodyPr/>
          <a:lstStyle/>
          <a:p>
            <a:r>
              <a:rPr lang="en-IN" dirty="0"/>
              <a:t>Week Day Trend</a:t>
            </a:r>
          </a:p>
        </p:txBody>
      </p:sp>
      <p:pic>
        <p:nvPicPr>
          <p:cNvPr id="7" name="Content Placeholder 6">
            <a:extLst>
              <a:ext uri="{FF2B5EF4-FFF2-40B4-BE49-F238E27FC236}">
                <a16:creationId xmlns:a16="http://schemas.microsoft.com/office/drawing/2014/main" id="{FE669E80-85AB-596D-2FD4-0FE31FBE108B}"/>
              </a:ext>
            </a:extLst>
          </p:cNvPr>
          <p:cNvPicPr>
            <a:picLocks noGrp="1" noChangeAspect="1"/>
          </p:cNvPicPr>
          <p:nvPr>
            <p:ph idx="1"/>
          </p:nvPr>
        </p:nvPicPr>
        <p:blipFill>
          <a:blip r:embed="rId2"/>
          <a:stretch>
            <a:fillRect/>
          </a:stretch>
        </p:blipFill>
        <p:spPr>
          <a:xfrm>
            <a:off x="1023337" y="1953929"/>
            <a:ext cx="6834235" cy="4126782"/>
          </a:xfrm>
        </p:spPr>
      </p:pic>
      <p:sp>
        <p:nvSpPr>
          <p:cNvPr id="8" name="TextBox 7">
            <a:extLst>
              <a:ext uri="{FF2B5EF4-FFF2-40B4-BE49-F238E27FC236}">
                <a16:creationId xmlns:a16="http://schemas.microsoft.com/office/drawing/2014/main" id="{947EC1B7-3F77-CDDD-BA9F-2BF8F4AB6391}"/>
              </a:ext>
            </a:extLst>
          </p:cNvPr>
          <p:cNvSpPr txBox="1"/>
          <p:nvPr/>
        </p:nvSpPr>
        <p:spPr>
          <a:xfrm>
            <a:off x="8479856" y="3232832"/>
            <a:ext cx="3327133" cy="2031325"/>
          </a:xfrm>
          <a:prstGeom prst="rect">
            <a:avLst/>
          </a:prstGeom>
          <a:noFill/>
        </p:spPr>
        <p:txBody>
          <a:bodyPr wrap="square" rtlCol="0">
            <a:spAutoFit/>
          </a:bodyPr>
          <a:lstStyle/>
          <a:p>
            <a:pPr marL="285750" indent="-285750">
              <a:buFont typeface="Arial" panose="020B0604020202020204" pitchFamily="34" charset="0"/>
              <a:buChar char="•"/>
            </a:pPr>
            <a:r>
              <a:rPr lang="en-IN" dirty="0"/>
              <a:t>Sales has been consistent across all the days of the week.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Sundays are the highest grossing and Mondays are the lowest. </a:t>
            </a:r>
          </a:p>
        </p:txBody>
      </p:sp>
    </p:spTree>
    <p:extLst>
      <p:ext uri="{BB962C8B-B14F-4D97-AF65-F5344CB8AC3E}">
        <p14:creationId xmlns:p14="http://schemas.microsoft.com/office/powerpoint/2010/main" val="2548709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10C1-DC62-AED5-EF7F-AFEF500B1C57}"/>
              </a:ext>
            </a:extLst>
          </p:cNvPr>
          <p:cNvSpPr>
            <a:spLocks noGrp="1"/>
          </p:cNvSpPr>
          <p:nvPr>
            <p:ph type="title"/>
          </p:nvPr>
        </p:nvSpPr>
        <p:spPr/>
        <p:txBody>
          <a:bodyPr/>
          <a:lstStyle/>
          <a:p>
            <a:r>
              <a:rPr lang="en-IN" dirty="0"/>
              <a:t>Trend Summary</a:t>
            </a:r>
          </a:p>
        </p:txBody>
      </p:sp>
      <p:pic>
        <p:nvPicPr>
          <p:cNvPr id="5" name="Content Placeholder 4">
            <a:extLst>
              <a:ext uri="{FF2B5EF4-FFF2-40B4-BE49-F238E27FC236}">
                <a16:creationId xmlns:a16="http://schemas.microsoft.com/office/drawing/2014/main" id="{D57EE11C-4E0E-9C05-C8DF-E9454F312070}"/>
              </a:ext>
            </a:extLst>
          </p:cNvPr>
          <p:cNvPicPr>
            <a:picLocks noGrp="1" noChangeAspect="1"/>
          </p:cNvPicPr>
          <p:nvPr>
            <p:ph idx="1"/>
          </p:nvPr>
        </p:nvPicPr>
        <p:blipFill>
          <a:blip r:embed="rId2"/>
          <a:stretch>
            <a:fillRect/>
          </a:stretch>
        </p:blipFill>
        <p:spPr>
          <a:xfrm>
            <a:off x="838199" y="1877110"/>
            <a:ext cx="10515599" cy="4248368"/>
          </a:xfrm>
        </p:spPr>
      </p:pic>
    </p:spTree>
    <p:extLst>
      <p:ext uri="{BB962C8B-B14F-4D97-AF65-F5344CB8AC3E}">
        <p14:creationId xmlns:p14="http://schemas.microsoft.com/office/powerpoint/2010/main" val="618729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12E9-B939-C83A-860F-70D2F8B374C2}"/>
              </a:ext>
            </a:extLst>
          </p:cNvPr>
          <p:cNvSpPr>
            <a:spLocks noGrp="1"/>
          </p:cNvSpPr>
          <p:nvPr>
            <p:ph type="title"/>
          </p:nvPr>
        </p:nvSpPr>
        <p:spPr/>
        <p:txBody>
          <a:bodyPr/>
          <a:lstStyle/>
          <a:p>
            <a:r>
              <a:rPr lang="en-IN" dirty="0"/>
              <a:t>Sales % by Year</a:t>
            </a:r>
          </a:p>
        </p:txBody>
      </p:sp>
      <p:pic>
        <p:nvPicPr>
          <p:cNvPr id="5" name="Content Placeholder 4">
            <a:extLst>
              <a:ext uri="{FF2B5EF4-FFF2-40B4-BE49-F238E27FC236}">
                <a16:creationId xmlns:a16="http://schemas.microsoft.com/office/drawing/2014/main" id="{20E7FCCF-179D-0305-B983-24CBBC09F267}"/>
              </a:ext>
            </a:extLst>
          </p:cNvPr>
          <p:cNvPicPr>
            <a:picLocks noGrp="1" noChangeAspect="1"/>
          </p:cNvPicPr>
          <p:nvPr>
            <p:ph idx="1"/>
          </p:nvPr>
        </p:nvPicPr>
        <p:blipFill>
          <a:blip r:embed="rId2"/>
          <a:stretch>
            <a:fillRect/>
          </a:stretch>
        </p:blipFill>
        <p:spPr>
          <a:xfrm>
            <a:off x="3108960" y="1892985"/>
            <a:ext cx="5929162" cy="4216617"/>
          </a:xfrm>
        </p:spPr>
      </p:pic>
    </p:spTree>
    <p:extLst>
      <p:ext uri="{BB962C8B-B14F-4D97-AF65-F5344CB8AC3E}">
        <p14:creationId xmlns:p14="http://schemas.microsoft.com/office/powerpoint/2010/main" val="2718538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4A8E-E8FD-C0FB-AE28-AFEAE6567B24}"/>
              </a:ext>
            </a:extLst>
          </p:cNvPr>
          <p:cNvSpPr>
            <a:spLocks noGrp="1"/>
          </p:cNvSpPr>
          <p:nvPr>
            <p:ph type="title"/>
          </p:nvPr>
        </p:nvSpPr>
        <p:spPr/>
        <p:txBody>
          <a:bodyPr/>
          <a:lstStyle/>
          <a:p>
            <a:r>
              <a:rPr lang="en-IN" dirty="0"/>
              <a:t>Sales By Product</a:t>
            </a:r>
          </a:p>
        </p:txBody>
      </p:sp>
      <p:pic>
        <p:nvPicPr>
          <p:cNvPr id="5" name="Content Placeholder 4">
            <a:extLst>
              <a:ext uri="{FF2B5EF4-FFF2-40B4-BE49-F238E27FC236}">
                <a16:creationId xmlns:a16="http://schemas.microsoft.com/office/drawing/2014/main" id="{AD28012E-61BC-C322-CAA1-F0106D9DA3E0}"/>
              </a:ext>
            </a:extLst>
          </p:cNvPr>
          <p:cNvPicPr>
            <a:picLocks noGrp="1" noChangeAspect="1"/>
          </p:cNvPicPr>
          <p:nvPr>
            <p:ph idx="1"/>
          </p:nvPr>
        </p:nvPicPr>
        <p:blipFill>
          <a:blip r:embed="rId2"/>
          <a:stretch>
            <a:fillRect/>
          </a:stretch>
        </p:blipFill>
        <p:spPr>
          <a:xfrm>
            <a:off x="1087655" y="1825625"/>
            <a:ext cx="10376033" cy="4351338"/>
          </a:xfrm>
        </p:spPr>
      </p:pic>
    </p:spTree>
    <p:extLst>
      <p:ext uri="{BB962C8B-B14F-4D97-AF65-F5344CB8AC3E}">
        <p14:creationId xmlns:p14="http://schemas.microsoft.com/office/powerpoint/2010/main" val="52929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3085-8AB9-B351-47C3-B257B0CBAD1B}"/>
              </a:ext>
            </a:extLst>
          </p:cNvPr>
          <p:cNvSpPr>
            <a:spLocks noGrp="1"/>
          </p:cNvSpPr>
          <p:nvPr>
            <p:ph type="title"/>
          </p:nvPr>
        </p:nvSpPr>
        <p:spPr/>
        <p:txBody>
          <a:bodyPr/>
          <a:lstStyle/>
          <a:p>
            <a:r>
              <a:rPr lang="en-IN" dirty="0"/>
              <a:t>Top 3 Products over years</a:t>
            </a:r>
          </a:p>
        </p:txBody>
      </p:sp>
      <p:pic>
        <p:nvPicPr>
          <p:cNvPr id="5" name="Content Placeholder 4">
            <a:extLst>
              <a:ext uri="{FF2B5EF4-FFF2-40B4-BE49-F238E27FC236}">
                <a16:creationId xmlns:a16="http://schemas.microsoft.com/office/drawing/2014/main" id="{A69E5FD5-E9B8-C5A4-7563-70DDAC6B69F1}"/>
              </a:ext>
            </a:extLst>
          </p:cNvPr>
          <p:cNvPicPr>
            <a:picLocks noGrp="1" noChangeAspect="1"/>
          </p:cNvPicPr>
          <p:nvPr>
            <p:ph idx="1"/>
          </p:nvPr>
        </p:nvPicPr>
        <p:blipFill>
          <a:blip r:embed="rId2"/>
          <a:stretch>
            <a:fillRect/>
          </a:stretch>
        </p:blipFill>
        <p:spPr>
          <a:xfrm>
            <a:off x="1665171" y="1825625"/>
            <a:ext cx="9365381" cy="4351338"/>
          </a:xfrm>
        </p:spPr>
      </p:pic>
    </p:spTree>
    <p:extLst>
      <p:ext uri="{BB962C8B-B14F-4D97-AF65-F5344CB8AC3E}">
        <p14:creationId xmlns:p14="http://schemas.microsoft.com/office/powerpoint/2010/main" val="269983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3F1D-9274-CA35-2E1F-C4AB90CA495D}"/>
              </a:ext>
            </a:extLst>
          </p:cNvPr>
          <p:cNvSpPr>
            <a:spLocks noGrp="1"/>
          </p:cNvSpPr>
          <p:nvPr>
            <p:ph type="title"/>
          </p:nvPr>
        </p:nvSpPr>
        <p:spPr/>
        <p:txBody>
          <a:bodyPr/>
          <a:lstStyle/>
          <a:p>
            <a:r>
              <a:rPr lang="en-IN" dirty="0"/>
              <a:t>Top Three Product Sales Over the years</a:t>
            </a:r>
          </a:p>
        </p:txBody>
      </p:sp>
      <p:pic>
        <p:nvPicPr>
          <p:cNvPr id="11" name="Content Placeholder 10">
            <a:extLst>
              <a:ext uri="{FF2B5EF4-FFF2-40B4-BE49-F238E27FC236}">
                <a16:creationId xmlns:a16="http://schemas.microsoft.com/office/drawing/2014/main" id="{2F04904B-2CFE-C6F7-7274-DBC378513790}"/>
              </a:ext>
            </a:extLst>
          </p:cNvPr>
          <p:cNvPicPr>
            <a:picLocks noGrp="1" noChangeAspect="1"/>
          </p:cNvPicPr>
          <p:nvPr>
            <p:ph idx="1"/>
          </p:nvPr>
        </p:nvPicPr>
        <p:blipFill>
          <a:blip r:embed="rId2"/>
          <a:stretch>
            <a:fillRect/>
          </a:stretch>
        </p:blipFill>
        <p:spPr>
          <a:xfrm>
            <a:off x="2638247" y="1988240"/>
            <a:ext cx="6915505" cy="4026107"/>
          </a:xfrm>
        </p:spPr>
      </p:pic>
    </p:spTree>
    <p:extLst>
      <p:ext uri="{BB962C8B-B14F-4D97-AF65-F5344CB8AC3E}">
        <p14:creationId xmlns:p14="http://schemas.microsoft.com/office/powerpoint/2010/main" val="333481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BBB4-6C07-7DA1-D5F4-52DA8D9F890F}"/>
              </a:ext>
            </a:extLst>
          </p:cNvPr>
          <p:cNvSpPr>
            <a:spLocks noGrp="1"/>
          </p:cNvSpPr>
          <p:nvPr>
            <p:ph type="title"/>
          </p:nvPr>
        </p:nvSpPr>
        <p:spPr/>
        <p:txBody>
          <a:bodyPr/>
          <a:lstStyle/>
          <a:p>
            <a:r>
              <a:rPr lang="en-IN" dirty="0"/>
              <a:t>Count of Eatables</a:t>
            </a:r>
          </a:p>
        </p:txBody>
      </p:sp>
      <p:pic>
        <p:nvPicPr>
          <p:cNvPr id="5" name="Content Placeholder 4">
            <a:extLst>
              <a:ext uri="{FF2B5EF4-FFF2-40B4-BE49-F238E27FC236}">
                <a16:creationId xmlns:a16="http://schemas.microsoft.com/office/drawing/2014/main" id="{0DF17EF9-0B72-5376-D67E-48CA98C25DEB}"/>
              </a:ext>
            </a:extLst>
          </p:cNvPr>
          <p:cNvPicPr>
            <a:picLocks noGrp="1" noChangeAspect="1"/>
          </p:cNvPicPr>
          <p:nvPr>
            <p:ph idx="1"/>
          </p:nvPr>
        </p:nvPicPr>
        <p:blipFill>
          <a:blip r:embed="rId2"/>
          <a:stretch>
            <a:fillRect/>
          </a:stretch>
        </p:blipFill>
        <p:spPr>
          <a:xfrm>
            <a:off x="1183907" y="1825625"/>
            <a:ext cx="10077651" cy="4351338"/>
          </a:xfrm>
        </p:spPr>
      </p:pic>
    </p:spTree>
    <p:extLst>
      <p:ext uri="{BB962C8B-B14F-4D97-AF65-F5344CB8AC3E}">
        <p14:creationId xmlns:p14="http://schemas.microsoft.com/office/powerpoint/2010/main" val="153084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4150-4E06-7807-9610-7265FEE47AC3}"/>
              </a:ext>
            </a:extLst>
          </p:cNvPr>
          <p:cNvSpPr>
            <a:spLocks noGrp="1"/>
          </p:cNvSpPr>
          <p:nvPr>
            <p:ph type="title"/>
          </p:nvPr>
        </p:nvSpPr>
        <p:spPr/>
        <p:txBody>
          <a:bodyPr/>
          <a:lstStyle/>
          <a:p>
            <a:r>
              <a:rPr lang="en-IN" dirty="0"/>
              <a:t>Count of Non Eatables</a:t>
            </a:r>
          </a:p>
        </p:txBody>
      </p:sp>
      <p:pic>
        <p:nvPicPr>
          <p:cNvPr id="5" name="Content Placeholder 4">
            <a:extLst>
              <a:ext uri="{FF2B5EF4-FFF2-40B4-BE49-F238E27FC236}">
                <a16:creationId xmlns:a16="http://schemas.microsoft.com/office/drawing/2014/main" id="{2CD76267-7194-7A2A-888B-C45F8C8A6660}"/>
              </a:ext>
            </a:extLst>
          </p:cNvPr>
          <p:cNvPicPr>
            <a:picLocks noGrp="1" noChangeAspect="1"/>
          </p:cNvPicPr>
          <p:nvPr>
            <p:ph idx="1"/>
          </p:nvPr>
        </p:nvPicPr>
        <p:blipFill>
          <a:blip r:embed="rId2"/>
          <a:stretch>
            <a:fillRect/>
          </a:stretch>
        </p:blipFill>
        <p:spPr>
          <a:xfrm>
            <a:off x="838200" y="1825625"/>
            <a:ext cx="10307855" cy="4351338"/>
          </a:xfrm>
        </p:spPr>
      </p:pic>
    </p:spTree>
    <p:extLst>
      <p:ext uri="{BB962C8B-B14F-4D97-AF65-F5344CB8AC3E}">
        <p14:creationId xmlns:p14="http://schemas.microsoft.com/office/powerpoint/2010/main" val="836898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963A-F276-5EEF-014F-72957FC4569F}"/>
              </a:ext>
            </a:extLst>
          </p:cNvPr>
          <p:cNvSpPr>
            <a:spLocks noGrp="1"/>
          </p:cNvSpPr>
          <p:nvPr>
            <p:ph type="title"/>
          </p:nvPr>
        </p:nvSpPr>
        <p:spPr/>
        <p:txBody>
          <a:bodyPr/>
          <a:lstStyle/>
          <a:p>
            <a:r>
              <a:rPr lang="en-IN" dirty="0"/>
              <a:t>Top Ordered Products for Each Year</a:t>
            </a:r>
          </a:p>
        </p:txBody>
      </p:sp>
      <p:pic>
        <p:nvPicPr>
          <p:cNvPr id="5" name="Content Placeholder 4">
            <a:extLst>
              <a:ext uri="{FF2B5EF4-FFF2-40B4-BE49-F238E27FC236}">
                <a16:creationId xmlns:a16="http://schemas.microsoft.com/office/drawing/2014/main" id="{1C689F2B-A615-9097-5D37-22D34E38DA53}"/>
              </a:ext>
            </a:extLst>
          </p:cNvPr>
          <p:cNvPicPr>
            <a:picLocks noGrp="1" noChangeAspect="1"/>
          </p:cNvPicPr>
          <p:nvPr>
            <p:ph idx="1"/>
          </p:nvPr>
        </p:nvPicPr>
        <p:blipFill>
          <a:blip r:embed="rId2"/>
          <a:stretch>
            <a:fillRect/>
          </a:stretch>
        </p:blipFill>
        <p:spPr>
          <a:xfrm>
            <a:off x="838201" y="1825625"/>
            <a:ext cx="10596612" cy="4844682"/>
          </a:xfrm>
        </p:spPr>
      </p:pic>
    </p:spTree>
    <p:extLst>
      <p:ext uri="{BB962C8B-B14F-4D97-AF65-F5344CB8AC3E}">
        <p14:creationId xmlns:p14="http://schemas.microsoft.com/office/powerpoint/2010/main" val="256397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2C47-AA4F-0369-1A47-FB4280A8C7A4}"/>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509D21D7-A686-86F8-406B-C6C0E4CBBDEA}"/>
              </a:ext>
            </a:extLst>
          </p:cNvPr>
          <p:cNvSpPr>
            <a:spLocks noGrp="1"/>
          </p:cNvSpPr>
          <p:nvPr>
            <p:ph idx="1"/>
          </p:nvPr>
        </p:nvSpPr>
        <p:spPr>
          <a:xfrm>
            <a:off x="838200" y="1825625"/>
            <a:ext cx="5187215" cy="4351338"/>
          </a:xfrm>
        </p:spPr>
        <p:txBody>
          <a:bodyPr/>
          <a:lstStyle/>
          <a:p>
            <a:r>
              <a:rPr lang="en-IN" dirty="0"/>
              <a:t>Problem Statement</a:t>
            </a:r>
          </a:p>
          <a:p>
            <a:r>
              <a:rPr lang="en-IN" dirty="0"/>
              <a:t>Exploratory Data Analysis</a:t>
            </a:r>
          </a:p>
          <a:p>
            <a:r>
              <a:rPr lang="en-IN" dirty="0"/>
              <a:t>Market Basket Analysis</a:t>
            </a:r>
          </a:p>
          <a:p>
            <a:r>
              <a:rPr lang="en-IN" dirty="0"/>
              <a:t>Association Identification</a:t>
            </a:r>
          </a:p>
          <a:p>
            <a:r>
              <a:rPr lang="en-IN" dirty="0"/>
              <a:t>Recommendations</a:t>
            </a:r>
          </a:p>
          <a:p>
            <a:endParaRPr lang="en-IN" dirty="0"/>
          </a:p>
          <a:p>
            <a:endParaRPr lang="en-IN" dirty="0"/>
          </a:p>
        </p:txBody>
      </p:sp>
      <p:pic>
        <p:nvPicPr>
          <p:cNvPr id="3074" name="Picture 2" descr="Man standing at flipchart with list  ">
            <a:extLst>
              <a:ext uri="{FF2B5EF4-FFF2-40B4-BE49-F238E27FC236}">
                <a16:creationId xmlns:a16="http://schemas.microsoft.com/office/drawing/2014/main" id="{4BE5E259-D989-557C-1644-13ABB71F5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415" y="365125"/>
            <a:ext cx="5962650"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475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49D5-FECE-0C73-BC86-3EB8A5BE6F0D}"/>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4F1312EE-0023-50AD-512D-FB04B5882FA4}"/>
              </a:ext>
            </a:extLst>
          </p:cNvPr>
          <p:cNvSpPr>
            <a:spLocks noGrp="1"/>
          </p:cNvSpPr>
          <p:nvPr>
            <p:ph idx="1"/>
          </p:nvPr>
        </p:nvSpPr>
        <p:spPr>
          <a:xfrm>
            <a:off x="838199" y="1825625"/>
            <a:ext cx="7381775" cy="4667250"/>
          </a:xfrm>
        </p:spPr>
        <p:txBody>
          <a:bodyPr>
            <a:normAutofit/>
          </a:bodyPr>
          <a:lstStyle/>
          <a:p>
            <a:r>
              <a:rPr lang="en-US" sz="1500" dirty="0"/>
              <a:t>The top-selling products over the years were cereals, poultry, and soda.</a:t>
            </a:r>
          </a:p>
          <a:p>
            <a:r>
              <a:rPr lang="en-US" sz="1500" dirty="0"/>
              <a:t>For January and February 2020, the top-selling items were dinner rolls, poultry, and pork.</a:t>
            </a:r>
          </a:p>
          <a:p>
            <a:r>
              <a:rPr lang="en-US" sz="1500" dirty="0"/>
              <a:t>Consistently high-selling products throughout the years include poultry, cereals, and soda.</a:t>
            </a:r>
          </a:p>
          <a:p>
            <a:r>
              <a:rPr lang="en-US" sz="1500" dirty="0"/>
              <a:t>The most popular non-edible products are soap and toilet paper, while hand soap sells the least.</a:t>
            </a:r>
          </a:p>
          <a:p>
            <a:r>
              <a:rPr lang="en-US" sz="1500" dirty="0"/>
              <a:t>Among edible items, poultry, soda, and cereals are the best sellers, while pork, fruits, and sandwich loaves are the least popular.</a:t>
            </a:r>
          </a:p>
          <a:p>
            <a:r>
              <a:rPr lang="en-US" sz="1500" dirty="0"/>
              <a:t>Sales peak on Sundays and are lowest on Mondays.</a:t>
            </a:r>
          </a:p>
          <a:p>
            <a:r>
              <a:rPr lang="en-US" sz="1500" dirty="0"/>
              <a:t>In 2018, January saw the highest sales, while February had the lowest. In 2019, March had the highest sales, while January had the lowest.</a:t>
            </a:r>
          </a:p>
          <a:p>
            <a:r>
              <a:rPr lang="en-US" sz="1500" dirty="0"/>
              <a:t>The highest sales occurred in Q1 2019 and Q3 2018.</a:t>
            </a:r>
          </a:p>
          <a:p>
            <a:r>
              <a:rPr lang="en-US" sz="1500" dirty="0"/>
              <a:t>The number of products sold in Q2 is roughly the same in 2019 and 2018.</a:t>
            </a:r>
          </a:p>
          <a:p>
            <a:r>
              <a:rPr lang="en-US" sz="1500" dirty="0"/>
              <a:t>Sales in 2020 are lower, likely due to the data only being available until February 26th.</a:t>
            </a:r>
            <a:endParaRPr lang="en-IN" sz="1500" dirty="0"/>
          </a:p>
        </p:txBody>
      </p:sp>
      <p:pic>
        <p:nvPicPr>
          <p:cNvPr id="6146" name="Picture 2" descr="To do list concept illustration">
            <a:extLst>
              <a:ext uri="{FF2B5EF4-FFF2-40B4-BE49-F238E27FC236}">
                <a16:creationId xmlns:a16="http://schemas.microsoft.com/office/drawing/2014/main" id="{9FB39848-417D-A228-043C-DBED6A110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8323" y="1825625"/>
            <a:ext cx="3989951" cy="3645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593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6440-1B09-7FD3-2A7F-BB434AE11268}"/>
              </a:ext>
            </a:extLst>
          </p:cNvPr>
          <p:cNvSpPr>
            <a:spLocks noGrp="1"/>
          </p:cNvSpPr>
          <p:nvPr>
            <p:ph type="title"/>
          </p:nvPr>
        </p:nvSpPr>
        <p:spPr/>
        <p:txBody>
          <a:bodyPr/>
          <a:lstStyle/>
          <a:p>
            <a:r>
              <a:rPr lang="en-IN" dirty="0"/>
              <a:t>Market Basket Analysis</a:t>
            </a:r>
          </a:p>
        </p:txBody>
      </p:sp>
      <p:sp>
        <p:nvSpPr>
          <p:cNvPr id="3" name="Content Placeholder 2">
            <a:extLst>
              <a:ext uri="{FF2B5EF4-FFF2-40B4-BE49-F238E27FC236}">
                <a16:creationId xmlns:a16="http://schemas.microsoft.com/office/drawing/2014/main" id="{93ADDABD-349F-876B-4FD9-02BA21945F79}"/>
              </a:ext>
            </a:extLst>
          </p:cNvPr>
          <p:cNvSpPr>
            <a:spLocks noGrp="1"/>
          </p:cNvSpPr>
          <p:nvPr>
            <p:ph idx="1"/>
          </p:nvPr>
        </p:nvSpPr>
        <p:spPr>
          <a:xfrm>
            <a:off x="770823" y="1556116"/>
            <a:ext cx="10515600" cy="4844683"/>
          </a:xfrm>
        </p:spPr>
        <p:txBody>
          <a:bodyPr>
            <a:normAutofit lnSpcReduction="10000"/>
          </a:bodyPr>
          <a:lstStyle/>
          <a:p>
            <a:pPr marL="0" indent="0">
              <a:buNone/>
            </a:pPr>
            <a:r>
              <a:rPr lang="en-US" sz="1500" b="1" dirty="0"/>
              <a:t>What is Market Basket Analysis and its uses?</a:t>
            </a:r>
          </a:p>
          <a:p>
            <a:pPr marL="0" indent="0">
              <a:buNone/>
            </a:pPr>
            <a:r>
              <a:rPr lang="en-US" sz="1500" dirty="0"/>
              <a:t>Market basket analysis is a data mining technique used to identify relationships between products that are frequently purchased together. It helps businesses understand customer purchasing patterns and can be used to optimize product placement, cross-selling, and targeted marketing strategies. By analyzing which items are commonly bought together, businesses can enhance their sales strategies and improve customer satisfaction.</a:t>
            </a:r>
            <a:endParaRPr lang="en-US" sz="1500" b="1" dirty="0"/>
          </a:p>
          <a:p>
            <a:pPr marL="0" indent="0">
              <a:buNone/>
            </a:pPr>
            <a:r>
              <a:rPr lang="en-US" sz="1500" b="1" dirty="0"/>
              <a:t>Association Rules:</a:t>
            </a:r>
          </a:p>
          <a:p>
            <a:pPr marL="0" indent="0">
              <a:buNone/>
            </a:pPr>
            <a:r>
              <a:rPr lang="en-US" sz="1500" dirty="0"/>
              <a:t>Association rules are foundational to Market Basket Analysis, determining the relationships between items purchased together. These rules are quantified using metrics like support, confidence and lift to identify meaningful associations between products.</a:t>
            </a:r>
          </a:p>
          <a:p>
            <a:r>
              <a:rPr lang="en-US" sz="1500" b="1" dirty="0"/>
              <a:t>Support:</a:t>
            </a:r>
            <a:r>
              <a:rPr lang="en-US" sz="1500" dirty="0"/>
              <a:t> Support quantifies the frequency of occurrence of </a:t>
            </a:r>
            <a:r>
              <a:rPr lang="en-US" sz="1500" dirty="0" err="1"/>
              <a:t>itemsets</a:t>
            </a:r>
            <a:r>
              <a:rPr lang="en-US" sz="1500" dirty="0"/>
              <a:t> in the dataset, indicating how often specific combinations of items are purchased together. It helps identify significant associations by setting a minimum threshold for support values.</a:t>
            </a:r>
          </a:p>
          <a:p>
            <a:pPr marL="0" indent="0">
              <a:buNone/>
            </a:pPr>
            <a:r>
              <a:rPr lang="en-US" sz="1500" dirty="0"/>
              <a:t>		</a:t>
            </a:r>
            <a:r>
              <a:rPr lang="en-US" sz="1500" b="1" dirty="0"/>
              <a:t>Support</a:t>
            </a:r>
            <a:r>
              <a:rPr lang="en-US" sz="1500" dirty="0"/>
              <a:t> = Total number of transactions / Transactions containing both A and B</a:t>
            </a:r>
          </a:p>
          <a:p>
            <a:r>
              <a:rPr lang="en-US" sz="1500" b="1" dirty="0"/>
              <a:t>Confidence:</a:t>
            </a:r>
            <a:r>
              <a:rPr lang="en-US" sz="1500" dirty="0"/>
              <a:t> Confidence measures the reliability of association rules by assessing the likelihood that an item B is purchased when item A is bought. Higher confidence values signify stronger associations between items, aiding in understanding customer behavior and preferences.</a:t>
            </a:r>
          </a:p>
          <a:p>
            <a:pPr marL="0" indent="0">
              <a:buNone/>
            </a:pPr>
            <a:r>
              <a:rPr lang="en-US" sz="1500" dirty="0"/>
              <a:t>		</a:t>
            </a:r>
            <a:r>
              <a:rPr lang="en-US" sz="1500" b="1" dirty="0"/>
              <a:t>Confidence </a:t>
            </a:r>
            <a:r>
              <a:rPr lang="en-US" sz="1500" dirty="0"/>
              <a:t>= Support(A∩B) / Support(A)</a:t>
            </a:r>
            <a:endParaRPr lang="en-US" sz="500" dirty="0"/>
          </a:p>
          <a:p>
            <a:r>
              <a:rPr lang="en-US" sz="1500" b="1" dirty="0"/>
              <a:t>Lift:</a:t>
            </a:r>
            <a:r>
              <a:rPr lang="en-US" sz="1500" dirty="0"/>
              <a:t> Lift evaluates the strength of association between two items beyond what would be expected by chance. It indicates whether an association rule is significant and provides insights into the effectiveness of targeting specific product combinations in marketing strategies.</a:t>
            </a:r>
          </a:p>
          <a:p>
            <a:pPr marL="0" indent="0">
              <a:buNone/>
            </a:pPr>
            <a:r>
              <a:rPr lang="en-US" sz="1500" b="1" dirty="0"/>
              <a:t>		Lift </a:t>
            </a:r>
            <a:r>
              <a:rPr lang="en-US" sz="1500" dirty="0"/>
              <a:t>= Support(A∩B) / Support(A)×Support(B)​</a:t>
            </a:r>
          </a:p>
          <a:p>
            <a:pPr marL="0" indent="0">
              <a:buNone/>
            </a:pPr>
            <a:endParaRPr lang="en-US" sz="1500" dirty="0"/>
          </a:p>
        </p:txBody>
      </p:sp>
    </p:spTree>
    <p:extLst>
      <p:ext uri="{BB962C8B-B14F-4D97-AF65-F5344CB8AC3E}">
        <p14:creationId xmlns:p14="http://schemas.microsoft.com/office/powerpoint/2010/main" val="1637872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AB4C-313D-7528-E258-45344D6BD792}"/>
              </a:ext>
            </a:extLst>
          </p:cNvPr>
          <p:cNvSpPr>
            <a:spLocks noGrp="1"/>
          </p:cNvSpPr>
          <p:nvPr>
            <p:ph type="title"/>
          </p:nvPr>
        </p:nvSpPr>
        <p:spPr/>
        <p:txBody>
          <a:bodyPr/>
          <a:lstStyle/>
          <a:p>
            <a:r>
              <a:rPr lang="en-IN" dirty="0" err="1"/>
              <a:t>Knime</a:t>
            </a:r>
            <a:r>
              <a:rPr lang="en-IN" dirty="0"/>
              <a:t> Workflow</a:t>
            </a:r>
          </a:p>
        </p:txBody>
      </p:sp>
      <p:pic>
        <p:nvPicPr>
          <p:cNvPr id="9" name="Content Placeholder 8">
            <a:extLst>
              <a:ext uri="{FF2B5EF4-FFF2-40B4-BE49-F238E27FC236}">
                <a16:creationId xmlns:a16="http://schemas.microsoft.com/office/drawing/2014/main" id="{C794A5EF-B64F-EA77-0D76-AF34849C2527}"/>
              </a:ext>
            </a:extLst>
          </p:cNvPr>
          <p:cNvPicPr>
            <a:picLocks noGrp="1" noChangeAspect="1"/>
          </p:cNvPicPr>
          <p:nvPr>
            <p:ph idx="1"/>
          </p:nvPr>
        </p:nvPicPr>
        <p:blipFill>
          <a:blip r:embed="rId2"/>
          <a:stretch>
            <a:fillRect/>
          </a:stretch>
        </p:blipFill>
        <p:spPr>
          <a:xfrm>
            <a:off x="1992430" y="1656396"/>
            <a:ext cx="8749364" cy="4999637"/>
          </a:xfrm>
        </p:spPr>
      </p:pic>
    </p:spTree>
    <p:extLst>
      <p:ext uri="{BB962C8B-B14F-4D97-AF65-F5344CB8AC3E}">
        <p14:creationId xmlns:p14="http://schemas.microsoft.com/office/powerpoint/2010/main" val="2139132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70999-EAD1-CED5-F311-C25230057C65}"/>
              </a:ext>
            </a:extLst>
          </p:cNvPr>
          <p:cNvSpPr>
            <a:spLocks noGrp="1"/>
          </p:cNvSpPr>
          <p:nvPr>
            <p:ph type="title"/>
          </p:nvPr>
        </p:nvSpPr>
        <p:spPr/>
        <p:txBody>
          <a:bodyPr/>
          <a:lstStyle/>
          <a:p>
            <a:r>
              <a:rPr lang="en-IN" dirty="0"/>
              <a:t>Association Identification</a:t>
            </a:r>
          </a:p>
        </p:txBody>
      </p:sp>
      <p:pic>
        <p:nvPicPr>
          <p:cNvPr id="5" name="Content Placeholder 4">
            <a:extLst>
              <a:ext uri="{FF2B5EF4-FFF2-40B4-BE49-F238E27FC236}">
                <a16:creationId xmlns:a16="http://schemas.microsoft.com/office/drawing/2014/main" id="{FE80C9B6-DE15-E37D-4BE3-B18BF0F8B8AD}"/>
              </a:ext>
            </a:extLst>
          </p:cNvPr>
          <p:cNvPicPr>
            <a:picLocks noGrp="1" noChangeAspect="1"/>
          </p:cNvPicPr>
          <p:nvPr>
            <p:ph idx="1"/>
          </p:nvPr>
        </p:nvPicPr>
        <p:blipFill>
          <a:blip r:embed="rId2"/>
          <a:stretch>
            <a:fillRect/>
          </a:stretch>
        </p:blipFill>
        <p:spPr>
          <a:xfrm>
            <a:off x="577515" y="1578543"/>
            <a:ext cx="6737685" cy="4716379"/>
          </a:xfrm>
        </p:spPr>
      </p:pic>
      <p:sp>
        <p:nvSpPr>
          <p:cNvPr id="6" name="TextBox 5">
            <a:extLst>
              <a:ext uri="{FF2B5EF4-FFF2-40B4-BE49-F238E27FC236}">
                <a16:creationId xmlns:a16="http://schemas.microsoft.com/office/drawing/2014/main" id="{9C06E844-59E0-F56A-D985-B1E2E3710D4C}"/>
              </a:ext>
            </a:extLst>
          </p:cNvPr>
          <p:cNvSpPr txBox="1"/>
          <p:nvPr/>
        </p:nvSpPr>
        <p:spPr>
          <a:xfrm>
            <a:off x="7575885" y="800044"/>
            <a:ext cx="4446069" cy="6647974"/>
          </a:xfrm>
          <a:prstGeom prst="rect">
            <a:avLst/>
          </a:prstGeom>
          <a:noFill/>
        </p:spPr>
        <p:txBody>
          <a:bodyPr wrap="square" rtlCol="0">
            <a:spAutoFit/>
          </a:bodyPr>
          <a:lstStyle/>
          <a:p>
            <a:pPr marL="285750" indent="-285750">
              <a:buFont typeface="Arial" panose="020B0604020202020204" pitchFamily="34" charset="0"/>
              <a:buChar char="•"/>
            </a:pPr>
            <a:r>
              <a:rPr lang="en-US" sz="1500" b="1" dirty="0"/>
              <a:t>Threshold values – </a:t>
            </a:r>
          </a:p>
          <a:p>
            <a:pPr marL="742950" lvl="1" indent="-285750">
              <a:buFont typeface="Arial" panose="020B0604020202020204" pitchFamily="34" charset="0"/>
              <a:buChar char="•"/>
            </a:pPr>
            <a:r>
              <a:rPr lang="en-US" sz="1500" dirty="0"/>
              <a:t>Support of Minimum: 0.05</a:t>
            </a:r>
          </a:p>
          <a:p>
            <a:pPr marL="742950" lvl="1" indent="-285750">
              <a:buFont typeface="Arial" panose="020B0604020202020204" pitchFamily="34" charset="0"/>
              <a:buChar char="•"/>
            </a:pPr>
            <a:r>
              <a:rPr lang="en-US" sz="1500" dirty="0"/>
              <a:t>Maximum Item Set Length : 10</a:t>
            </a:r>
          </a:p>
          <a:p>
            <a:pPr marL="742950" lvl="1" indent="-285750">
              <a:buFont typeface="Arial" panose="020B0604020202020204" pitchFamily="34" charset="0"/>
              <a:buChar char="•"/>
            </a:pPr>
            <a:r>
              <a:rPr lang="en-US" sz="1500" dirty="0"/>
              <a:t>Minimum Confidence Level:0.6 </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For the given dataset, 24 association rules have been derived using the above threshold values, each providing insights into the relationships between different items purchased together by customers. </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Support</a:t>
            </a:r>
            <a:r>
              <a:rPr lang="en-US" sz="1500" dirty="0"/>
              <a:t> value greater than 0.05 indicates the popularity of item among the overall group whichever is higher is shown.</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Confidence</a:t>
            </a:r>
            <a:r>
              <a:rPr lang="en-US" sz="1500" dirty="0"/>
              <a:t> over 0.6 shows the probability of the combo which works very good.</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Lift &gt; 1</a:t>
            </a:r>
            <a:r>
              <a:rPr lang="en-US" sz="1500" dirty="0"/>
              <a:t> reflects the positive relationship between the combination of items.</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These rules offer valuable information for optimizing marketing strategies, such as creating bundled offers and targeted promotions, to enhance sales and customer satisfaction.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598475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DB19-4336-7F2F-889C-209D43FB5175}"/>
              </a:ext>
            </a:extLst>
          </p:cNvPr>
          <p:cNvSpPr>
            <a:spLocks noGrp="1"/>
          </p:cNvSpPr>
          <p:nvPr>
            <p:ph type="title"/>
          </p:nvPr>
        </p:nvSpPr>
        <p:spPr/>
        <p:txBody>
          <a:bodyPr/>
          <a:lstStyle/>
          <a:p>
            <a:r>
              <a:rPr lang="en-IN" dirty="0"/>
              <a:t>Recommendations</a:t>
            </a:r>
          </a:p>
        </p:txBody>
      </p:sp>
      <p:sp>
        <p:nvSpPr>
          <p:cNvPr id="3" name="Content Placeholder 2">
            <a:extLst>
              <a:ext uri="{FF2B5EF4-FFF2-40B4-BE49-F238E27FC236}">
                <a16:creationId xmlns:a16="http://schemas.microsoft.com/office/drawing/2014/main" id="{428708DE-64BA-A5D2-73D0-7DB5E4337B51}"/>
              </a:ext>
            </a:extLst>
          </p:cNvPr>
          <p:cNvSpPr>
            <a:spLocks noGrp="1"/>
          </p:cNvSpPr>
          <p:nvPr>
            <p:ph idx="1"/>
          </p:nvPr>
        </p:nvSpPr>
        <p:spPr>
          <a:xfrm>
            <a:off x="5313144" y="1825625"/>
            <a:ext cx="6040655" cy="4351338"/>
          </a:xfrm>
        </p:spPr>
        <p:txBody>
          <a:bodyPr>
            <a:normAutofit/>
          </a:bodyPr>
          <a:lstStyle/>
          <a:p>
            <a:r>
              <a:rPr lang="en-US" sz="1500" dirty="0"/>
              <a:t>To encourage customers to buy more items at once, consider implementing a "</a:t>
            </a:r>
            <a:r>
              <a:rPr lang="en-US" sz="1500" b="1" dirty="0"/>
              <a:t>Buy Two Get One Free"</a:t>
            </a:r>
            <a:r>
              <a:rPr lang="en-US" sz="1500" dirty="0"/>
              <a:t> offer on yogurt, poultry, and aluminum foil. </a:t>
            </a:r>
          </a:p>
          <a:p>
            <a:r>
              <a:rPr lang="en-US" sz="1500" dirty="0"/>
              <a:t>Additionally, create combo deals like purchasing </a:t>
            </a:r>
            <a:r>
              <a:rPr lang="en-US" sz="1500" b="1" dirty="0"/>
              <a:t>cereals, bagels, and sandwich bags </a:t>
            </a:r>
            <a:r>
              <a:rPr lang="en-US" sz="1500" dirty="0"/>
              <a:t>together at a discounted rate. </a:t>
            </a:r>
          </a:p>
          <a:p>
            <a:r>
              <a:rPr lang="en-US" sz="1500" dirty="0"/>
              <a:t>Offering discounts on mixes when purchased with </a:t>
            </a:r>
            <a:r>
              <a:rPr lang="en-US" sz="1500" b="1" dirty="0"/>
              <a:t>yogurt, poultry, or aluminum foil </a:t>
            </a:r>
            <a:r>
              <a:rPr lang="en-US" sz="1500" dirty="0"/>
              <a:t>can further incentivize larger purchases. </a:t>
            </a:r>
          </a:p>
          <a:p>
            <a:r>
              <a:rPr lang="en-US" sz="1500" dirty="0"/>
              <a:t>Moreover, providing discounts on </a:t>
            </a:r>
            <a:r>
              <a:rPr lang="en-US" sz="1500" b="1" dirty="0"/>
              <a:t>dinner rolls </a:t>
            </a:r>
            <a:r>
              <a:rPr lang="en-US" sz="1500" dirty="0"/>
              <a:t>when bought with </a:t>
            </a:r>
            <a:r>
              <a:rPr lang="en-US" sz="1500" b="1" dirty="0"/>
              <a:t>spaghetti sauce or poultry </a:t>
            </a:r>
            <a:r>
              <a:rPr lang="en-US" sz="1500" dirty="0"/>
              <a:t>can entice customers to explore complementary items. </a:t>
            </a:r>
          </a:p>
          <a:p>
            <a:r>
              <a:rPr lang="en-US" sz="1500" dirty="0"/>
              <a:t>Consider bundling </a:t>
            </a:r>
            <a:r>
              <a:rPr lang="en-US" sz="1500" b="1" dirty="0"/>
              <a:t>paper towels, toilet paper, and tissues </a:t>
            </a:r>
            <a:r>
              <a:rPr lang="en-US" sz="1500" dirty="0"/>
              <a:t>for a discounted price to enhance customer value. </a:t>
            </a:r>
          </a:p>
          <a:p>
            <a:r>
              <a:rPr lang="en-US" sz="1500" dirty="0"/>
              <a:t>Promote these offers through in-store </a:t>
            </a:r>
            <a:r>
              <a:rPr lang="en-US" sz="1500" b="1" dirty="0"/>
              <a:t>signage, ads, and social media </a:t>
            </a:r>
            <a:r>
              <a:rPr lang="en-US" sz="1500" dirty="0"/>
              <a:t>to maximize awareness and sales.</a:t>
            </a:r>
            <a:endParaRPr lang="en-IN" sz="1500" dirty="0"/>
          </a:p>
        </p:txBody>
      </p:sp>
      <p:pic>
        <p:nvPicPr>
          <p:cNvPr id="7170" name="Picture 2" descr="Advantages concept illustration">
            <a:extLst>
              <a:ext uri="{FF2B5EF4-FFF2-40B4-BE49-F238E27FC236}">
                <a16:creationId xmlns:a16="http://schemas.microsoft.com/office/drawing/2014/main" id="{ABEFDD7E-A30A-7650-D7FD-055EDCF28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32" y="1530416"/>
            <a:ext cx="4789371" cy="478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284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ank you placard concept illustration">
            <a:extLst>
              <a:ext uri="{FF2B5EF4-FFF2-40B4-BE49-F238E27FC236}">
                <a16:creationId xmlns:a16="http://schemas.microsoft.com/office/drawing/2014/main" id="{3090C0B2-03EB-1B15-3A18-85FE416617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4675" y="2015331"/>
            <a:ext cx="59626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53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vector problem-solving (labyrinth) concept illustration">
            <a:extLst>
              <a:ext uri="{FF2B5EF4-FFF2-40B4-BE49-F238E27FC236}">
                <a16:creationId xmlns:a16="http://schemas.microsoft.com/office/drawing/2014/main" id="{6594C244-8F53-7994-9474-29CC92B7B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8637"/>
            <a:ext cx="5962650" cy="59626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C6A26D4-6F8F-94BF-ABB7-83C7A87C529C}"/>
              </a:ext>
            </a:extLst>
          </p:cNvPr>
          <p:cNvSpPr txBox="1"/>
          <p:nvPr/>
        </p:nvSpPr>
        <p:spPr>
          <a:xfrm>
            <a:off x="6096000" y="1896177"/>
            <a:ext cx="5213684" cy="2585323"/>
          </a:xfrm>
          <a:prstGeom prst="rect">
            <a:avLst/>
          </a:prstGeom>
          <a:noFill/>
        </p:spPr>
        <p:txBody>
          <a:bodyPr wrap="square" rtlCol="0">
            <a:spAutoFit/>
          </a:bodyPr>
          <a:lstStyle/>
          <a:p>
            <a:r>
              <a:rPr lang="en-US" b="1" dirty="0">
                <a:latin typeface="Arial Black" panose="020B0A04020102020204" pitchFamily="34" charset="0"/>
              </a:rPr>
              <a:t>Problem Statement</a:t>
            </a:r>
          </a:p>
          <a:p>
            <a:endParaRPr lang="en-US" dirty="0"/>
          </a:p>
          <a:p>
            <a:r>
              <a:rPr lang="en-US" dirty="0"/>
              <a:t>A grocery store shared the transactional data with you. Your job is to conduct a thorough analysis of Point of Sale (POS) data, identify the most commonly occurring sets of items in the customer orders, and provide recommendations through which a grocery store can increase its revenue by popular combo offers &amp; discounts for customers.</a:t>
            </a:r>
            <a:endParaRPr lang="en-IN" dirty="0"/>
          </a:p>
        </p:txBody>
      </p:sp>
    </p:spTree>
    <p:extLst>
      <p:ext uri="{BB962C8B-B14F-4D97-AF65-F5344CB8AC3E}">
        <p14:creationId xmlns:p14="http://schemas.microsoft.com/office/powerpoint/2010/main" val="33603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AF7DB-1357-F4B0-E93C-D91C9DF89336}"/>
              </a:ext>
            </a:extLst>
          </p:cNvPr>
          <p:cNvSpPr>
            <a:spLocks noGrp="1"/>
          </p:cNvSpPr>
          <p:nvPr>
            <p:ph idx="1"/>
          </p:nvPr>
        </p:nvSpPr>
        <p:spPr>
          <a:xfrm>
            <a:off x="838200" y="2473693"/>
            <a:ext cx="5601101" cy="3703270"/>
          </a:xfrm>
        </p:spPr>
        <p:txBody>
          <a:bodyPr/>
          <a:lstStyle/>
          <a:p>
            <a:pPr marL="514350" indent="-514350">
              <a:buAutoNum type="arabicPeriod"/>
            </a:pPr>
            <a:r>
              <a:rPr lang="en-IN" dirty="0"/>
              <a:t>Exploratory Data Analysis</a:t>
            </a:r>
          </a:p>
          <a:p>
            <a:pPr marL="514350" indent="-514350">
              <a:buAutoNum type="arabicPeriod"/>
            </a:pPr>
            <a:endParaRPr lang="en-IN" dirty="0"/>
          </a:p>
          <a:p>
            <a:pPr lvl="1"/>
            <a:r>
              <a:rPr lang="en-IN" dirty="0"/>
              <a:t>Executive Summary of the Data</a:t>
            </a:r>
          </a:p>
          <a:p>
            <a:pPr lvl="1"/>
            <a:r>
              <a:rPr lang="en-IN" dirty="0"/>
              <a:t>Trend Analysis</a:t>
            </a:r>
          </a:p>
          <a:p>
            <a:pPr lvl="1"/>
            <a:r>
              <a:rPr lang="en-IN" dirty="0"/>
              <a:t>Summary </a:t>
            </a:r>
          </a:p>
        </p:txBody>
      </p:sp>
      <p:pic>
        <p:nvPicPr>
          <p:cNvPr id="4098" name="Picture 2" descr="People analyzing growth charts illustrated">
            <a:extLst>
              <a:ext uri="{FF2B5EF4-FFF2-40B4-BE49-F238E27FC236}">
                <a16:creationId xmlns:a16="http://schemas.microsoft.com/office/drawing/2014/main" id="{5301EB69-49F9-C70E-F49C-AEED7AF3B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65125"/>
            <a:ext cx="5962650"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87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A0FF-CE71-3AB1-94E7-2B97B99E8A8C}"/>
              </a:ext>
            </a:extLst>
          </p:cNvPr>
          <p:cNvSpPr>
            <a:spLocks noGrp="1"/>
          </p:cNvSpPr>
          <p:nvPr>
            <p:ph type="title"/>
          </p:nvPr>
        </p:nvSpPr>
        <p:spPr/>
        <p:txBody>
          <a:bodyPr/>
          <a:lstStyle/>
          <a:p>
            <a:r>
              <a:rPr lang="en-IN" dirty="0"/>
              <a:t>Executive Summary of the Data</a:t>
            </a:r>
          </a:p>
        </p:txBody>
      </p:sp>
      <p:sp>
        <p:nvSpPr>
          <p:cNvPr id="3" name="Content Placeholder 2">
            <a:extLst>
              <a:ext uri="{FF2B5EF4-FFF2-40B4-BE49-F238E27FC236}">
                <a16:creationId xmlns:a16="http://schemas.microsoft.com/office/drawing/2014/main" id="{725A51F4-9DA0-03D7-CFF9-EC2B07183C37}"/>
              </a:ext>
            </a:extLst>
          </p:cNvPr>
          <p:cNvSpPr>
            <a:spLocks noGrp="1"/>
          </p:cNvSpPr>
          <p:nvPr>
            <p:ph idx="1"/>
          </p:nvPr>
        </p:nvSpPr>
        <p:spPr>
          <a:xfrm>
            <a:off x="838200" y="1825625"/>
            <a:ext cx="6294120" cy="4351338"/>
          </a:xfrm>
        </p:spPr>
        <p:txBody>
          <a:bodyPr>
            <a:normAutofit/>
          </a:bodyPr>
          <a:lstStyle/>
          <a:p>
            <a:r>
              <a:rPr lang="en-IN" sz="1400" b="1" dirty="0"/>
              <a:t>Data – </a:t>
            </a:r>
            <a:r>
              <a:rPr lang="en-IN" sz="1400" dirty="0"/>
              <a:t>Available from 1-Jan-2018 to 26-Feb-2020</a:t>
            </a:r>
          </a:p>
          <a:p>
            <a:r>
              <a:rPr lang="en-IN" sz="1400" b="1" dirty="0"/>
              <a:t>Objective - </a:t>
            </a:r>
            <a:r>
              <a:rPr lang="en-US" sz="1400" dirty="0"/>
              <a:t>The project entails conducting an extensive analysis of Point of Sale (POS) data to formulate recommendations aimed at enhancing revenue for a grocery store. These recommendations will focus on implementing popular combo offers and discounts to attract customers.</a:t>
            </a:r>
            <a:r>
              <a:rPr lang="en-IN" sz="1400" dirty="0"/>
              <a:t> </a:t>
            </a:r>
          </a:p>
          <a:p>
            <a:r>
              <a:rPr lang="en-IN" sz="1400" b="1" dirty="0"/>
              <a:t>Dataset –</a:t>
            </a:r>
            <a:r>
              <a:rPr lang="en-IN" sz="1400" dirty="0"/>
              <a:t> 20641 Rows and 3 columns.</a:t>
            </a:r>
          </a:p>
          <a:p>
            <a:r>
              <a:rPr lang="en-IN" sz="1400" b="1" dirty="0"/>
              <a:t>Missing Values – </a:t>
            </a:r>
            <a:r>
              <a:rPr lang="en-IN" sz="1400" dirty="0"/>
              <a:t>None</a:t>
            </a:r>
          </a:p>
          <a:p>
            <a:r>
              <a:rPr lang="en-IN" sz="1400" b="1" dirty="0"/>
              <a:t>Duplicate Values – </a:t>
            </a:r>
            <a:r>
              <a:rPr lang="en-IN" sz="1400" dirty="0"/>
              <a:t>4730 values, which indicates the same product bought in multiple quantities.</a:t>
            </a:r>
          </a:p>
          <a:p>
            <a:r>
              <a:rPr lang="en-IN" sz="1400" b="1" dirty="0"/>
              <a:t>Market Basket Analysis - </a:t>
            </a:r>
            <a:r>
              <a:rPr lang="en-US" sz="1400" dirty="0"/>
              <a:t>Market Basket Analysis, utilizing association rules, was conducted to analyze patterns in customer purchasing behavior. This analysis facilitated the identification of frequently co-purchased products, enabling the creation of attractive offers for customers. By leveraging these insights, the grocery store can craft enticing deals and discounts on commonly associated items, thereby stimulating sales and aligning with customer preferences effectively.</a:t>
            </a:r>
            <a:endParaRPr lang="en-IN" sz="1400" dirty="0"/>
          </a:p>
          <a:p>
            <a:endParaRPr lang="en-IN" sz="1400" b="1" dirty="0"/>
          </a:p>
        </p:txBody>
      </p:sp>
      <p:pic>
        <p:nvPicPr>
          <p:cNvPr id="5122" name="Picture 2" descr="data report illustration concept">
            <a:extLst>
              <a:ext uri="{FF2B5EF4-FFF2-40B4-BE49-F238E27FC236}">
                <a16:creationId xmlns:a16="http://schemas.microsoft.com/office/drawing/2014/main" id="{E0DEF76F-CB34-B67E-CE77-540D69709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2320" y="1706580"/>
            <a:ext cx="4974456" cy="498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562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5ABD3-B709-D6CC-4CC0-3960553652B8}"/>
              </a:ext>
            </a:extLst>
          </p:cNvPr>
          <p:cNvSpPr>
            <a:spLocks noGrp="1"/>
          </p:cNvSpPr>
          <p:nvPr>
            <p:ph type="title"/>
          </p:nvPr>
        </p:nvSpPr>
        <p:spPr>
          <a:xfrm>
            <a:off x="770823" y="65536"/>
            <a:ext cx="10515600" cy="1165292"/>
          </a:xfrm>
        </p:spPr>
        <p:txBody>
          <a:bodyPr/>
          <a:lstStyle/>
          <a:p>
            <a:r>
              <a:rPr lang="en-IN" dirty="0"/>
              <a:t>Trend Analysis</a:t>
            </a:r>
          </a:p>
        </p:txBody>
      </p:sp>
      <p:pic>
        <p:nvPicPr>
          <p:cNvPr id="7" name="Picture 6">
            <a:extLst>
              <a:ext uri="{FF2B5EF4-FFF2-40B4-BE49-F238E27FC236}">
                <a16:creationId xmlns:a16="http://schemas.microsoft.com/office/drawing/2014/main" id="{B3FC4E05-2A35-7000-F851-1C5027F69A15}"/>
              </a:ext>
            </a:extLst>
          </p:cNvPr>
          <p:cNvPicPr>
            <a:picLocks noChangeAspect="1"/>
          </p:cNvPicPr>
          <p:nvPr/>
        </p:nvPicPr>
        <p:blipFill>
          <a:blip r:embed="rId2"/>
          <a:stretch>
            <a:fillRect/>
          </a:stretch>
        </p:blipFill>
        <p:spPr>
          <a:xfrm>
            <a:off x="1835876" y="1648349"/>
            <a:ext cx="6864703" cy="4292821"/>
          </a:xfrm>
          <a:prstGeom prst="rect">
            <a:avLst/>
          </a:prstGeom>
        </p:spPr>
      </p:pic>
    </p:spTree>
    <p:extLst>
      <p:ext uri="{BB962C8B-B14F-4D97-AF65-F5344CB8AC3E}">
        <p14:creationId xmlns:p14="http://schemas.microsoft.com/office/powerpoint/2010/main" val="56964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47F4-33A6-E479-26D3-0C8A07D58C38}"/>
              </a:ext>
            </a:extLst>
          </p:cNvPr>
          <p:cNvSpPr>
            <a:spLocks noGrp="1"/>
          </p:cNvSpPr>
          <p:nvPr>
            <p:ph type="title"/>
          </p:nvPr>
        </p:nvSpPr>
        <p:spPr/>
        <p:txBody>
          <a:bodyPr/>
          <a:lstStyle/>
          <a:p>
            <a:r>
              <a:rPr lang="en-IN" dirty="0"/>
              <a:t>Quarterly Trend</a:t>
            </a:r>
          </a:p>
        </p:txBody>
      </p:sp>
      <p:pic>
        <p:nvPicPr>
          <p:cNvPr id="5" name="Picture 4">
            <a:extLst>
              <a:ext uri="{FF2B5EF4-FFF2-40B4-BE49-F238E27FC236}">
                <a16:creationId xmlns:a16="http://schemas.microsoft.com/office/drawing/2014/main" id="{A3C6DD90-2204-ED74-2260-EEECA9B9E147}"/>
              </a:ext>
            </a:extLst>
          </p:cNvPr>
          <p:cNvPicPr>
            <a:picLocks noChangeAspect="1"/>
          </p:cNvPicPr>
          <p:nvPr/>
        </p:nvPicPr>
        <p:blipFill>
          <a:blip r:embed="rId2"/>
          <a:stretch>
            <a:fillRect/>
          </a:stretch>
        </p:blipFill>
        <p:spPr>
          <a:xfrm>
            <a:off x="4158114" y="1931356"/>
            <a:ext cx="7625090" cy="4419827"/>
          </a:xfrm>
          <a:prstGeom prst="rect">
            <a:avLst/>
          </a:prstGeom>
        </p:spPr>
      </p:pic>
      <p:sp>
        <p:nvSpPr>
          <p:cNvPr id="6" name="TextBox 5">
            <a:extLst>
              <a:ext uri="{FF2B5EF4-FFF2-40B4-BE49-F238E27FC236}">
                <a16:creationId xmlns:a16="http://schemas.microsoft.com/office/drawing/2014/main" id="{D364D7C8-A2AD-02E3-EF8D-DF5C5180BA0C}"/>
              </a:ext>
            </a:extLst>
          </p:cNvPr>
          <p:cNvSpPr txBox="1"/>
          <p:nvPr/>
        </p:nvSpPr>
        <p:spPr>
          <a:xfrm>
            <a:off x="408796" y="3349591"/>
            <a:ext cx="3522847" cy="1477328"/>
          </a:xfrm>
          <a:prstGeom prst="rect">
            <a:avLst/>
          </a:prstGeom>
          <a:noFill/>
        </p:spPr>
        <p:txBody>
          <a:bodyPr wrap="square" rtlCol="0">
            <a:spAutoFit/>
          </a:bodyPr>
          <a:lstStyle/>
          <a:p>
            <a:pPr marL="285750" indent="-285750">
              <a:buFont typeface="Arial" panose="020B0604020202020204" pitchFamily="34" charset="0"/>
              <a:buChar char="•"/>
            </a:pPr>
            <a:r>
              <a:rPr lang="en-IN" dirty="0"/>
              <a:t>Quarter 1 shows the higher numbers and 2019 Q1 sales was the highest among all followed by 2018 Q3and Q1.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34052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ABD9-DCA2-7D74-B0ED-CEA8C60D2733}"/>
              </a:ext>
            </a:extLst>
          </p:cNvPr>
          <p:cNvSpPr>
            <a:spLocks noGrp="1"/>
          </p:cNvSpPr>
          <p:nvPr>
            <p:ph type="title"/>
          </p:nvPr>
        </p:nvSpPr>
        <p:spPr/>
        <p:txBody>
          <a:bodyPr/>
          <a:lstStyle/>
          <a:p>
            <a:r>
              <a:rPr lang="en-IN" dirty="0"/>
              <a:t>Monthly Trend</a:t>
            </a:r>
          </a:p>
        </p:txBody>
      </p:sp>
      <p:pic>
        <p:nvPicPr>
          <p:cNvPr id="5" name="Picture 4">
            <a:extLst>
              <a:ext uri="{FF2B5EF4-FFF2-40B4-BE49-F238E27FC236}">
                <a16:creationId xmlns:a16="http://schemas.microsoft.com/office/drawing/2014/main" id="{E836C76C-4575-AACA-DB1C-4C72F56673AE}"/>
              </a:ext>
            </a:extLst>
          </p:cNvPr>
          <p:cNvPicPr>
            <a:picLocks noChangeAspect="1"/>
          </p:cNvPicPr>
          <p:nvPr/>
        </p:nvPicPr>
        <p:blipFill>
          <a:blip r:embed="rId2"/>
          <a:stretch>
            <a:fillRect/>
          </a:stretch>
        </p:blipFill>
        <p:spPr>
          <a:xfrm>
            <a:off x="838200" y="1951594"/>
            <a:ext cx="7196659" cy="4464279"/>
          </a:xfrm>
          <a:prstGeom prst="rect">
            <a:avLst/>
          </a:prstGeom>
        </p:spPr>
      </p:pic>
      <p:sp>
        <p:nvSpPr>
          <p:cNvPr id="6" name="TextBox 5">
            <a:extLst>
              <a:ext uri="{FF2B5EF4-FFF2-40B4-BE49-F238E27FC236}">
                <a16:creationId xmlns:a16="http://schemas.microsoft.com/office/drawing/2014/main" id="{D0A21921-764C-0F82-AE00-7DAD2F31B4B5}"/>
              </a:ext>
            </a:extLst>
          </p:cNvPr>
          <p:cNvSpPr txBox="1"/>
          <p:nvPr/>
        </p:nvSpPr>
        <p:spPr>
          <a:xfrm>
            <a:off x="8402855" y="3400124"/>
            <a:ext cx="3657600" cy="1246495"/>
          </a:xfrm>
          <a:prstGeom prst="rect">
            <a:avLst/>
          </a:prstGeom>
          <a:noFill/>
        </p:spPr>
        <p:txBody>
          <a:bodyPr wrap="square" rtlCol="0">
            <a:spAutoFit/>
          </a:bodyPr>
          <a:lstStyle/>
          <a:p>
            <a:pPr marL="285750" indent="-285750">
              <a:buFont typeface="Arial" panose="020B0604020202020204" pitchFamily="34" charset="0"/>
              <a:buChar char="•"/>
            </a:pPr>
            <a:r>
              <a:rPr lang="en-IN" sz="1500" dirty="0"/>
              <a:t>In 2018, most number of products were sold in the month of January. </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dirty="0"/>
              <a:t>2019 March has the most number of sales for the year. </a:t>
            </a:r>
          </a:p>
        </p:txBody>
      </p:sp>
    </p:spTree>
    <p:extLst>
      <p:ext uri="{BB962C8B-B14F-4D97-AF65-F5344CB8AC3E}">
        <p14:creationId xmlns:p14="http://schemas.microsoft.com/office/powerpoint/2010/main" val="367133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4882-AF3E-5E62-0B83-E69F015E4052}"/>
              </a:ext>
            </a:extLst>
          </p:cNvPr>
          <p:cNvSpPr>
            <a:spLocks noGrp="1"/>
          </p:cNvSpPr>
          <p:nvPr>
            <p:ph type="title"/>
          </p:nvPr>
        </p:nvSpPr>
        <p:spPr/>
        <p:txBody>
          <a:bodyPr/>
          <a:lstStyle/>
          <a:p>
            <a:r>
              <a:rPr lang="en-IN" dirty="0"/>
              <a:t>Weekly Trend</a:t>
            </a:r>
          </a:p>
        </p:txBody>
      </p:sp>
      <p:pic>
        <p:nvPicPr>
          <p:cNvPr id="5" name="Content Placeholder 4">
            <a:extLst>
              <a:ext uri="{FF2B5EF4-FFF2-40B4-BE49-F238E27FC236}">
                <a16:creationId xmlns:a16="http://schemas.microsoft.com/office/drawing/2014/main" id="{84D7A560-3A97-D45F-B187-8D322D747CB0}"/>
              </a:ext>
            </a:extLst>
          </p:cNvPr>
          <p:cNvPicPr>
            <a:picLocks noGrp="1" noChangeAspect="1"/>
          </p:cNvPicPr>
          <p:nvPr>
            <p:ph idx="1"/>
          </p:nvPr>
        </p:nvPicPr>
        <p:blipFill>
          <a:blip r:embed="rId2"/>
          <a:stretch>
            <a:fillRect/>
          </a:stretch>
        </p:blipFill>
        <p:spPr>
          <a:xfrm>
            <a:off x="838200" y="1825625"/>
            <a:ext cx="10423357" cy="4351338"/>
          </a:xfrm>
        </p:spPr>
      </p:pic>
    </p:spTree>
    <p:extLst>
      <p:ext uri="{BB962C8B-B14F-4D97-AF65-F5344CB8AC3E}">
        <p14:creationId xmlns:p14="http://schemas.microsoft.com/office/powerpoint/2010/main" val="2575716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9">
    <wetp:webextensionref xmlns:r="http://schemas.openxmlformats.org/officeDocument/2006/relationships" r:id="rId1"/>
  </wetp:taskpane>
  <wetp:taskpane dockstate="right" visibility="0" width="525" row="1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386C452C-F0A2-4E85-A25D-B7BFA54A910E}">
  <we:reference id="wa104380518" version="3.6.0.0" store="en-US" storeType="OMEX"/>
  <we:alternateReferences>
    <we:reference id="WA104380518" version="3.6.0.0" store="WA104380518"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A7A2EB0E-F916-4A04-B7D2-774AD55CE7BC}">
  <we:reference id="wa200003052" version="2.0.0.0" store="en-US" storeType="OMEX"/>
  <we:alternateReferences>
    <we:reference id="WA200003052" version="2.0.0.0" store="WA20000305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391</TotalTime>
  <Words>1096</Words>
  <Application>Microsoft Office PowerPoint</Application>
  <PresentationFormat>Widescreen</PresentationFormat>
  <Paragraphs>89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Black</vt:lpstr>
      <vt:lpstr>Calibri</vt:lpstr>
      <vt:lpstr>Calibri Light</vt:lpstr>
      <vt:lpstr>Office Theme</vt:lpstr>
      <vt:lpstr>Marketing and Retail Analysis  - Project 2  Grocery Store Data</vt:lpstr>
      <vt:lpstr>Agenda</vt:lpstr>
      <vt:lpstr>PowerPoint Presentation</vt:lpstr>
      <vt:lpstr>PowerPoint Presentation</vt:lpstr>
      <vt:lpstr>Executive Summary of the Data</vt:lpstr>
      <vt:lpstr>Trend Analysis</vt:lpstr>
      <vt:lpstr>Quarterly Trend</vt:lpstr>
      <vt:lpstr>Monthly Trend</vt:lpstr>
      <vt:lpstr>Weekly Trend</vt:lpstr>
      <vt:lpstr>Daily Trend</vt:lpstr>
      <vt:lpstr>Week Day Trend</vt:lpstr>
      <vt:lpstr>Trend Summary</vt:lpstr>
      <vt:lpstr>Sales % by Year</vt:lpstr>
      <vt:lpstr>Sales By Product</vt:lpstr>
      <vt:lpstr>Top 3 Products over years</vt:lpstr>
      <vt:lpstr>Top Three Product Sales Over the years</vt:lpstr>
      <vt:lpstr>Count of Eatables</vt:lpstr>
      <vt:lpstr>Count of Non Eatables</vt:lpstr>
      <vt:lpstr>Top Ordered Products for Each Year</vt:lpstr>
      <vt:lpstr>Summary</vt:lpstr>
      <vt:lpstr>Market Basket Analysis</vt:lpstr>
      <vt:lpstr>Knime Workflow</vt:lpstr>
      <vt:lpstr>Association Identification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and Retail Analysis  - Project 2  Grocery Store Data</dc:title>
  <dc:creator>KAVIN BHARATHI</dc:creator>
  <cp:lastModifiedBy>KAVIN</cp:lastModifiedBy>
  <cp:revision>2</cp:revision>
  <dcterms:created xsi:type="dcterms:W3CDTF">2024-03-24T04:16:16Z</dcterms:created>
  <dcterms:modified xsi:type="dcterms:W3CDTF">2024-03-24T11:43:25Z</dcterms:modified>
</cp:coreProperties>
</file>