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0" r:id="rId6"/>
    <p:sldId id="267" r:id="rId7"/>
    <p:sldId id="262" r:id="rId8"/>
    <p:sldId id="258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26E5-7677-4851-85A0-396487CC0BE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245D-FE8F-4852-B68E-FCBAD0D2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ryant-Regular" panose="020B0500000000000000" pitchFamily="34" charset="0"/>
              </a:rPr>
              <a:t>An Ensemble Approach to Artificial Conversations</a:t>
            </a:r>
            <a:endParaRPr lang="en-US" dirty="0">
              <a:latin typeface="Bryant-Regular" panose="020B0500000000000000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3615397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49886" y="4794069"/>
            <a:ext cx="3892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yant-Medium" panose="020B0500000000000000" pitchFamily="34" charset="0"/>
              </a:rPr>
              <a:t>-Kavin Chandrasekaran</a:t>
            </a:r>
            <a:endParaRPr lang="en-US" sz="2400" dirty="0">
              <a:latin typeface="Bryant-Medium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yant-Regular" panose="020B0500000000000000" pitchFamily="34" charset="0"/>
              </a:rPr>
              <a:t>Text Generation</a:t>
            </a:r>
            <a:endParaRPr lang="en-US" dirty="0">
              <a:latin typeface="Bryant-Regular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RNN-LSTM again</a:t>
            </a:r>
          </a:p>
          <a:p>
            <a:r>
              <a:rPr lang="en-US" dirty="0" smtClean="0"/>
              <a:t>Trained based on movie conversation and social media conversation</a:t>
            </a:r>
          </a:p>
          <a:p>
            <a:r>
              <a:rPr lang="en-US" dirty="0" smtClean="0"/>
              <a:t>Added cost for not reaching the desired emotional state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463040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yant-Regular" panose="020B0500000000000000" pitchFamily="34" charset="0"/>
              </a:rPr>
              <a:t>Results</a:t>
            </a:r>
            <a:endParaRPr lang="en-US" dirty="0">
              <a:latin typeface="Bryant-Regular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91448"/>
            <a:ext cx="10020300" cy="4267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8200" y="1589649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not following grammar.</a:t>
            </a:r>
          </a:p>
          <a:p>
            <a:r>
              <a:rPr lang="en-US" dirty="0" smtClean="0"/>
              <a:t>Tried to use POS as additional feature when deciding  the word.</a:t>
            </a:r>
          </a:p>
          <a:p>
            <a:pPr lvl="1"/>
            <a:r>
              <a:rPr lang="en-US" dirty="0" smtClean="0"/>
              <a:t>But the POS tagger accuracy was low enough to not make any impact.</a:t>
            </a:r>
          </a:p>
          <a:p>
            <a:r>
              <a:rPr lang="en-US" dirty="0" smtClean="0"/>
              <a:t>Integrating other features? POS</a:t>
            </a:r>
          </a:p>
        </p:txBody>
      </p:sp>
    </p:spTree>
    <p:extLst>
      <p:ext uri="{BB962C8B-B14F-4D97-AF65-F5344CB8AC3E}">
        <p14:creationId xmlns:p14="http://schemas.microsoft.com/office/powerpoint/2010/main" val="4095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  <a:ln>
            <a:noFill/>
          </a:ln>
        </p:spPr>
        <p:txBody>
          <a:bodyPr/>
          <a:lstStyle/>
          <a:p>
            <a:r>
              <a:rPr lang="en-US" dirty="0" smtClean="0">
                <a:latin typeface="Bryant-Regular" panose="020B0500000000000000" pitchFamily="34" charset="0"/>
              </a:rPr>
              <a:t>Introduction</a:t>
            </a:r>
            <a:endParaRPr lang="en-US" dirty="0">
              <a:latin typeface="Bryant-Regular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588" y="234613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Siri</a:t>
            </a:r>
          </a:p>
          <a:p>
            <a:pPr marL="0" indent="0" algn="ctr">
              <a:buNone/>
            </a:pPr>
            <a:r>
              <a:rPr lang="en-US" dirty="0" smtClean="0"/>
              <a:t>Cortana (Kinect!)</a:t>
            </a:r>
          </a:p>
          <a:p>
            <a:pPr marL="0" indent="0" algn="ctr">
              <a:buNone/>
            </a:pPr>
            <a:r>
              <a:rPr lang="en-US" dirty="0" smtClean="0"/>
              <a:t>Alexa (Echo View!)</a:t>
            </a:r>
          </a:p>
          <a:p>
            <a:pPr marL="0" indent="0" algn="ctr">
              <a:buNone/>
            </a:pPr>
            <a:r>
              <a:rPr lang="en-US" dirty="0" smtClean="0"/>
              <a:t>Google Assistant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Replika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514536" y="365125"/>
            <a:ext cx="0" cy="59378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yant-Regular" panose="020B0500000000000000" pitchFamily="34" charset="0"/>
              </a:rPr>
              <a:t>Background:</a:t>
            </a:r>
            <a:r>
              <a:rPr lang="en-US" dirty="0" smtClean="0">
                <a:latin typeface="Bryant-Regular" panose="020B0500000000000000" pitchFamily="34" charset="0"/>
              </a:rPr>
              <a:t> </a:t>
            </a:r>
            <a:endParaRPr lang="en-US" dirty="0">
              <a:latin typeface="Bryant-Regular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- Who doesn’t like to talk!</a:t>
            </a:r>
          </a:p>
          <a:p>
            <a:r>
              <a:rPr lang="en-US" dirty="0" smtClean="0"/>
              <a:t>Got Accustomed?</a:t>
            </a:r>
          </a:p>
          <a:p>
            <a:r>
              <a:rPr lang="en-US" dirty="0" smtClean="0"/>
              <a:t>Part of every day life.</a:t>
            </a:r>
          </a:p>
          <a:p>
            <a:r>
              <a:rPr lang="en-US" dirty="0" smtClean="0"/>
              <a:t>Remember the racial-slur swearing , Microsoft’s twitter bot?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8074" y="1533378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</a:p>
          <a:p>
            <a:r>
              <a:rPr lang="en-US" dirty="0" smtClean="0"/>
              <a:t>Major limiting factor in the inter-species communication between </a:t>
            </a:r>
            <a:r>
              <a:rPr lang="en-US" dirty="0" err="1"/>
              <a:t>H</a:t>
            </a:r>
            <a:r>
              <a:rPr lang="en-US" dirty="0" err="1" smtClean="0"/>
              <a:t>omosapiens</a:t>
            </a:r>
            <a:r>
              <a:rPr lang="en-US" dirty="0" smtClean="0"/>
              <a:t> and </a:t>
            </a:r>
            <a:r>
              <a:rPr lang="en-US" dirty="0" err="1" smtClean="0"/>
              <a:t>Autobots</a:t>
            </a:r>
            <a:endParaRPr lang="en-US" dirty="0" smtClean="0"/>
          </a:p>
          <a:p>
            <a:r>
              <a:rPr lang="en-US" dirty="0" smtClean="0"/>
              <a:t>Emotional manipulation is strong way to win arguments and decide which path a conversation takes.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61292" y="1533378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9" y="2551332"/>
            <a:ext cx="4240238" cy="1325563"/>
          </a:xfrm>
        </p:spPr>
        <p:txBody>
          <a:bodyPr/>
          <a:lstStyle/>
          <a:p>
            <a:r>
              <a:rPr lang="en-US" dirty="0" smtClean="0">
                <a:latin typeface="Bryant-Regular" panose="020B0500000000000000" pitchFamily="34" charset="0"/>
              </a:rPr>
              <a:t>Method</a:t>
            </a:r>
            <a:endParaRPr lang="en-US" dirty="0">
              <a:latin typeface="Bryant-Regular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POS-tagger</a:t>
            </a:r>
          </a:p>
          <a:p>
            <a:pPr lvl="1"/>
            <a:r>
              <a:rPr lang="en-US" dirty="0" smtClean="0"/>
              <a:t>Using RNN-LSTM </a:t>
            </a:r>
            <a:endParaRPr lang="en-US" dirty="0" smtClean="0"/>
          </a:p>
          <a:p>
            <a:r>
              <a:rPr lang="en-US" dirty="0" smtClean="0"/>
              <a:t>Emotional Analysis</a:t>
            </a:r>
          </a:p>
          <a:p>
            <a:pPr lvl="1"/>
            <a:r>
              <a:rPr lang="en-US" dirty="0" smtClean="0"/>
              <a:t>MLP, BPP NN </a:t>
            </a:r>
          </a:p>
          <a:p>
            <a:r>
              <a:rPr lang="en-US" dirty="0" smtClean="0"/>
              <a:t>Decision making</a:t>
            </a:r>
          </a:p>
          <a:p>
            <a:pPr lvl="1"/>
            <a:r>
              <a:rPr lang="en-US" dirty="0" smtClean="0"/>
              <a:t>Trees</a:t>
            </a:r>
            <a:endParaRPr lang="en-US" dirty="0" smtClean="0"/>
          </a:p>
          <a:p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Using RNN-LSTM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69280" y="535818"/>
            <a:ext cx="0" cy="564114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63027" y="670692"/>
            <a:ext cx="6609327" cy="5371698"/>
            <a:chOff x="-139849" y="-359149"/>
            <a:chExt cx="6609660" cy="5372354"/>
          </a:xfrm>
        </p:grpSpPr>
        <p:sp>
          <p:nvSpPr>
            <p:cNvPr id="5" name="Oval Callout 4"/>
            <p:cNvSpPr/>
            <p:nvPr/>
          </p:nvSpPr>
          <p:spPr>
            <a:xfrm>
              <a:off x="-139849" y="1340422"/>
              <a:ext cx="1352550" cy="933450"/>
            </a:xfrm>
            <a:prstGeom prst="wedgeEllipseCallout">
              <a:avLst>
                <a:gd name="adj1" fmla="val -35227"/>
                <a:gd name="adj2" fmla="val 87231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Hi, Donna.</a:t>
              </a:r>
            </a:p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How are you.</a:t>
              </a:r>
            </a:p>
          </p:txBody>
        </p:sp>
        <p:sp>
          <p:nvSpPr>
            <p:cNvPr id="6" name="Trapezoid 5"/>
            <p:cNvSpPr/>
            <p:nvPr/>
          </p:nvSpPr>
          <p:spPr>
            <a:xfrm rot="9045633">
              <a:off x="1070632" y="2576601"/>
              <a:ext cx="514000" cy="490467"/>
            </a:xfrm>
            <a:prstGeom prst="trapezoid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10619" y="3994030"/>
              <a:ext cx="1695450" cy="1019175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 rot="3674365">
              <a:off x="1414732" y="3623094"/>
              <a:ext cx="1138687" cy="58760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5667117">
              <a:off x="5059392" y="2247181"/>
              <a:ext cx="1138687" cy="58760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12279" y="3864634"/>
              <a:ext cx="957532" cy="1026543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3852635" y="-359149"/>
              <a:ext cx="912818" cy="517607"/>
            </a:xfrm>
            <a:prstGeom prst="wedgeRectCallou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You Moon magic shine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 rot="3752141">
              <a:off x="845389" y="2329132"/>
              <a:ext cx="408325" cy="155521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3752141">
              <a:off x="1350034" y="3187461"/>
              <a:ext cx="408305" cy="127085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904509">
            <a:off x="5084906" y="5373807"/>
            <a:ext cx="564581" cy="182074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 rot="12548202">
            <a:off x="6826423" y="1431649"/>
            <a:ext cx="743712" cy="196903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>
          <a:xfrm rot="15176298">
            <a:off x="7599799" y="2436822"/>
            <a:ext cx="911149" cy="202577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ight Arrow 16"/>
          <p:cNvSpPr/>
          <p:nvPr/>
        </p:nvSpPr>
        <p:spPr>
          <a:xfrm rot="21356396">
            <a:off x="7380891" y="5296559"/>
            <a:ext cx="743712" cy="196903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rapezoid 17"/>
          <p:cNvSpPr/>
          <p:nvPr/>
        </p:nvSpPr>
        <p:spPr>
          <a:xfrm rot="8043568">
            <a:off x="7502964" y="1610398"/>
            <a:ext cx="513974" cy="490407"/>
          </a:xfrm>
          <a:prstGeom prst="trapezoid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ight Arrow 19"/>
          <p:cNvSpPr/>
          <p:nvPr/>
        </p:nvSpPr>
        <p:spPr>
          <a:xfrm rot="15112859">
            <a:off x="8014364" y="4411473"/>
            <a:ext cx="743712" cy="196903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rved Down Arrow 20"/>
          <p:cNvSpPr/>
          <p:nvPr/>
        </p:nvSpPr>
        <p:spPr>
          <a:xfrm rot="18870465">
            <a:off x="5911910" y="3714342"/>
            <a:ext cx="2251021" cy="593360"/>
          </a:xfrm>
          <a:prstGeom prst="curvedDownArrow">
            <a:avLst>
              <a:gd name="adj1" fmla="val 25000"/>
              <a:gd name="adj2" fmla="val 50000"/>
              <a:gd name="adj3" fmla="val 5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yant-Regular" panose="020B0500000000000000" pitchFamily="34" charset="0"/>
              </a:rPr>
              <a:t>Tagger</a:t>
            </a:r>
            <a:endParaRPr lang="en-US" dirty="0">
              <a:latin typeface="Bryant-Regular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recurrent NN.</a:t>
            </a:r>
          </a:p>
          <a:p>
            <a:r>
              <a:rPr lang="en-US" dirty="0" smtClean="0"/>
              <a:t>Total of 303 unique parts of speech!</a:t>
            </a:r>
          </a:p>
          <a:p>
            <a:r>
              <a:rPr lang="en-US" dirty="0" smtClean="0"/>
              <a:t>By using the recurrent NN we can predict the </a:t>
            </a:r>
            <a:r>
              <a:rPr lang="en-US" dirty="0" err="1" smtClean="0"/>
              <a:t>pos</a:t>
            </a:r>
            <a:r>
              <a:rPr lang="en-US" dirty="0" smtClean="0"/>
              <a:t> of the next word.</a:t>
            </a:r>
          </a:p>
          <a:p>
            <a:r>
              <a:rPr lang="en-US" dirty="0" smtClean="0"/>
              <a:t>Why not just do classification? Will discuss that later.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01294"/>
            <a:ext cx="1676400" cy="18478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38200" y="1589649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456" y="474556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ryant-Regular" panose="020B0500000000000000" pitchFamily="34" charset="0"/>
              </a:rPr>
              <a:t>Emotional Analysis</a:t>
            </a:r>
            <a:endParaRPr lang="en-US" dirty="0">
              <a:latin typeface="Bryant-Regular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56" y="1206646"/>
            <a:ext cx="10515600" cy="4351338"/>
          </a:xfrm>
        </p:spPr>
        <p:txBody>
          <a:bodyPr/>
          <a:lstStyle/>
          <a:p>
            <a:r>
              <a:rPr lang="en-US" dirty="0" smtClean="0"/>
              <a:t>Twitter data set with labelled data.</a:t>
            </a:r>
          </a:p>
          <a:p>
            <a:r>
              <a:rPr lang="en-US" dirty="0" smtClean="0"/>
              <a:t>Clean lot of twitter lingo features from the text.</a:t>
            </a:r>
          </a:p>
          <a:p>
            <a:r>
              <a:rPr lang="en-US" dirty="0" smtClean="0"/>
              <a:t>Did simple classification of the sentence based on the</a:t>
            </a:r>
          </a:p>
          <a:p>
            <a:pPr marL="0" indent="0">
              <a:buNone/>
            </a:pPr>
            <a:r>
              <a:rPr lang="en-US" dirty="0" smtClean="0"/>
              <a:t>Words and their previous occurrences</a:t>
            </a:r>
          </a:p>
          <a:p>
            <a:r>
              <a:rPr lang="en-US" dirty="0" smtClean="0"/>
              <a:t>Gives a number corresponding to an emotion.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81" y="945064"/>
            <a:ext cx="1971675" cy="28289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05021" y="4712677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yant-Regular" panose="020B0500000000000000" pitchFamily="34" charset="0"/>
              </a:rPr>
              <a:t>Trees</a:t>
            </a:r>
            <a:endParaRPr lang="en-US" dirty="0">
              <a:latin typeface="Bryant-Regular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all the emotions and their path in a conversation.</a:t>
            </a:r>
          </a:p>
          <a:p>
            <a:r>
              <a:rPr lang="en-US" dirty="0" smtClean="0"/>
              <a:t>Assists in finding a emotion</a:t>
            </a:r>
          </a:p>
          <a:p>
            <a:r>
              <a:rPr lang="en-US" dirty="0" smtClean="0"/>
              <a:t>Helps to find a path that could lead to that emotion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92" y="3294843"/>
            <a:ext cx="3257550" cy="34194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8200" y="1491175"/>
            <a:ext cx="9144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Words>282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Bryant-Medium</vt:lpstr>
      <vt:lpstr>Bryant-Regular</vt:lpstr>
      <vt:lpstr>Calibri</vt:lpstr>
      <vt:lpstr>Calibri Light</vt:lpstr>
      <vt:lpstr>Times New Roman</vt:lpstr>
      <vt:lpstr>Office Theme</vt:lpstr>
      <vt:lpstr>An Ensemble Approach to Artificial Conversations</vt:lpstr>
      <vt:lpstr>Introduction</vt:lpstr>
      <vt:lpstr>Background: </vt:lpstr>
      <vt:lpstr>Background</vt:lpstr>
      <vt:lpstr>Method</vt:lpstr>
      <vt:lpstr>PowerPoint Presentation</vt:lpstr>
      <vt:lpstr>Tagger</vt:lpstr>
      <vt:lpstr>Emotional Analysis</vt:lpstr>
      <vt:lpstr>Trees</vt:lpstr>
      <vt:lpstr>Text Generation</vt:lpstr>
      <vt:lpstr>Results</vt:lpstr>
      <vt:lpstr>Limitations &amp; Future Work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</dc:title>
  <dc:creator>Kavin Chandrasekaran</dc:creator>
  <cp:lastModifiedBy>Kavin Chandrasekaran</cp:lastModifiedBy>
  <cp:revision>16</cp:revision>
  <dcterms:created xsi:type="dcterms:W3CDTF">2017-04-17T06:58:40Z</dcterms:created>
  <dcterms:modified xsi:type="dcterms:W3CDTF">2017-04-28T01:15:57Z</dcterms:modified>
</cp:coreProperties>
</file>