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6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586287" y="3390027"/>
            <a:ext cx="4633913" cy="632224"/>
          </a:xfrm>
          <a:prstGeom prst="rect">
            <a:avLst/>
          </a:prstGeom>
        </p:spPr>
        <p:txBody>
          <a:bodyPr vert="horz" wrap="square" lIns="0" tIns="16510" rIns="0" bIns="0" rtlCol="0">
            <a:spAutoFit/>
          </a:bodyPr>
          <a:lstStyle/>
          <a:p>
            <a:pPr marL="12700">
              <a:lnSpc>
                <a:spcPct val="100000"/>
              </a:lnSpc>
              <a:spcBef>
                <a:spcPts val="130"/>
              </a:spcBef>
            </a:pPr>
            <a:r>
              <a:rPr lang="en-US" sz="4000" b="1" dirty="0">
                <a:latin typeface="Trebuchet MS"/>
                <a:cs typeface="Trebuchet MS"/>
              </a:rPr>
              <a:t>KAVINRAJ  M</a:t>
            </a:r>
            <a:endParaRPr sz="40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13587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spc="-60" dirty="0">
                <a:solidFill>
                  <a:schemeClr val="accent5"/>
                </a:solidFill>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37B153FD-767B-4976-F739-0317A6915795}"/>
              </a:ext>
            </a:extLst>
          </p:cNvPr>
          <p:cNvSpPr txBox="1"/>
          <p:nvPr/>
        </p:nvSpPr>
        <p:spPr>
          <a:xfrm>
            <a:off x="1524000" y="1857375"/>
            <a:ext cx="7010400" cy="2677656"/>
          </a:xfrm>
          <a:prstGeom prst="rect">
            <a:avLst/>
          </a:prstGeom>
          <a:noFill/>
        </p:spPr>
        <p:txBody>
          <a:bodyPr wrap="square">
            <a:spAutoFit/>
          </a:bodyPr>
          <a:lstStyle/>
          <a:p>
            <a:r>
              <a:rPr lang="en-US" sz="2400" b="0" i="0" dirty="0">
                <a:solidFill>
                  <a:srgbClr val="0D0D0D"/>
                </a:solidFill>
                <a:effectLst/>
                <a:highlight>
                  <a:srgbClr val="FFFFFF"/>
                </a:highlight>
                <a:latin typeface="Söhne"/>
              </a:rPr>
              <a:t>Our preliminary results demonstrate a significant reduction in content creation time for developers, with AI-generated content receiving positive feedback from players for its freshness and responsiveness. We continue to iterate and improve our models to deliver even more impressive outcomes.</a:t>
            </a:r>
            <a:br>
              <a:rPr lang="en-US" sz="2400" dirty="0"/>
            </a:b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solidFill>
                  <a:schemeClr val="accent5"/>
                </a:solidFill>
              </a:rPr>
              <a:t>PROJECT</a:t>
            </a:r>
            <a:r>
              <a:rPr sz="4250" spc="-90" dirty="0">
                <a:solidFill>
                  <a:schemeClr val="accent5"/>
                </a:solidFill>
              </a:rPr>
              <a:t> </a:t>
            </a:r>
            <a:r>
              <a:rPr sz="4250" spc="-10" dirty="0">
                <a:solidFill>
                  <a:schemeClr val="accent5"/>
                </a:solidFill>
              </a:rPr>
              <a:t>TITLE</a:t>
            </a:r>
            <a:endParaRPr sz="4250" dirty="0">
              <a:solidFill>
                <a:schemeClr val="accent5"/>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5" name="TextBox 24">
            <a:extLst>
              <a:ext uri="{FF2B5EF4-FFF2-40B4-BE49-F238E27FC236}">
                <a16:creationId xmlns:a16="http://schemas.microsoft.com/office/drawing/2014/main" id="{613597B6-8925-537D-0C2A-39E03A4D47E0}"/>
              </a:ext>
            </a:extLst>
          </p:cNvPr>
          <p:cNvSpPr txBox="1"/>
          <p:nvPr/>
        </p:nvSpPr>
        <p:spPr>
          <a:xfrm>
            <a:off x="2211592" y="2492805"/>
            <a:ext cx="7698332" cy="1938992"/>
          </a:xfrm>
          <a:prstGeom prst="rect">
            <a:avLst/>
          </a:prstGeom>
          <a:noFill/>
        </p:spPr>
        <p:txBody>
          <a:bodyPr wrap="square">
            <a:spAutoFit/>
          </a:bodyPr>
          <a:lstStyle/>
          <a:p>
            <a:r>
              <a:rPr lang="en-US" sz="6000" b="1" dirty="0"/>
              <a:t>Enhancing Game Content Creation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5002" y="3848102"/>
            <a:ext cx="1733550" cy="3009898"/>
          </a:xfrm>
          <a:prstGeom prst="rect">
            <a:avLst/>
          </a:prstGeom>
        </p:spPr>
      </p:pic>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a:solidFill>
                  <a:schemeClr val="accent5"/>
                </a:solidFill>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EABAF897-8AC2-63B8-64F2-BA73EFF43DD0}"/>
              </a:ext>
            </a:extLst>
          </p:cNvPr>
          <p:cNvSpPr txBox="1"/>
          <p:nvPr/>
        </p:nvSpPr>
        <p:spPr>
          <a:xfrm>
            <a:off x="2029157" y="1896500"/>
            <a:ext cx="7698332" cy="3539430"/>
          </a:xfrm>
          <a:prstGeom prst="rect">
            <a:avLst/>
          </a:prstGeom>
          <a:noFill/>
        </p:spPr>
        <p:txBody>
          <a:bodyPr wrap="square">
            <a:spAutoFit/>
          </a:bodyPr>
          <a:lstStyle/>
          <a:p>
            <a:pPr marL="457200" indent="-457200">
              <a:buFont typeface="Wingdings" panose="05000000000000000000" pitchFamily="2" charset="2"/>
              <a:buChar char="q"/>
            </a:pPr>
            <a:r>
              <a:rPr lang="en-US" sz="3200" dirty="0">
                <a:solidFill>
                  <a:srgbClr val="0D0D0D"/>
                </a:solidFill>
                <a:highlight>
                  <a:srgbClr val="FFFFFF"/>
                </a:highlight>
                <a:latin typeface="Söhne"/>
              </a:rPr>
              <a:t>P</a:t>
            </a:r>
            <a:r>
              <a:rPr lang="en-US" sz="3200" b="0" i="0" dirty="0">
                <a:solidFill>
                  <a:srgbClr val="0D0D0D"/>
                </a:solidFill>
                <a:effectLst/>
                <a:highlight>
                  <a:srgbClr val="FFFFFF"/>
                </a:highlight>
                <a:latin typeface="Söhne"/>
              </a:rPr>
              <a:t>roject statement</a:t>
            </a:r>
          </a:p>
          <a:p>
            <a:pPr marL="457200" indent="-457200">
              <a:buFont typeface="Wingdings" panose="05000000000000000000" pitchFamily="2" charset="2"/>
              <a:buChar char="q"/>
            </a:pPr>
            <a:r>
              <a:rPr lang="en-US" sz="3200" dirty="0">
                <a:solidFill>
                  <a:srgbClr val="0D0D0D"/>
                </a:solidFill>
                <a:highlight>
                  <a:srgbClr val="FFFFFF"/>
                </a:highlight>
                <a:latin typeface="Söhne"/>
              </a:rPr>
              <a:t>P</a:t>
            </a:r>
            <a:r>
              <a:rPr lang="en-US" sz="3200" b="0" i="0" dirty="0">
                <a:solidFill>
                  <a:srgbClr val="0D0D0D"/>
                </a:solidFill>
                <a:effectLst/>
                <a:highlight>
                  <a:srgbClr val="FFFFFF"/>
                </a:highlight>
                <a:latin typeface="Söhne"/>
              </a:rPr>
              <a:t>roject overview </a:t>
            </a:r>
          </a:p>
          <a:p>
            <a:pPr marL="457200" indent="-457200">
              <a:buFont typeface="Wingdings" panose="05000000000000000000" pitchFamily="2" charset="2"/>
              <a:buChar char="q"/>
            </a:pPr>
            <a:r>
              <a:rPr lang="en-US" sz="3200" dirty="0">
                <a:solidFill>
                  <a:srgbClr val="0D0D0D"/>
                </a:solidFill>
                <a:highlight>
                  <a:srgbClr val="FFFFFF"/>
                </a:highlight>
                <a:latin typeface="Söhne"/>
              </a:rPr>
              <a:t>W</a:t>
            </a:r>
            <a:r>
              <a:rPr lang="en-US" sz="3200" b="0" i="0" dirty="0">
                <a:solidFill>
                  <a:srgbClr val="0D0D0D"/>
                </a:solidFill>
                <a:effectLst/>
                <a:highlight>
                  <a:srgbClr val="FFFFFF"/>
                </a:highlight>
                <a:latin typeface="Söhne"/>
              </a:rPr>
              <a:t>ho are the end users? </a:t>
            </a:r>
          </a:p>
          <a:p>
            <a:pPr marL="457200" indent="-457200">
              <a:buFont typeface="Wingdings" panose="05000000000000000000" pitchFamily="2" charset="2"/>
              <a:buChar char="q"/>
            </a:pPr>
            <a:r>
              <a:rPr lang="en-US" sz="3200" dirty="0">
                <a:solidFill>
                  <a:srgbClr val="0D0D0D"/>
                </a:solidFill>
                <a:highlight>
                  <a:srgbClr val="FFFFFF"/>
                </a:highlight>
                <a:latin typeface="Söhne"/>
              </a:rPr>
              <a:t>Y</a:t>
            </a:r>
            <a:r>
              <a:rPr lang="en-US" sz="3200" b="0" i="0" dirty="0">
                <a:solidFill>
                  <a:srgbClr val="0D0D0D"/>
                </a:solidFill>
                <a:effectLst/>
                <a:highlight>
                  <a:srgbClr val="FFFFFF"/>
                </a:highlight>
                <a:latin typeface="Söhne"/>
              </a:rPr>
              <a:t>our solution and its value proposition </a:t>
            </a:r>
          </a:p>
          <a:p>
            <a:pPr marL="457200" indent="-457200">
              <a:buFont typeface="Wingdings" panose="05000000000000000000" pitchFamily="2" charset="2"/>
              <a:buChar char="q"/>
            </a:pPr>
            <a:r>
              <a:rPr lang="en-US" sz="3200" dirty="0">
                <a:solidFill>
                  <a:srgbClr val="0D0D0D"/>
                </a:solidFill>
                <a:highlight>
                  <a:srgbClr val="FFFFFF"/>
                </a:highlight>
                <a:latin typeface="Söhne"/>
              </a:rPr>
              <a:t>T</a:t>
            </a:r>
            <a:r>
              <a:rPr lang="en-US" sz="3200" b="0" i="0" dirty="0">
                <a:solidFill>
                  <a:srgbClr val="0D0D0D"/>
                </a:solidFill>
                <a:effectLst/>
                <a:highlight>
                  <a:srgbClr val="FFFFFF"/>
                </a:highlight>
                <a:latin typeface="Söhne"/>
              </a:rPr>
              <a:t>he wow in your solution </a:t>
            </a:r>
          </a:p>
          <a:p>
            <a:pPr marL="457200" indent="-457200">
              <a:buFont typeface="Wingdings" panose="05000000000000000000" pitchFamily="2" charset="2"/>
              <a:buChar char="q"/>
            </a:pPr>
            <a:r>
              <a:rPr lang="en-US" sz="3200" dirty="0">
                <a:solidFill>
                  <a:srgbClr val="0D0D0D"/>
                </a:solidFill>
                <a:highlight>
                  <a:srgbClr val="FFFFFF"/>
                </a:highlight>
                <a:latin typeface="Söhne"/>
              </a:rPr>
              <a:t>M</a:t>
            </a:r>
            <a:r>
              <a:rPr lang="en-US" sz="3200" b="0" i="0" dirty="0">
                <a:solidFill>
                  <a:srgbClr val="0D0D0D"/>
                </a:solidFill>
                <a:effectLst/>
                <a:highlight>
                  <a:srgbClr val="FFFFFF"/>
                </a:highlight>
                <a:latin typeface="Söhne"/>
              </a:rPr>
              <a:t>odeling </a:t>
            </a:r>
          </a:p>
          <a:p>
            <a:pPr marL="457200" indent="-457200">
              <a:buFont typeface="Wingdings" panose="05000000000000000000" pitchFamily="2" charset="2"/>
              <a:buChar char="q"/>
            </a:pPr>
            <a:r>
              <a:rPr lang="en-US" sz="3200" dirty="0">
                <a:solidFill>
                  <a:srgbClr val="0D0D0D"/>
                </a:solidFill>
                <a:highlight>
                  <a:srgbClr val="FFFFFF"/>
                </a:highlight>
                <a:latin typeface="Söhne"/>
              </a:rPr>
              <a:t>R</a:t>
            </a:r>
            <a:r>
              <a:rPr lang="en-US" sz="3200" b="0" i="0" dirty="0">
                <a:solidFill>
                  <a:srgbClr val="0D0D0D"/>
                </a:solidFill>
                <a:effectLst/>
                <a:highlight>
                  <a:srgbClr val="FFFFFF"/>
                </a:highlight>
                <a:latin typeface="Söhne"/>
              </a:rPr>
              <a:t>esults</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solidFill>
                  <a:schemeClr val="accent5"/>
                </a:solidFill>
              </a:rPr>
              <a:t>PROBLEM</a:t>
            </a:r>
            <a:r>
              <a:rPr sz="4250" dirty="0">
                <a:solidFill>
                  <a:schemeClr val="accent5"/>
                </a:solidFill>
              </a:rPr>
              <a:t>	</a:t>
            </a:r>
            <a:r>
              <a:rPr sz="4250" spc="-75" dirty="0">
                <a:solidFill>
                  <a:schemeClr val="accent5"/>
                </a:solidFill>
              </a:rPr>
              <a:t>STATEMENT</a:t>
            </a:r>
            <a:endParaRPr sz="4250" dirty="0">
              <a:solidFill>
                <a:schemeClr val="accent5"/>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0D5FE43-6DE6-EBC4-D189-9B93987F7253}"/>
              </a:ext>
            </a:extLst>
          </p:cNvPr>
          <p:cNvSpPr txBox="1"/>
          <p:nvPr/>
        </p:nvSpPr>
        <p:spPr>
          <a:xfrm>
            <a:off x="1639252" y="2054007"/>
            <a:ext cx="6101860" cy="3108543"/>
          </a:xfrm>
          <a:prstGeom prst="rect">
            <a:avLst/>
          </a:prstGeom>
          <a:noFill/>
        </p:spPr>
        <p:txBody>
          <a:bodyPr wrap="square">
            <a:spAutoFit/>
          </a:bodyPr>
          <a:lstStyle/>
          <a:p>
            <a:r>
              <a:rPr lang="en-US" sz="2800" dirty="0"/>
              <a:t>In the realm of game development, creating diverse and engaging content is crucial for player retention and enjoyment. Our project aims to revolutionize this process by leveraging AI to generate dynamic and immersive game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solidFill>
                  <a:schemeClr val="accent5"/>
                </a:solidFill>
              </a:rPr>
              <a:t>PROJECT</a:t>
            </a:r>
            <a:r>
              <a:rPr sz="4250" dirty="0">
                <a:solidFill>
                  <a:schemeClr val="accent5"/>
                </a:solidFill>
              </a:rPr>
              <a:t>	</a:t>
            </a:r>
            <a:r>
              <a:rPr sz="4250" spc="-10" dirty="0">
                <a:solidFill>
                  <a:schemeClr val="accent5"/>
                </a:solidFill>
              </a:rPr>
              <a:t>OVERVIEW</a:t>
            </a:r>
            <a:endParaRPr sz="4250" dirty="0">
              <a:solidFill>
                <a:schemeClr val="accent5"/>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D268A818-86B2-12C7-DAEE-02376DEF7769}"/>
              </a:ext>
            </a:extLst>
          </p:cNvPr>
          <p:cNvSpPr txBox="1"/>
          <p:nvPr/>
        </p:nvSpPr>
        <p:spPr>
          <a:xfrm>
            <a:off x="1656836" y="2209800"/>
            <a:ext cx="6877563"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We propose an AI-driven system that can generate various aspects of game content, including levels, characters, items, and quests. By harnessing machine learning algorithms, our system can create content that adapts to player behavior and preferences, providing a personalized gaming experience.</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020407"/>
          </a:xfrm>
          <a:prstGeom prst="rect">
            <a:avLst/>
          </a:prstGeom>
        </p:spPr>
        <p:txBody>
          <a:bodyPr vert="horz" wrap="square" lIns="0" tIns="522858" rIns="0" bIns="0" rtlCol="0">
            <a:spAutoFit/>
          </a:bodyPr>
          <a:lstStyle/>
          <a:p>
            <a:pPr marL="153670">
              <a:lnSpc>
                <a:spcPct val="100000"/>
              </a:lnSpc>
              <a:spcBef>
                <a:spcPts val="130"/>
              </a:spcBef>
            </a:pPr>
            <a:r>
              <a:rPr sz="3200" dirty="0">
                <a:solidFill>
                  <a:schemeClr val="accent5"/>
                </a:solidFill>
              </a:rPr>
              <a:t>WHO</a:t>
            </a:r>
            <a:r>
              <a:rPr sz="3200" spc="-245" dirty="0">
                <a:solidFill>
                  <a:schemeClr val="accent5"/>
                </a:solidFill>
              </a:rPr>
              <a:t> </a:t>
            </a:r>
            <a:r>
              <a:rPr sz="3200" dirty="0">
                <a:solidFill>
                  <a:schemeClr val="accent5"/>
                </a:solidFill>
              </a:rPr>
              <a:t>ARE</a:t>
            </a:r>
            <a:r>
              <a:rPr sz="3200" spc="-70" dirty="0">
                <a:solidFill>
                  <a:schemeClr val="accent5"/>
                </a:solidFill>
              </a:rPr>
              <a:t> </a:t>
            </a:r>
            <a:r>
              <a:rPr sz="3200" dirty="0">
                <a:solidFill>
                  <a:schemeClr val="accent5"/>
                </a:solidFill>
              </a:rPr>
              <a:t>THE</a:t>
            </a:r>
            <a:r>
              <a:rPr sz="3200" spc="-55" dirty="0">
                <a:solidFill>
                  <a:schemeClr val="accent5"/>
                </a:solidFill>
              </a:rPr>
              <a:t> </a:t>
            </a:r>
            <a:r>
              <a:rPr sz="3200" dirty="0">
                <a:solidFill>
                  <a:schemeClr val="accent5"/>
                </a:solidFill>
              </a:rPr>
              <a:t>END</a:t>
            </a:r>
            <a:r>
              <a:rPr sz="3200" spc="-70" dirty="0">
                <a:solidFill>
                  <a:schemeClr val="accent5"/>
                </a:solidFill>
              </a:rPr>
              <a:t> </a:t>
            </a:r>
            <a:r>
              <a:rPr sz="3200" spc="-10" dirty="0">
                <a:solidFill>
                  <a:schemeClr val="accent5"/>
                </a:solidFill>
              </a:rPr>
              <a:t>USERS?</a:t>
            </a:r>
            <a:endParaRPr sz="3200" dirty="0">
              <a:solidFill>
                <a:schemeClr val="accent5"/>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BD5056F1-9067-213D-271C-A1F8D8B4438F}"/>
              </a:ext>
            </a:extLst>
          </p:cNvPr>
          <p:cNvSpPr txBox="1"/>
          <p:nvPr/>
        </p:nvSpPr>
        <p:spPr>
          <a:xfrm>
            <a:off x="2057400" y="2143227"/>
            <a:ext cx="6101860" cy="3046988"/>
          </a:xfrm>
          <a:prstGeom prst="rect">
            <a:avLst/>
          </a:prstGeom>
          <a:noFill/>
        </p:spPr>
        <p:txBody>
          <a:bodyPr wrap="square">
            <a:spAutoFit/>
          </a:bodyPr>
          <a:lstStyle/>
          <a:p>
            <a:r>
              <a:rPr lang="en-US" sz="3200" b="0" i="0" dirty="0">
                <a:solidFill>
                  <a:srgbClr val="0D0D0D"/>
                </a:solidFill>
                <a:effectLst/>
                <a:highlight>
                  <a:srgbClr val="FFFFFF"/>
                </a:highlight>
                <a:latin typeface="Söhne"/>
              </a:rPr>
              <a:t>Our end users include game developers and designers who seek efficient tools to streamline content creation. Additionally, players benefit from richer and more tailored gaming experiences.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sz="3600" dirty="0">
                <a:solidFill>
                  <a:schemeClr val="accent5"/>
                </a:solidFill>
              </a:rPr>
              <a:t>YOUR</a:t>
            </a:r>
            <a:r>
              <a:rPr sz="3600" spc="-95" dirty="0">
                <a:solidFill>
                  <a:schemeClr val="accent5"/>
                </a:solidFill>
              </a:rPr>
              <a:t> </a:t>
            </a:r>
            <a:r>
              <a:rPr sz="3600" spc="-10" dirty="0">
                <a:solidFill>
                  <a:schemeClr val="accent5"/>
                </a:solidFill>
              </a:rPr>
              <a:t>SOLUTION</a:t>
            </a:r>
            <a:r>
              <a:rPr sz="3600" spc="-345" dirty="0">
                <a:solidFill>
                  <a:schemeClr val="accent5"/>
                </a:solidFill>
              </a:rPr>
              <a:t> </a:t>
            </a:r>
            <a:r>
              <a:rPr sz="3600" dirty="0">
                <a:solidFill>
                  <a:schemeClr val="accent5"/>
                </a:solidFill>
              </a:rPr>
              <a:t>AND</a:t>
            </a:r>
            <a:r>
              <a:rPr sz="3600" spc="-20" dirty="0">
                <a:solidFill>
                  <a:schemeClr val="accent5"/>
                </a:solidFill>
              </a:rPr>
              <a:t> </a:t>
            </a:r>
            <a:r>
              <a:rPr sz="3600" dirty="0">
                <a:solidFill>
                  <a:schemeClr val="accent5"/>
                </a:solidFill>
              </a:rPr>
              <a:t>ITS </a:t>
            </a:r>
            <a:r>
              <a:rPr sz="3600" spc="-20" dirty="0">
                <a:solidFill>
                  <a:schemeClr val="accent5"/>
                </a:solidFill>
              </a:rPr>
              <a:t>VALUE</a:t>
            </a:r>
            <a:r>
              <a:rPr sz="3600" spc="-120" dirty="0">
                <a:solidFill>
                  <a:schemeClr val="accent5"/>
                </a:solidFill>
              </a:rPr>
              <a:t> </a:t>
            </a:r>
            <a:r>
              <a:rPr sz="3600" spc="-10" dirty="0">
                <a:solidFill>
                  <a:schemeClr val="accent5"/>
                </a:solidFill>
              </a:rPr>
              <a:t>PROPOSITION</a:t>
            </a:r>
            <a:endParaRPr sz="3600" dirty="0">
              <a:solidFill>
                <a:schemeClr val="accent5"/>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ED7A91DC-327E-8C41-1D15-0368AF195BFA}"/>
              </a:ext>
            </a:extLst>
          </p:cNvPr>
          <p:cNvSpPr txBox="1"/>
          <p:nvPr/>
        </p:nvSpPr>
        <p:spPr>
          <a:xfrm>
            <a:off x="3251689" y="2051745"/>
            <a:ext cx="6282835"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Our solution combines deep learning models with procedural generation techniques to produce high-quality game content rapidly. This approach significantly reduces the manual workload for developers while offering players an endless array of content to explore.</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solidFill>
                  <a:schemeClr val="accent5"/>
                </a:solidFill>
              </a:rPr>
              <a:t>THE</a:t>
            </a:r>
            <a:r>
              <a:rPr sz="4250" spc="20" dirty="0">
                <a:solidFill>
                  <a:schemeClr val="accent5"/>
                </a:solidFill>
              </a:rPr>
              <a:t> </a:t>
            </a:r>
            <a:r>
              <a:rPr sz="4250" dirty="0">
                <a:solidFill>
                  <a:schemeClr val="accent5"/>
                </a:solidFill>
              </a:rPr>
              <a:t>WOW</a:t>
            </a:r>
            <a:r>
              <a:rPr sz="4250" spc="90" dirty="0">
                <a:solidFill>
                  <a:schemeClr val="accent5"/>
                </a:solidFill>
              </a:rPr>
              <a:t> </a:t>
            </a:r>
            <a:r>
              <a:rPr sz="4250" dirty="0">
                <a:solidFill>
                  <a:schemeClr val="accent5"/>
                </a:solidFill>
              </a:rPr>
              <a:t>IN YOUR </a:t>
            </a:r>
            <a:r>
              <a:rPr sz="4250" spc="-10" dirty="0">
                <a:solidFill>
                  <a:schemeClr val="accent5"/>
                </a:solidFill>
              </a:rPr>
              <a:t>SOLUTION</a:t>
            </a:r>
            <a:endParaRPr sz="4250" dirty="0">
              <a:solidFill>
                <a:schemeClr val="accent5"/>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8536F32A-F19A-0148-18D8-A494213B829D}"/>
              </a:ext>
            </a:extLst>
          </p:cNvPr>
          <p:cNvSpPr txBox="1"/>
          <p:nvPr/>
        </p:nvSpPr>
        <p:spPr>
          <a:xfrm>
            <a:off x="2678356" y="2224562"/>
            <a:ext cx="6675193" cy="3108543"/>
          </a:xfrm>
          <a:prstGeom prst="rect">
            <a:avLst/>
          </a:prstGeom>
          <a:noFill/>
        </p:spPr>
        <p:txBody>
          <a:bodyPr wrap="square">
            <a:spAutoFit/>
          </a:bodyPr>
          <a:lstStyle/>
          <a:p>
            <a:r>
              <a:rPr lang="en-US" sz="2800" b="0" i="0" dirty="0">
                <a:solidFill>
                  <a:srgbClr val="0D0D0D"/>
                </a:solidFill>
                <a:effectLst/>
                <a:highlight>
                  <a:srgbClr val="FFFFFF"/>
                </a:highlight>
                <a:latin typeface="Söhne"/>
              </a:rPr>
              <a:t>One of the standout features of our solution is its ability to generate dynamic narratives within games. By analyzing player actions and choices, the AI can craft compelling storylines and quests that adapt in real-time, enhancing player immersion and engagement.</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solidFill>
                  <a:schemeClr val="accent5"/>
                </a:solidFill>
              </a:rPr>
              <a:t>MODELLING</a:t>
            </a:r>
          </a:p>
        </p:txBody>
      </p:sp>
      <p:sp>
        <p:nvSpPr>
          <p:cNvPr id="11" name="TextBox 10">
            <a:extLst>
              <a:ext uri="{FF2B5EF4-FFF2-40B4-BE49-F238E27FC236}">
                <a16:creationId xmlns:a16="http://schemas.microsoft.com/office/drawing/2014/main" id="{F797681C-234C-EFAF-74F3-396135C7D499}"/>
              </a:ext>
            </a:extLst>
          </p:cNvPr>
          <p:cNvSpPr txBox="1"/>
          <p:nvPr/>
        </p:nvSpPr>
        <p:spPr>
          <a:xfrm>
            <a:off x="1600200" y="1542414"/>
            <a:ext cx="6934200" cy="4031873"/>
          </a:xfrm>
          <a:prstGeom prst="rect">
            <a:avLst/>
          </a:prstGeom>
          <a:noFill/>
        </p:spPr>
        <p:txBody>
          <a:bodyPr wrap="square">
            <a:spAutoFit/>
          </a:bodyPr>
          <a:lstStyle/>
          <a:p>
            <a:r>
              <a:rPr lang="en-US" sz="3200" b="0" i="0" dirty="0">
                <a:solidFill>
                  <a:srgbClr val="0D0D0D"/>
                </a:solidFill>
                <a:effectLst/>
                <a:highlight>
                  <a:srgbClr val="FFFFFF"/>
                </a:highlight>
                <a:latin typeface="Söhne"/>
              </a:rPr>
              <a:t>We employ state-of-the-art deep learning models trained on vast datasets of gaming content to ensure the generated assets are both diverse and coherent. Reinforcement learning techniques further refine the AI's decision-making process, leading to more intelligent content generation.</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352</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cp:revision>
  <dcterms:created xsi:type="dcterms:W3CDTF">2024-04-12T09:49:47Z</dcterms:created>
  <dcterms:modified xsi:type="dcterms:W3CDTF">2024-04-12T10:17:34Z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2024-04-12T00:00:00Z</vt:filetime>
  </property>
</Properties>
</file>