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59" r:id="rId4"/>
    <p:sldId id="260" r:id="rId5"/>
    <p:sldId id="265" r:id="rId6"/>
    <p:sldId id="261" r:id="rId7"/>
    <p:sldId id="263" r:id="rId8"/>
    <p:sldId id="262" r:id="rId9"/>
    <p:sldId id="264" r:id="rId10"/>
    <p:sldId id="258"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showGuides="1">
      <p:cViewPr varScale="1">
        <p:scale>
          <a:sx n="72" d="100"/>
          <a:sy n="72" d="100"/>
        </p:scale>
        <p:origin x="660" y="66"/>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54DD5-0389-4B26-9AF6-C27BB53BA739}" type="datetimeFigureOut">
              <a:rPr lang="en-US" smtClean="0"/>
              <a:t>11/15/2022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AE5E39-0F99-4B18-80B0-219AF834C6C2}" type="slidenum">
              <a:rPr lang="en-US" smtClean="0"/>
              <a:t>‹#›</a:t>
            </a:fld>
            <a:endParaRPr lang="en-US"/>
          </a:p>
        </p:txBody>
      </p:sp>
    </p:spTree>
    <p:extLst>
      <p:ext uri="{BB962C8B-B14F-4D97-AF65-F5344CB8AC3E}">
        <p14:creationId xmlns:p14="http://schemas.microsoft.com/office/powerpoint/2010/main" val="3126644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AE5E39-0F99-4B18-80B0-219AF834C6C2}" type="slidenum">
              <a:rPr lang="en-US" smtClean="0"/>
              <a:t>4</a:t>
            </a:fld>
            <a:endParaRPr lang="en-US"/>
          </a:p>
        </p:txBody>
      </p:sp>
    </p:spTree>
    <p:extLst>
      <p:ext uri="{BB962C8B-B14F-4D97-AF65-F5344CB8AC3E}">
        <p14:creationId xmlns:p14="http://schemas.microsoft.com/office/powerpoint/2010/main" val="3695950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effectLst/>
              </a:rPr>
              <a:t># H0 (Null Hypothesis) = The 2 variables to be compared are independent.</a:t>
            </a:r>
            <a:r>
              <a:rPr lang="en-US" dirty="0"/>
              <a:t> </a:t>
            </a:r>
            <a:r>
              <a:rPr lang="en-US" i="1" dirty="0">
                <a:effectLst/>
              </a:rPr>
              <a:t># H1 (Alternate Hypothesis) = The 2 variables are dependent.</a:t>
            </a:r>
            <a:r>
              <a:rPr lang="en-US" dirty="0"/>
              <a:t> </a:t>
            </a:r>
            <a:r>
              <a:rPr lang="en-US" i="1" dirty="0">
                <a:effectLst/>
              </a:rPr>
              <a:t># p-value obtained after conducting the test is less than 0.05 we reject the Null hypothesis and accept the Alternate hypothesis and # if the p-value is greater that 0.05, we accept the Null hypothesis and reject the Alternate hypothesis.</a:t>
            </a:r>
            <a:endParaRPr lang="en-US" dirty="0"/>
          </a:p>
        </p:txBody>
      </p:sp>
      <p:sp>
        <p:nvSpPr>
          <p:cNvPr id="4" name="Slide Number Placeholder 3"/>
          <p:cNvSpPr>
            <a:spLocks noGrp="1"/>
          </p:cNvSpPr>
          <p:nvPr>
            <p:ph type="sldNum" sz="quarter" idx="5"/>
          </p:nvPr>
        </p:nvSpPr>
        <p:spPr/>
        <p:txBody>
          <a:bodyPr/>
          <a:lstStyle/>
          <a:p>
            <a:fld id="{71AE5E39-0F99-4B18-80B0-219AF834C6C2}" type="slidenum">
              <a:rPr lang="en-US" smtClean="0"/>
              <a:t>10</a:t>
            </a:fld>
            <a:endParaRPr lang="en-US"/>
          </a:p>
        </p:txBody>
      </p:sp>
    </p:spTree>
    <p:extLst>
      <p:ext uri="{BB962C8B-B14F-4D97-AF65-F5344CB8AC3E}">
        <p14:creationId xmlns:p14="http://schemas.microsoft.com/office/powerpoint/2010/main" val="1225128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281F7A-9784-4A17-9D8B-85CA76083BC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A3599-4E2B-4F8F-893E-551D0BEFB3AB}" type="slidenum">
              <a:rPr lang="en-US" smtClean="0"/>
              <a:t>‹#›</a:t>
            </a:fld>
            <a:endParaRPr lang="en-US"/>
          </a:p>
        </p:txBody>
      </p:sp>
    </p:spTree>
    <p:extLst>
      <p:ext uri="{BB962C8B-B14F-4D97-AF65-F5344CB8AC3E}">
        <p14:creationId xmlns:p14="http://schemas.microsoft.com/office/powerpoint/2010/main" val="2613065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81F7A-9784-4A17-9D8B-85CA76083BC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A3599-4E2B-4F8F-893E-551D0BEFB3AB}" type="slidenum">
              <a:rPr lang="en-US" smtClean="0"/>
              <a:t>‹#›</a:t>
            </a:fld>
            <a:endParaRPr lang="en-US"/>
          </a:p>
        </p:txBody>
      </p:sp>
    </p:spTree>
    <p:extLst>
      <p:ext uri="{BB962C8B-B14F-4D97-AF65-F5344CB8AC3E}">
        <p14:creationId xmlns:p14="http://schemas.microsoft.com/office/powerpoint/2010/main" val="3168944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81F7A-9784-4A17-9D8B-85CA76083BC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A3599-4E2B-4F8F-893E-551D0BEFB3AB}" type="slidenum">
              <a:rPr lang="en-US" smtClean="0"/>
              <a:t>‹#›</a:t>
            </a:fld>
            <a:endParaRPr lang="en-US"/>
          </a:p>
        </p:txBody>
      </p:sp>
    </p:spTree>
    <p:extLst>
      <p:ext uri="{BB962C8B-B14F-4D97-AF65-F5344CB8AC3E}">
        <p14:creationId xmlns:p14="http://schemas.microsoft.com/office/powerpoint/2010/main" val="3438740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81F7A-9784-4A17-9D8B-85CA76083BC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A3599-4E2B-4F8F-893E-551D0BEFB3AB}" type="slidenum">
              <a:rPr lang="en-US" smtClean="0"/>
              <a:t>‹#›</a:t>
            </a:fld>
            <a:endParaRPr lang="en-US"/>
          </a:p>
        </p:txBody>
      </p:sp>
    </p:spTree>
    <p:extLst>
      <p:ext uri="{BB962C8B-B14F-4D97-AF65-F5344CB8AC3E}">
        <p14:creationId xmlns:p14="http://schemas.microsoft.com/office/powerpoint/2010/main" val="2114556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281F7A-9784-4A17-9D8B-85CA76083BC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A3599-4E2B-4F8F-893E-551D0BEFB3AB}" type="slidenum">
              <a:rPr lang="en-US" smtClean="0"/>
              <a:t>‹#›</a:t>
            </a:fld>
            <a:endParaRPr lang="en-US"/>
          </a:p>
        </p:txBody>
      </p:sp>
    </p:spTree>
    <p:extLst>
      <p:ext uri="{BB962C8B-B14F-4D97-AF65-F5344CB8AC3E}">
        <p14:creationId xmlns:p14="http://schemas.microsoft.com/office/powerpoint/2010/main" val="2085516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281F7A-9784-4A17-9D8B-85CA76083BC7}"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A3599-4E2B-4F8F-893E-551D0BEFB3AB}" type="slidenum">
              <a:rPr lang="en-US" smtClean="0"/>
              <a:t>‹#›</a:t>
            </a:fld>
            <a:endParaRPr lang="en-US"/>
          </a:p>
        </p:txBody>
      </p:sp>
    </p:spTree>
    <p:extLst>
      <p:ext uri="{BB962C8B-B14F-4D97-AF65-F5344CB8AC3E}">
        <p14:creationId xmlns:p14="http://schemas.microsoft.com/office/powerpoint/2010/main" val="4161683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281F7A-9784-4A17-9D8B-85CA76083BC7}" type="datetimeFigureOut">
              <a:rPr lang="en-US" smtClean="0"/>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5A3599-4E2B-4F8F-893E-551D0BEFB3AB}" type="slidenum">
              <a:rPr lang="en-US" smtClean="0"/>
              <a:t>‹#›</a:t>
            </a:fld>
            <a:endParaRPr lang="en-US"/>
          </a:p>
        </p:txBody>
      </p:sp>
    </p:spTree>
    <p:extLst>
      <p:ext uri="{BB962C8B-B14F-4D97-AF65-F5344CB8AC3E}">
        <p14:creationId xmlns:p14="http://schemas.microsoft.com/office/powerpoint/2010/main" val="2972322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281F7A-9784-4A17-9D8B-85CA76083BC7}" type="datetimeFigureOut">
              <a:rPr lang="en-US" smtClean="0"/>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5A3599-4E2B-4F8F-893E-551D0BEFB3AB}" type="slidenum">
              <a:rPr lang="en-US" smtClean="0"/>
              <a:t>‹#›</a:t>
            </a:fld>
            <a:endParaRPr lang="en-US"/>
          </a:p>
        </p:txBody>
      </p:sp>
    </p:spTree>
    <p:extLst>
      <p:ext uri="{BB962C8B-B14F-4D97-AF65-F5344CB8AC3E}">
        <p14:creationId xmlns:p14="http://schemas.microsoft.com/office/powerpoint/2010/main" val="356669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81F7A-9784-4A17-9D8B-85CA76083BC7}" type="datetimeFigureOut">
              <a:rPr lang="en-US" smtClean="0"/>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5A3599-4E2B-4F8F-893E-551D0BEFB3AB}" type="slidenum">
              <a:rPr lang="en-US" smtClean="0"/>
              <a:t>‹#›</a:t>
            </a:fld>
            <a:endParaRPr lang="en-US"/>
          </a:p>
        </p:txBody>
      </p:sp>
    </p:spTree>
    <p:extLst>
      <p:ext uri="{BB962C8B-B14F-4D97-AF65-F5344CB8AC3E}">
        <p14:creationId xmlns:p14="http://schemas.microsoft.com/office/powerpoint/2010/main" val="1951666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81F7A-9784-4A17-9D8B-85CA76083BC7}"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A3599-4E2B-4F8F-893E-551D0BEFB3AB}" type="slidenum">
              <a:rPr lang="en-US" smtClean="0"/>
              <a:t>‹#›</a:t>
            </a:fld>
            <a:endParaRPr lang="en-US"/>
          </a:p>
        </p:txBody>
      </p:sp>
    </p:spTree>
    <p:extLst>
      <p:ext uri="{BB962C8B-B14F-4D97-AF65-F5344CB8AC3E}">
        <p14:creationId xmlns:p14="http://schemas.microsoft.com/office/powerpoint/2010/main" val="358091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81F7A-9784-4A17-9D8B-85CA76083BC7}"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A3599-4E2B-4F8F-893E-551D0BEFB3AB}" type="slidenum">
              <a:rPr lang="en-US" smtClean="0"/>
              <a:t>‹#›</a:t>
            </a:fld>
            <a:endParaRPr lang="en-US"/>
          </a:p>
        </p:txBody>
      </p:sp>
    </p:spTree>
    <p:extLst>
      <p:ext uri="{BB962C8B-B14F-4D97-AF65-F5344CB8AC3E}">
        <p14:creationId xmlns:p14="http://schemas.microsoft.com/office/powerpoint/2010/main" val="47574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81F7A-9784-4A17-9D8B-85CA76083BC7}" type="datetimeFigureOut">
              <a:rPr lang="en-US" smtClean="0"/>
              <a:t>11/15/2022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5A3599-4E2B-4F8F-893E-551D0BEFB3AB}" type="slidenum">
              <a:rPr lang="en-US" smtClean="0"/>
              <a:t>‹#›</a:t>
            </a:fld>
            <a:endParaRPr lang="en-US"/>
          </a:p>
        </p:txBody>
      </p:sp>
    </p:spTree>
    <p:extLst>
      <p:ext uri="{BB962C8B-B14F-4D97-AF65-F5344CB8AC3E}">
        <p14:creationId xmlns:p14="http://schemas.microsoft.com/office/powerpoint/2010/main" val="103180787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ue arrows pointing at a red button">
            <a:extLst>
              <a:ext uri="{FF2B5EF4-FFF2-40B4-BE49-F238E27FC236}">
                <a16:creationId xmlns:a16="http://schemas.microsoft.com/office/drawing/2014/main" id="{A21E2153-C325-FC29-7C0E-6475C1751F5B}"/>
              </a:ext>
            </a:extLst>
          </p:cNvPr>
          <p:cNvPicPr>
            <a:picLocks noChangeAspect="1"/>
          </p:cNvPicPr>
          <p:nvPr/>
        </p:nvPicPr>
        <p:blipFill rotWithShape="1">
          <a:blip r:embed="rId2"/>
          <a:srcRect l="4383" t="9091" r="18915"/>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0F732C-3A9E-80E4-E8BF-9CB715AEC82D}"/>
              </a:ext>
            </a:extLst>
          </p:cNvPr>
          <p:cNvSpPr>
            <a:spLocks noGrp="1"/>
          </p:cNvSpPr>
          <p:nvPr>
            <p:ph type="ctrTitle"/>
          </p:nvPr>
        </p:nvSpPr>
        <p:spPr>
          <a:xfrm>
            <a:off x="342622" y="671393"/>
            <a:ext cx="6012457" cy="3531236"/>
          </a:xfrm>
        </p:spPr>
        <p:txBody>
          <a:bodyPr anchor="b">
            <a:normAutofit/>
          </a:bodyPr>
          <a:lstStyle/>
          <a:p>
            <a:pPr algn="l"/>
            <a:r>
              <a:rPr lang="en-US" sz="4400" b="1" i="0" dirty="0">
                <a:effectLst/>
                <a:latin typeface="Lato Extended"/>
              </a:rPr>
              <a:t>Customer Segmentation</a:t>
            </a:r>
            <a:br>
              <a:rPr lang="en-US" sz="4400" b="1" i="0" dirty="0">
                <a:effectLst/>
                <a:latin typeface="Lato Extended"/>
              </a:rPr>
            </a:br>
            <a:endParaRPr lang="en-US" sz="4400" b="1" dirty="0"/>
          </a:p>
        </p:txBody>
      </p:sp>
      <p:sp>
        <p:nvSpPr>
          <p:cNvPr id="3" name="Subtitle 2">
            <a:extLst>
              <a:ext uri="{FF2B5EF4-FFF2-40B4-BE49-F238E27FC236}">
                <a16:creationId xmlns:a16="http://schemas.microsoft.com/office/drawing/2014/main" id="{F63A2A44-A011-BFDA-CFE3-C8401917CE83}"/>
              </a:ext>
            </a:extLst>
          </p:cNvPr>
          <p:cNvSpPr>
            <a:spLocks noGrp="1"/>
          </p:cNvSpPr>
          <p:nvPr>
            <p:ph type="subTitle" idx="1"/>
          </p:nvPr>
        </p:nvSpPr>
        <p:spPr>
          <a:xfrm>
            <a:off x="477980" y="4872922"/>
            <a:ext cx="4023359" cy="1208141"/>
          </a:xfrm>
        </p:spPr>
        <p:txBody>
          <a:bodyPr>
            <a:normAutofit/>
          </a:bodyPr>
          <a:lstStyle/>
          <a:p>
            <a:pPr algn="l"/>
            <a:r>
              <a:rPr lang="en-US" sz="2000" b="1" dirty="0"/>
              <a:t>11/09/2022</a:t>
            </a: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137019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6BF9E7-56FF-85B6-D2E8-7B08CF9B189A}"/>
              </a:ext>
            </a:extLst>
          </p:cNvPr>
          <p:cNvSpPr txBox="1"/>
          <p:nvPr/>
        </p:nvSpPr>
        <p:spPr>
          <a:xfrm>
            <a:off x="416525" y="471574"/>
            <a:ext cx="2551758" cy="461665"/>
          </a:xfrm>
          <a:prstGeom prst="rect">
            <a:avLst/>
          </a:prstGeom>
          <a:noFill/>
        </p:spPr>
        <p:txBody>
          <a:bodyPr wrap="square" rtlCol="0">
            <a:spAutoFit/>
          </a:bodyPr>
          <a:lstStyle/>
          <a:p>
            <a:r>
              <a:rPr lang="en-US" sz="2400" b="1" dirty="0"/>
              <a:t>Bivariate  Analysis</a:t>
            </a:r>
          </a:p>
        </p:txBody>
      </p:sp>
      <p:pic>
        <p:nvPicPr>
          <p:cNvPr id="3" name="Picture 2">
            <a:extLst>
              <a:ext uri="{FF2B5EF4-FFF2-40B4-BE49-F238E27FC236}">
                <a16:creationId xmlns:a16="http://schemas.microsoft.com/office/drawing/2014/main" id="{CCBE4A88-A5A1-DB37-DA94-309E304327A5}"/>
              </a:ext>
            </a:extLst>
          </p:cNvPr>
          <p:cNvPicPr>
            <a:picLocks noChangeAspect="1"/>
          </p:cNvPicPr>
          <p:nvPr/>
        </p:nvPicPr>
        <p:blipFill>
          <a:blip r:embed="rId3"/>
          <a:stretch>
            <a:fillRect/>
          </a:stretch>
        </p:blipFill>
        <p:spPr>
          <a:xfrm>
            <a:off x="3244498" y="-148868"/>
            <a:ext cx="7854981" cy="1428316"/>
          </a:xfrm>
          <a:prstGeom prst="rect">
            <a:avLst/>
          </a:prstGeom>
        </p:spPr>
      </p:pic>
      <p:sp>
        <p:nvSpPr>
          <p:cNvPr id="4" name="TextBox 3">
            <a:extLst>
              <a:ext uri="{FF2B5EF4-FFF2-40B4-BE49-F238E27FC236}">
                <a16:creationId xmlns:a16="http://schemas.microsoft.com/office/drawing/2014/main" id="{6377D245-EE8A-765C-C581-0B8CD10207FB}"/>
              </a:ext>
            </a:extLst>
          </p:cNvPr>
          <p:cNvSpPr txBox="1"/>
          <p:nvPr/>
        </p:nvSpPr>
        <p:spPr>
          <a:xfrm>
            <a:off x="270933" y="5170246"/>
            <a:ext cx="527046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No correlation between the numerical features.</a:t>
            </a:r>
          </a:p>
          <a:p>
            <a:pPr marL="285750" indent="-285750">
              <a:buFont typeface="Arial" panose="020B0604020202020204" pitchFamily="34" charset="0"/>
              <a:buChar char="•"/>
            </a:pPr>
            <a:r>
              <a:rPr lang="en-US" dirty="0"/>
              <a:t>The  Chi2  p-values &lt;0.05 represent features depended on each others , while the value &gt;0.05  are independent features.   </a:t>
            </a:r>
          </a:p>
        </p:txBody>
      </p:sp>
      <p:grpSp>
        <p:nvGrpSpPr>
          <p:cNvPr id="8" name="Group 7">
            <a:extLst>
              <a:ext uri="{FF2B5EF4-FFF2-40B4-BE49-F238E27FC236}">
                <a16:creationId xmlns:a16="http://schemas.microsoft.com/office/drawing/2014/main" id="{8CBA3CE9-805B-2B6F-501C-9F486E9575D2}"/>
              </a:ext>
            </a:extLst>
          </p:cNvPr>
          <p:cNvGrpSpPr/>
          <p:nvPr/>
        </p:nvGrpSpPr>
        <p:grpSpPr>
          <a:xfrm>
            <a:off x="6096000" y="1818192"/>
            <a:ext cx="5665143" cy="4552383"/>
            <a:chOff x="5670808" y="1745111"/>
            <a:chExt cx="5560248" cy="4583063"/>
          </a:xfrm>
        </p:grpSpPr>
        <p:pic>
          <p:nvPicPr>
            <p:cNvPr id="4100" name="Picture 4">
              <a:extLst>
                <a:ext uri="{FF2B5EF4-FFF2-40B4-BE49-F238E27FC236}">
                  <a16:creationId xmlns:a16="http://schemas.microsoft.com/office/drawing/2014/main" id="{1113E610-07B8-11B1-6560-CE5D6880CC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0808" y="1745112"/>
              <a:ext cx="5172882" cy="458306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22E1BE8E-E29F-9438-8409-2F58451B1E28}"/>
                </a:ext>
              </a:extLst>
            </p:cNvPr>
            <p:cNvGrpSpPr/>
            <p:nvPr/>
          </p:nvGrpSpPr>
          <p:grpSpPr>
            <a:xfrm>
              <a:off x="10848554" y="1745111"/>
              <a:ext cx="382502" cy="4583063"/>
              <a:chOff x="10901562" y="1745111"/>
              <a:chExt cx="382502" cy="4583063"/>
            </a:xfrm>
          </p:grpSpPr>
          <p:sp>
            <p:nvSpPr>
              <p:cNvPr id="5" name="TextBox 4">
                <a:extLst>
                  <a:ext uri="{FF2B5EF4-FFF2-40B4-BE49-F238E27FC236}">
                    <a16:creationId xmlns:a16="http://schemas.microsoft.com/office/drawing/2014/main" id="{0C3906FE-4953-B3EF-4A7C-21B5D3B71680}"/>
                  </a:ext>
                </a:extLst>
              </p:cNvPr>
              <p:cNvSpPr txBox="1"/>
              <p:nvPr/>
            </p:nvSpPr>
            <p:spPr>
              <a:xfrm rot="16200000">
                <a:off x="9429377" y="3217296"/>
                <a:ext cx="331370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solidFill>
                      <a:srgbClr val="FF0000"/>
                    </a:solidFill>
                  </a:rPr>
                  <a:t>Independent  </a:t>
                </a:r>
              </a:p>
            </p:txBody>
          </p:sp>
          <p:sp>
            <p:nvSpPr>
              <p:cNvPr id="6" name="TextBox 5">
                <a:extLst>
                  <a:ext uri="{FF2B5EF4-FFF2-40B4-BE49-F238E27FC236}">
                    <a16:creationId xmlns:a16="http://schemas.microsoft.com/office/drawing/2014/main" id="{94B1258F-F086-9480-7873-19A9D0CDB6C0}"/>
                  </a:ext>
                </a:extLst>
              </p:cNvPr>
              <p:cNvSpPr txBox="1"/>
              <p:nvPr/>
            </p:nvSpPr>
            <p:spPr>
              <a:xfrm rot="16200000">
                <a:off x="10464718" y="5508829"/>
                <a:ext cx="126935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chemeClr val="bg2">
                        <a:lumMod val="60000"/>
                        <a:lumOff val="40000"/>
                      </a:schemeClr>
                    </a:solidFill>
                  </a:rPr>
                  <a:t>dependent  </a:t>
                </a:r>
              </a:p>
            </p:txBody>
          </p:sp>
        </p:grpSp>
      </p:grpSp>
      <p:pic>
        <p:nvPicPr>
          <p:cNvPr id="4106" name="Picture 10">
            <a:extLst>
              <a:ext uri="{FF2B5EF4-FFF2-40B4-BE49-F238E27FC236}">
                <a16:creationId xmlns:a16="http://schemas.microsoft.com/office/drawing/2014/main" id="{0B777897-38F5-78DE-08E4-DEB1772CA3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275" y="1279448"/>
            <a:ext cx="3696907" cy="3291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308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75034D-2D08-75DB-11EE-FDA29ED7038C}"/>
              </a:ext>
            </a:extLst>
          </p:cNvPr>
          <p:cNvSpPr txBox="1"/>
          <p:nvPr/>
        </p:nvSpPr>
        <p:spPr>
          <a:xfrm>
            <a:off x="3587262" y="198891"/>
            <a:ext cx="4346916" cy="769441"/>
          </a:xfrm>
          <a:prstGeom prst="rect">
            <a:avLst/>
          </a:prstGeom>
          <a:noFill/>
        </p:spPr>
        <p:txBody>
          <a:bodyPr wrap="square" rtlCol="0">
            <a:spAutoFit/>
          </a:bodyPr>
          <a:lstStyle/>
          <a:p>
            <a:r>
              <a:rPr lang="en-US" sz="4400" b="1" dirty="0"/>
              <a:t>Clustering models</a:t>
            </a:r>
          </a:p>
        </p:txBody>
      </p:sp>
      <p:pic>
        <p:nvPicPr>
          <p:cNvPr id="1042" name="Picture 18">
            <a:extLst>
              <a:ext uri="{FF2B5EF4-FFF2-40B4-BE49-F238E27FC236}">
                <a16:creationId xmlns:a16="http://schemas.microsoft.com/office/drawing/2014/main" id="{66764A97-DA08-9B07-B931-58FC53E79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8844" y="2256189"/>
            <a:ext cx="4751242" cy="3915246"/>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86718382-F312-8AD0-71F3-67143DB91469}"/>
              </a:ext>
            </a:extLst>
          </p:cNvPr>
          <p:cNvSpPr/>
          <p:nvPr/>
        </p:nvSpPr>
        <p:spPr>
          <a:xfrm rot="6840480">
            <a:off x="9413912" y="1124779"/>
            <a:ext cx="1345113" cy="593988"/>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C4F5C06-15F3-FD99-A039-C134C40783C5}"/>
              </a:ext>
            </a:extLst>
          </p:cNvPr>
          <p:cNvSpPr txBox="1"/>
          <p:nvPr/>
        </p:nvSpPr>
        <p:spPr>
          <a:xfrm>
            <a:off x="9879509" y="383557"/>
            <a:ext cx="1296559" cy="400110"/>
          </a:xfrm>
          <a:prstGeom prst="rect">
            <a:avLst/>
          </a:prstGeom>
          <a:noFill/>
        </p:spPr>
        <p:txBody>
          <a:bodyPr wrap="square" rtlCol="0">
            <a:spAutoFit/>
          </a:bodyPr>
          <a:lstStyle/>
          <a:p>
            <a:r>
              <a:rPr lang="en-US" sz="2000" b="1" dirty="0">
                <a:solidFill>
                  <a:srgbClr val="FF0000"/>
                </a:solidFill>
              </a:rPr>
              <a:t>Winner</a:t>
            </a:r>
          </a:p>
        </p:txBody>
      </p:sp>
      <p:pic>
        <p:nvPicPr>
          <p:cNvPr id="1044" name="Picture 20">
            <a:extLst>
              <a:ext uri="{FF2B5EF4-FFF2-40B4-BE49-F238E27FC236}">
                <a16:creationId xmlns:a16="http://schemas.microsoft.com/office/drawing/2014/main" id="{02F8BB83-6D53-DA57-E566-8162D4B27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104" y="2256189"/>
            <a:ext cx="4784035" cy="39422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BFEB333-12C9-71B7-CEA6-196B1208AC3A}"/>
              </a:ext>
            </a:extLst>
          </p:cNvPr>
          <p:cNvSpPr txBox="1"/>
          <p:nvPr/>
        </p:nvSpPr>
        <p:spPr>
          <a:xfrm>
            <a:off x="1179443" y="1196763"/>
            <a:ext cx="8017566" cy="646331"/>
          </a:xfrm>
          <a:prstGeom prst="rect">
            <a:avLst/>
          </a:prstGeom>
          <a:noFill/>
        </p:spPr>
        <p:txBody>
          <a:bodyPr wrap="square" rtlCol="0">
            <a:spAutoFit/>
          </a:bodyPr>
          <a:lstStyle/>
          <a:p>
            <a:r>
              <a:rPr lang="en-US" dirty="0" err="1"/>
              <a:t>Kmeans</a:t>
            </a:r>
            <a:r>
              <a:rPr lang="en-US" dirty="0"/>
              <a:t> and </a:t>
            </a:r>
            <a:r>
              <a:rPr lang="en-US" dirty="0" err="1"/>
              <a:t>AgglomerativeClustering</a:t>
            </a:r>
            <a:r>
              <a:rPr lang="en-US" dirty="0"/>
              <a:t> from RAPIDS </a:t>
            </a:r>
            <a:r>
              <a:rPr lang="en-US" dirty="0" err="1"/>
              <a:t>CuML</a:t>
            </a:r>
            <a:r>
              <a:rPr lang="en-US" dirty="0"/>
              <a:t> was applied. The results shows that agglomerate clustering is more efficient in segmenting the data.  </a:t>
            </a:r>
          </a:p>
        </p:txBody>
      </p:sp>
    </p:spTree>
    <p:extLst>
      <p:ext uri="{BB962C8B-B14F-4D97-AF65-F5344CB8AC3E}">
        <p14:creationId xmlns:p14="http://schemas.microsoft.com/office/powerpoint/2010/main" val="1601159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D0CF7F-250F-974E-6CE5-880D762070E5}"/>
              </a:ext>
            </a:extLst>
          </p:cNvPr>
          <p:cNvSpPr txBox="1"/>
          <p:nvPr/>
        </p:nvSpPr>
        <p:spPr>
          <a:xfrm>
            <a:off x="2167467" y="338667"/>
            <a:ext cx="7857066" cy="830997"/>
          </a:xfrm>
          <a:prstGeom prst="rect">
            <a:avLst/>
          </a:prstGeom>
        </p:spPr>
        <p:txBody>
          <a:bodyPr wrap="square" rtlCol="0">
            <a:spAutoFit/>
          </a:bodyPr>
          <a:lstStyle/>
          <a:p>
            <a:r>
              <a:rPr lang="en-US" sz="4800" b="1" dirty="0"/>
              <a:t>Insight and Recommendation </a:t>
            </a:r>
          </a:p>
        </p:txBody>
      </p:sp>
      <p:sp>
        <p:nvSpPr>
          <p:cNvPr id="8" name="TextBox 7">
            <a:extLst>
              <a:ext uri="{FF2B5EF4-FFF2-40B4-BE49-F238E27FC236}">
                <a16:creationId xmlns:a16="http://schemas.microsoft.com/office/drawing/2014/main" id="{5C02DA0B-3461-AC17-756E-A245429F5FC6}"/>
              </a:ext>
            </a:extLst>
          </p:cNvPr>
          <p:cNvSpPr txBox="1"/>
          <p:nvPr/>
        </p:nvSpPr>
        <p:spPr>
          <a:xfrm>
            <a:off x="2337857" y="1371600"/>
            <a:ext cx="7686676" cy="711284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Female customers to male customers ratio are higher for active accounts than inactive accounts. </a:t>
            </a:r>
          </a:p>
          <a:p>
            <a:pPr marL="285750" indent="-285750">
              <a:lnSpc>
                <a:spcPct val="150000"/>
              </a:lnSpc>
              <a:buFont typeface="Arial" panose="020B0604020202020204" pitchFamily="34" charset="0"/>
              <a:buChar char="•"/>
            </a:pPr>
            <a:r>
              <a:rPr lang="en-US" dirty="0">
                <a:latin typeface="Roboto" panose="02000000000000000000" pitchFamily="2" charset="0"/>
              </a:rPr>
              <a:t>Customer with 1 and 2 accounts have the highs income gross. </a:t>
            </a:r>
          </a:p>
          <a:p>
            <a:pPr marL="285750" indent="-285750">
              <a:lnSpc>
                <a:spcPct val="150000"/>
              </a:lnSpc>
              <a:buFont typeface="Arial" panose="020B0604020202020204" pitchFamily="34" charset="0"/>
              <a:buChar char="•"/>
            </a:pPr>
            <a:r>
              <a:rPr lang="en-US" dirty="0"/>
              <a:t>Age of customers doesn’t have relations to how many account you have. However, customers with median age 40 have one account.</a:t>
            </a:r>
          </a:p>
          <a:p>
            <a:pPr marL="285750" indent="-285750">
              <a:lnSpc>
                <a:spcPct val="150000"/>
              </a:lnSpc>
              <a:buFont typeface="Arial" panose="020B0604020202020204" pitchFamily="34" charset="0"/>
              <a:buChar char="•"/>
            </a:pPr>
            <a:r>
              <a:rPr lang="en-US" dirty="0">
                <a:latin typeface="Roboto" panose="02000000000000000000" pitchFamily="2" charset="0"/>
              </a:rPr>
              <a:t>T</a:t>
            </a:r>
            <a:r>
              <a:rPr lang="en-US" b="0" i="0" dirty="0">
                <a:effectLst/>
                <a:latin typeface="Roboto" panose="02000000000000000000" pitchFamily="2" charset="0"/>
              </a:rPr>
              <a:t>he more seniority </a:t>
            </a:r>
            <a:r>
              <a:rPr lang="en-US" dirty="0">
                <a:latin typeface="Roboto" panose="02000000000000000000" pitchFamily="2" charset="0"/>
              </a:rPr>
              <a:t>the customer is the more bank </a:t>
            </a:r>
            <a:r>
              <a:rPr lang="en-US" b="0" i="0" dirty="0">
                <a:effectLst/>
                <a:latin typeface="Roboto" panose="02000000000000000000" pitchFamily="2" charset="0"/>
              </a:rPr>
              <a:t>accounts  they have. </a:t>
            </a:r>
          </a:p>
          <a:p>
            <a:pPr marL="285750" indent="-285750">
              <a:lnSpc>
                <a:spcPct val="150000"/>
              </a:lnSpc>
              <a:buFont typeface="Arial" panose="020B0604020202020204" pitchFamily="34" charset="0"/>
              <a:buChar char="•"/>
            </a:pPr>
            <a:r>
              <a:rPr lang="en-US" dirty="0">
                <a:latin typeface="Roboto" panose="02000000000000000000" pitchFamily="2" charset="0"/>
              </a:rPr>
              <a:t>Customers with </a:t>
            </a:r>
            <a:r>
              <a:rPr lang="en-US" b="0" i="0" dirty="0">
                <a:effectLst/>
                <a:latin typeface="Roboto" panose="02000000000000000000" pitchFamily="2" charset="0"/>
              </a:rPr>
              <a:t>at less 3 accounts, they are active customers.</a:t>
            </a:r>
          </a:p>
          <a:p>
            <a:pPr marL="285750" indent="-285750">
              <a:lnSpc>
                <a:spcPct val="150000"/>
              </a:lnSpc>
              <a:buFont typeface="Arial" panose="020B0604020202020204" pitchFamily="34" charset="0"/>
              <a:buChar char="•"/>
            </a:pPr>
            <a:r>
              <a:rPr lang="en-US" b="1" dirty="0"/>
              <a:t>80% of the customers are in these 4 channels,  KAT,KFC,</a:t>
            </a:r>
            <a:r>
              <a:rPr lang="en-US" b="1"/>
              <a:t>KHE, and KFA</a:t>
            </a:r>
            <a:endParaRPr lang="en-US" b="1" dirty="0"/>
          </a:p>
          <a:p>
            <a:pPr marL="285750" indent="-285750">
              <a:lnSpc>
                <a:spcPct val="150000"/>
              </a:lnSpc>
              <a:buFont typeface="Arial" panose="020B0604020202020204" pitchFamily="34" charset="0"/>
              <a:buChar char="•"/>
            </a:pPr>
            <a:endParaRPr lang="en-US" b="0" i="0" dirty="0">
              <a:effectLst/>
              <a:latin typeface="Roboto" panose="02000000000000000000" pitchFamily="2" charset="0"/>
            </a:endParaRP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latin typeface="Roboto" panose="02000000000000000000" pitchFamily="2" charset="0"/>
            </a:endParaRP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419562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A48924-B0B8-DA51-8E47-5A255D7B1418}"/>
              </a:ext>
            </a:extLst>
          </p:cNvPr>
          <p:cNvSpPr txBox="1"/>
          <p:nvPr/>
        </p:nvSpPr>
        <p:spPr>
          <a:xfrm>
            <a:off x="1159567" y="1150395"/>
            <a:ext cx="9793356" cy="2432397"/>
          </a:xfrm>
          <a:prstGeom prst="rect">
            <a:avLst/>
          </a:prstGeom>
          <a:noFill/>
        </p:spPr>
        <p:txBody>
          <a:bodyPr wrap="square" rtlCol="0">
            <a:spAutoFit/>
          </a:bodyPr>
          <a:lstStyle/>
          <a:p>
            <a:pPr>
              <a:lnSpc>
                <a:spcPct val="150000"/>
              </a:lnSpc>
            </a:pPr>
            <a:r>
              <a:rPr lang="en-US" sz="3200" b="1" dirty="0">
                <a:latin typeface="Raleway" panose="020B0604020202020204" pitchFamily="2" charset="0"/>
              </a:rPr>
              <a:t>Motivation:</a:t>
            </a:r>
          </a:p>
          <a:p>
            <a:pPr>
              <a:lnSpc>
                <a:spcPct val="150000"/>
              </a:lnSpc>
            </a:pPr>
            <a:r>
              <a:rPr lang="en-US" sz="2400" b="0" i="0" u="none" strike="noStrike" dirty="0">
                <a:effectLst/>
                <a:latin typeface="Lato" panose="020F0502020204030203" pitchFamily="34" charset="0"/>
              </a:rPr>
              <a:t>XYZ bank wants to roll out Christmas offers to their customers. But Bank does not want to roll out same offer to all customers instead they want to roll out personalized offer to particular set of customers. </a:t>
            </a:r>
            <a:endParaRPr lang="en-US" sz="2400" dirty="0"/>
          </a:p>
        </p:txBody>
      </p:sp>
      <p:sp>
        <p:nvSpPr>
          <p:cNvPr id="4" name="TextBox 3">
            <a:extLst>
              <a:ext uri="{FF2B5EF4-FFF2-40B4-BE49-F238E27FC236}">
                <a16:creationId xmlns:a16="http://schemas.microsoft.com/office/drawing/2014/main" id="{6AB8E12A-21A4-0EF7-9CBA-8F652C4F7AC4}"/>
              </a:ext>
            </a:extLst>
          </p:cNvPr>
          <p:cNvSpPr txBox="1"/>
          <p:nvPr/>
        </p:nvSpPr>
        <p:spPr>
          <a:xfrm>
            <a:off x="2584173" y="134732"/>
            <a:ext cx="7023653" cy="1015663"/>
          </a:xfrm>
          <a:prstGeom prst="rect">
            <a:avLst/>
          </a:prstGeom>
          <a:noFill/>
        </p:spPr>
        <p:txBody>
          <a:bodyPr wrap="square">
            <a:spAutoFit/>
          </a:bodyPr>
          <a:lstStyle/>
          <a:p>
            <a:pPr algn="ctr" rtl="0">
              <a:spcBef>
                <a:spcPts val="0"/>
              </a:spcBef>
              <a:spcAft>
                <a:spcPts val="0"/>
              </a:spcAft>
            </a:pPr>
            <a:r>
              <a:rPr lang="en-US" sz="6000" b="1" i="0" u="none" strike="noStrike" dirty="0">
                <a:effectLst/>
                <a:latin typeface="+mj-lt"/>
              </a:rPr>
              <a:t>Problem Statement</a:t>
            </a:r>
            <a:endParaRPr lang="en-US" sz="6000" b="0" dirty="0">
              <a:effectLst/>
              <a:latin typeface="+mj-lt"/>
            </a:endParaRPr>
          </a:p>
        </p:txBody>
      </p:sp>
      <p:sp>
        <p:nvSpPr>
          <p:cNvPr id="6" name="TextBox 5">
            <a:extLst>
              <a:ext uri="{FF2B5EF4-FFF2-40B4-BE49-F238E27FC236}">
                <a16:creationId xmlns:a16="http://schemas.microsoft.com/office/drawing/2014/main" id="{55073C65-3563-FF3A-197E-E7B1E21D83B1}"/>
              </a:ext>
            </a:extLst>
          </p:cNvPr>
          <p:cNvSpPr txBox="1"/>
          <p:nvPr/>
        </p:nvSpPr>
        <p:spPr>
          <a:xfrm>
            <a:off x="1239077" y="3680791"/>
            <a:ext cx="9428923" cy="2639441"/>
          </a:xfrm>
          <a:prstGeom prst="rect">
            <a:avLst/>
          </a:prstGeom>
          <a:noFill/>
        </p:spPr>
        <p:txBody>
          <a:bodyPr wrap="square">
            <a:spAutoFit/>
          </a:bodyPr>
          <a:lstStyle/>
          <a:p>
            <a:pPr rtl="0">
              <a:lnSpc>
                <a:spcPct val="150000"/>
              </a:lnSpc>
              <a:spcBef>
                <a:spcPts val="0"/>
              </a:spcBef>
              <a:spcAft>
                <a:spcPts val="0"/>
              </a:spcAft>
            </a:pPr>
            <a:r>
              <a:rPr lang="en-US" sz="3200" b="1" dirty="0">
                <a:latin typeface="Raleway" panose="020B0604020202020204" pitchFamily="2" charset="0"/>
              </a:rPr>
              <a:t>O</a:t>
            </a:r>
            <a:r>
              <a:rPr lang="en-US" sz="3200" b="1" i="0" u="none" strike="noStrike" dirty="0">
                <a:effectLst/>
                <a:latin typeface="Raleway" panose="020B0604020202020204" pitchFamily="2" charset="0"/>
              </a:rPr>
              <a:t>bjective:</a:t>
            </a:r>
            <a:endParaRPr lang="en-US" sz="1600" b="0" dirty="0">
              <a:effectLst/>
            </a:endParaRPr>
          </a:p>
          <a:p>
            <a:pPr rtl="0">
              <a:lnSpc>
                <a:spcPct val="150000"/>
              </a:lnSpc>
              <a:spcBef>
                <a:spcPts val="0"/>
              </a:spcBef>
              <a:spcAft>
                <a:spcPts val="0"/>
              </a:spcAft>
            </a:pPr>
            <a:r>
              <a:rPr lang="en-US" sz="2400" dirty="0">
                <a:latin typeface="Lato" panose="020F0502020204030203" pitchFamily="34" charset="0"/>
              </a:rPr>
              <a:t>Clustering the XYZ Bank customers into 5 groups by finding the pattern which group certain kind of customer in one category.</a:t>
            </a:r>
            <a:r>
              <a:rPr lang="en-US" sz="1200" b="1" i="0" u="none" strike="noStrike" dirty="0">
                <a:effectLst/>
                <a:latin typeface="Average"/>
              </a:rPr>
              <a:t> </a:t>
            </a:r>
            <a:endParaRPr lang="en-US" sz="1600" b="0" dirty="0">
              <a:effectLst/>
            </a:endParaRPr>
          </a:p>
          <a:p>
            <a:pPr>
              <a:lnSpc>
                <a:spcPct val="150000"/>
              </a:lnSpc>
            </a:pPr>
            <a:br>
              <a:rPr lang="en-US" sz="1600" dirty="0"/>
            </a:br>
            <a:endParaRPr lang="en-US" sz="1600" dirty="0"/>
          </a:p>
        </p:txBody>
      </p:sp>
    </p:spTree>
    <p:extLst>
      <p:ext uri="{BB962C8B-B14F-4D97-AF65-F5344CB8AC3E}">
        <p14:creationId xmlns:p14="http://schemas.microsoft.com/office/powerpoint/2010/main" val="271831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B8E12A-21A4-0EF7-9CBA-8F652C4F7AC4}"/>
              </a:ext>
            </a:extLst>
          </p:cNvPr>
          <p:cNvSpPr txBox="1"/>
          <p:nvPr/>
        </p:nvSpPr>
        <p:spPr>
          <a:xfrm>
            <a:off x="2584173" y="134732"/>
            <a:ext cx="7023653" cy="1015663"/>
          </a:xfrm>
          <a:prstGeom prst="rect">
            <a:avLst/>
          </a:prstGeom>
          <a:noFill/>
        </p:spPr>
        <p:txBody>
          <a:bodyPr wrap="square">
            <a:spAutoFit/>
          </a:bodyPr>
          <a:lstStyle/>
          <a:p>
            <a:pPr algn="ctr" rtl="0">
              <a:spcBef>
                <a:spcPts val="0"/>
              </a:spcBef>
              <a:spcAft>
                <a:spcPts val="0"/>
              </a:spcAft>
            </a:pPr>
            <a:r>
              <a:rPr lang="en-US" sz="6000" b="1" i="0" u="none" strike="noStrike" dirty="0">
                <a:effectLst/>
                <a:latin typeface="+mj-lt"/>
              </a:rPr>
              <a:t>Data Set</a:t>
            </a:r>
            <a:endParaRPr lang="en-US" sz="6000" b="0" dirty="0">
              <a:effectLst/>
              <a:latin typeface="+mj-lt"/>
            </a:endParaRPr>
          </a:p>
        </p:txBody>
      </p:sp>
      <p:sp>
        <p:nvSpPr>
          <p:cNvPr id="6" name="TextBox 5">
            <a:extLst>
              <a:ext uri="{FF2B5EF4-FFF2-40B4-BE49-F238E27FC236}">
                <a16:creationId xmlns:a16="http://schemas.microsoft.com/office/drawing/2014/main" id="{55073C65-3563-FF3A-197E-E7B1E21D83B1}"/>
              </a:ext>
            </a:extLst>
          </p:cNvPr>
          <p:cNvSpPr txBox="1"/>
          <p:nvPr/>
        </p:nvSpPr>
        <p:spPr>
          <a:xfrm>
            <a:off x="7722253" y="3522231"/>
            <a:ext cx="3507559" cy="28053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50000"/>
              </a:lnSpc>
            </a:pPr>
            <a:r>
              <a:rPr lang="en-US" sz="2000" b="1" i="0" dirty="0">
                <a:solidFill>
                  <a:schemeClr val="tx1"/>
                </a:solidFill>
                <a:effectLst/>
                <a:latin typeface="Arial" panose="020B0604020202020204" pitchFamily="34" charset="0"/>
                <a:cs typeface="Arial" panose="020B0604020202020204" pitchFamily="34" charset="0"/>
              </a:rPr>
              <a:t>Data types:</a:t>
            </a:r>
          </a:p>
          <a:p>
            <a:pPr>
              <a:lnSpc>
                <a:spcPct val="150000"/>
              </a:lnSpc>
            </a:pPr>
            <a:r>
              <a:rPr lang="en-US" sz="2000" b="1" dirty="0">
                <a:solidFill>
                  <a:schemeClr val="tx1"/>
                </a:solidFill>
                <a:latin typeface="Arial" panose="020B0604020202020204" pitchFamily="34" charset="0"/>
                <a:cs typeface="Arial" panose="020B0604020202020204" pitchFamily="34" charset="0"/>
              </a:rPr>
              <a:t>F</a:t>
            </a:r>
            <a:r>
              <a:rPr lang="en-US" sz="2000" b="1" i="0" dirty="0">
                <a:solidFill>
                  <a:schemeClr val="tx1"/>
                </a:solidFill>
                <a:effectLst/>
                <a:latin typeface="Arial" panose="020B0604020202020204" pitchFamily="34" charset="0"/>
                <a:cs typeface="Arial" panose="020B0604020202020204" pitchFamily="34" charset="0"/>
              </a:rPr>
              <a:t>loat type features:9</a:t>
            </a:r>
          </a:p>
          <a:p>
            <a:pPr>
              <a:lnSpc>
                <a:spcPct val="150000"/>
              </a:lnSpc>
            </a:pPr>
            <a:r>
              <a:rPr lang="en-US" sz="2000" b="1" dirty="0">
                <a:solidFill>
                  <a:schemeClr val="tx1"/>
                </a:solidFill>
                <a:latin typeface="Arial" panose="020B0604020202020204" pitchFamily="34" charset="0"/>
                <a:cs typeface="Arial" panose="020B0604020202020204" pitchFamily="34" charset="0"/>
              </a:rPr>
              <a:t>I</a:t>
            </a:r>
            <a:r>
              <a:rPr lang="en-US" sz="2000" b="1" i="0" dirty="0">
                <a:solidFill>
                  <a:schemeClr val="tx1"/>
                </a:solidFill>
                <a:effectLst/>
                <a:latin typeface="Arial" panose="020B0604020202020204" pitchFamily="34" charset="0"/>
                <a:cs typeface="Arial" panose="020B0604020202020204" pitchFamily="34" charset="0"/>
              </a:rPr>
              <a:t>nt type features:24</a:t>
            </a:r>
          </a:p>
          <a:p>
            <a:pPr>
              <a:lnSpc>
                <a:spcPct val="150000"/>
              </a:lnSpc>
            </a:pPr>
            <a:r>
              <a:rPr lang="en-US" sz="2000" b="1" dirty="0">
                <a:solidFill>
                  <a:schemeClr val="tx1"/>
                </a:solidFill>
                <a:latin typeface="Arial" panose="020B0604020202020204" pitchFamily="34" charset="0"/>
                <a:cs typeface="Arial" panose="020B0604020202020204" pitchFamily="34" charset="0"/>
              </a:rPr>
              <a:t>O</a:t>
            </a:r>
            <a:r>
              <a:rPr lang="en-US" sz="2000" b="1" i="0" dirty="0">
                <a:solidFill>
                  <a:schemeClr val="tx1"/>
                </a:solidFill>
                <a:effectLst/>
                <a:latin typeface="Arial" panose="020B0604020202020204" pitchFamily="34" charset="0"/>
                <a:cs typeface="Arial" panose="020B0604020202020204" pitchFamily="34" charset="0"/>
              </a:rPr>
              <a:t>bject type features:15 </a:t>
            </a:r>
          </a:p>
          <a:p>
            <a:pPr>
              <a:lnSpc>
                <a:spcPct val="150000"/>
              </a:lnSpc>
            </a:pPr>
            <a:r>
              <a:rPr lang="en-US" sz="2000" b="1" dirty="0">
                <a:solidFill>
                  <a:schemeClr val="tx1"/>
                </a:solidFill>
                <a:latin typeface="Arial" panose="020B0604020202020204" pitchFamily="34" charset="0"/>
                <a:cs typeface="Arial" panose="020B0604020202020204" pitchFamily="34" charset="0"/>
              </a:rPr>
              <a:t>M</a:t>
            </a:r>
            <a:r>
              <a:rPr lang="en-US" sz="2000" b="1" i="0" dirty="0">
                <a:solidFill>
                  <a:schemeClr val="tx1"/>
                </a:solidFill>
                <a:effectLst/>
                <a:latin typeface="Arial" panose="020B0604020202020204" pitchFamily="34" charset="0"/>
                <a:cs typeface="Arial" panose="020B0604020202020204" pitchFamily="34" charset="0"/>
              </a:rPr>
              <a:t>emory usage: 366.2+ MB</a:t>
            </a:r>
            <a:br>
              <a:rPr lang="en-US" sz="2000" b="1" dirty="0">
                <a:solidFill>
                  <a:schemeClr val="tx1"/>
                </a:solidFill>
                <a:latin typeface="Arial" panose="020B0604020202020204" pitchFamily="34" charset="0"/>
                <a:cs typeface="Arial" panose="020B0604020202020204" pitchFamily="34" charset="0"/>
              </a:rPr>
            </a:br>
            <a:endParaRPr lang="en-US" sz="2000" b="1" dirty="0">
              <a:solidFill>
                <a:schemeClr val="tx1"/>
              </a:solidFill>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5026CD3A-8B6F-3E27-8077-D164FE4F321A}"/>
              </a:ext>
            </a:extLst>
          </p:cNvPr>
          <p:cNvGraphicFramePr>
            <a:graphicFrameLocks noGrp="1"/>
          </p:cNvGraphicFramePr>
          <p:nvPr>
            <p:extLst>
              <p:ext uri="{D42A27DB-BD31-4B8C-83A1-F6EECF244321}">
                <p14:modId xmlns:p14="http://schemas.microsoft.com/office/powerpoint/2010/main" val="519714958"/>
              </p:ext>
            </p:extLst>
          </p:nvPr>
        </p:nvGraphicFramePr>
        <p:xfrm>
          <a:off x="1086556" y="1503680"/>
          <a:ext cx="5009443" cy="3926840"/>
        </p:xfrm>
        <a:graphic>
          <a:graphicData uri="http://schemas.openxmlformats.org/drawingml/2006/table">
            <a:tbl>
              <a:tblPr>
                <a:tableStyleId>{3C2FFA5D-87B4-456A-9821-1D502468CF0F}</a:tableStyleId>
              </a:tblPr>
              <a:tblGrid>
                <a:gridCol w="2517436">
                  <a:extLst>
                    <a:ext uri="{9D8B030D-6E8A-4147-A177-3AD203B41FA5}">
                      <a16:colId xmlns:a16="http://schemas.microsoft.com/office/drawing/2014/main" val="1373951258"/>
                    </a:ext>
                  </a:extLst>
                </a:gridCol>
                <a:gridCol w="2492007">
                  <a:extLst>
                    <a:ext uri="{9D8B030D-6E8A-4147-A177-3AD203B41FA5}">
                      <a16:colId xmlns:a16="http://schemas.microsoft.com/office/drawing/2014/main" val="507649607"/>
                    </a:ext>
                  </a:extLst>
                </a:gridCol>
              </a:tblGrid>
              <a:tr h="408422">
                <a:tc>
                  <a:txBody>
                    <a:bodyPr/>
                    <a:lstStyle/>
                    <a:p>
                      <a:pPr algn="l" rtl="0" fontAlgn="t">
                        <a:spcBef>
                          <a:spcPts val="1200"/>
                        </a:spcBef>
                        <a:spcAft>
                          <a:spcPts val="1200"/>
                        </a:spcAft>
                      </a:pPr>
                      <a:r>
                        <a:rPr lang="en-US" sz="2400" b="1" u="none" strike="noStrike" dirty="0">
                          <a:solidFill>
                            <a:schemeClr val="tx1"/>
                          </a:solidFill>
                          <a:effectLst/>
                        </a:rPr>
                        <a:t>Total number of observations</a:t>
                      </a:r>
                      <a:endParaRPr lang="en-US" sz="4000" b="1" dirty="0">
                        <a:solidFill>
                          <a:schemeClr val="tx1"/>
                        </a:solidFill>
                        <a:effectLst/>
                      </a:endParaRPr>
                    </a:p>
                  </a:txBody>
                  <a:tcPr marL="63500" marR="63500" marT="63500" marB="63500"/>
                </a:tc>
                <a:tc>
                  <a:txBody>
                    <a:bodyPr/>
                    <a:lstStyle/>
                    <a:p>
                      <a:pPr rtl="0" fontAlgn="t">
                        <a:spcBef>
                          <a:spcPts val="1200"/>
                        </a:spcBef>
                        <a:spcAft>
                          <a:spcPts val="1200"/>
                        </a:spcAft>
                      </a:pPr>
                      <a:r>
                        <a:rPr lang="en-US" sz="2000" b="1" u="none" strike="noStrike" dirty="0">
                          <a:solidFill>
                            <a:schemeClr val="tx1"/>
                          </a:solidFill>
                          <a:effectLst/>
                        </a:rPr>
                        <a:t>1000000</a:t>
                      </a:r>
                      <a:endParaRPr lang="en-US" sz="4000" b="1" dirty="0">
                        <a:solidFill>
                          <a:schemeClr val="tx1"/>
                        </a:solidFill>
                        <a:effectLst/>
                      </a:endParaRPr>
                    </a:p>
                  </a:txBody>
                  <a:tcPr marL="63500" marR="63500" marT="63500" marB="63500"/>
                </a:tc>
                <a:extLst>
                  <a:ext uri="{0D108BD9-81ED-4DB2-BD59-A6C34878D82A}">
                    <a16:rowId xmlns:a16="http://schemas.microsoft.com/office/drawing/2014/main" val="2876037598"/>
                  </a:ext>
                </a:extLst>
              </a:tr>
              <a:tr h="408422">
                <a:tc>
                  <a:txBody>
                    <a:bodyPr/>
                    <a:lstStyle/>
                    <a:p>
                      <a:pPr rtl="0" fontAlgn="t">
                        <a:spcBef>
                          <a:spcPts val="1200"/>
                        </a:spcBef>
                        <a:spcAft>
                          <a:spcPts val="1200"/>
                        </a:spcAft>
                      </a:pPr>
                      <a:r>
                        <a:rPr lang="en-US" sz="2400" b="1" u="none" strike="noStrike" dirty="0">
                          <a:solidFill>
                            <a:schemeClr val="tx1"/>
                          </a:solidFill>
                          <a:effectLst/>
                        </a:rPr>
                        <a:t>Total number of files</a:t>
                      </a:r>
                      <a:endParaRPr lang="en-US" sz="4000" b="1" dirty="0">
                        <a:solidFill>
                          <a:schemeClr val="tx1"/>
                        </a:solidFill>
                        <a:effectLst/>
                      </a:endParaRPr>
                    </a:p>
                  </a:txBody>
                  <a:tcPr marL="63500" marR="63500" marT="63500" marB="63500"/>
                </a:tc>
                <a:tc>
                  <a:txBody>
                    <a:bodyPr/>
                    <a:lstStyle/>
                    <a:p>
                      <a:pPr rtl="0" fontAlgn="t">
                        <a:spcBef>
                          <a:spcPts val="1200"/>
                        </a:spcBef>
                        <a:spcAft>
                          <a:spcPts val="1200"/>
                        </a:spcAft>
                      </a:pPr>
                      <a:r>
                        <a:rPr lang="en-US" sz="2400" b="1" u="none" strike="noStrike" dirty="0">
                          <a:solidFill>
                            <a:schemeClr val="tx1"/>
                          </a:solidFill>
                          <a:effectLst/>
                        </a:rPr>
                        <a:t>1</a:t>
                      </a:r>
                      <a:endParaRPr lang="en-US" sz="4000" b="1" dirty="0">
                        <a:solidFill>
                          <a:schemeClr val="tx1"/>
                        </a:solidFill>
                        <a:effectLst/>
                      </a:endParaRPr>
                    </a:p>
                  </a:txBody>
                  <a:tcPr marL="63500" marR="63500" marT="63500" marB="63500"/>
                </a:tc>
                <a:extLst>
                  <a:ext uri="{0D108BD9-81ED-4DB2-BD59-A6C34878D82A}">
                    <a16:rowId xmlns:a16="http://schemas.microsoft.com/office/drawing/2014/main" val="3814411247"/>
                  </a:ext>
                </a:extLst>
              </a:tr>
              <a:tr h="408422">
                <a:tc>
                  <a:txBody>
                    <a:bodyPr/>
                    <a:lstStyle/>
                    <a:p>
                      <a:pPr rtl="0" fontAlgn="t">
                        <a:spcBef>
                          <a:spcPts val="1200"/>
                        </a:spcBef>
                        <a:spcAft>
                          <a:spcPts val="1200"/>
                        </a:spcAft>
                      </a:pPr>
                      <a:r>
                        <a:rPr lang="en-US" sz="2400" b="1" u="none" strike="noStrike" dirty="0">
                          <a:solidFill>
                            <a:schemeClr val="tx1"/>
                          </a:solidFill>
                          <a:effectLst/>
                        </a:rPr>
                        <a:t>Total number of features</a:t>
                      </a:r>
                      <a:endParaRPr lang="en-US" sz="4000" b="1" dirty="0">
                        <a:solidFill>
                          <a:schemeClr val="tx1"/>
                        </a:solidFill>
                        <a:effectLst/>
                      </a:endParaRPr>
                    </a:p>
                  </a:txBody>
                  <a:tcPr marL="63500" marR="63500" marT="63500" marB="63500"/>
                </a:tc>
                <a:tc>
                  <a:txBody>
                    <a:bodyPr/>
                    <a:lstStyle/>
                    <a:p>
                      <a:pPr rtl="0" fontAlgn="t">
                        <a:spcBef>
                          <a:spcPts val="1200"/>
                        </a:spcBef>
                        <a:spcAft>
                          <a:spcPts val="1200"/>
                        </a:spcAft>
                      </a:pPr>
                      <a:r>
                        <a:rPr lang="en-US" sz="2400" b="1" u="none" strike="noStrike">
                          <a:solidFill>
                            <a:schemeClr val="tx1"/>
                          </a:solidFill>
                          <a:effectLst/>
                        </a:rPr>
                        <a:t>47</a:t>
                      </a:r>
                      <a:endParaRPr lang="en-US" sz="4000" b="1">
                        <a:solidFill>
                          <a:schemeClr val="tx1"/>
                        </a:solidFill>
                        <a:effectLst/>
                      </a:endParaRPr>
                    </a:p>
                  </a:txBody>
                  <a:tcPr marL="63500" marR="63500" marT="63500" marB="63500"/>
                </a:tc>
                <a:extLst>
                  <a:ext uri="{0D108BD9-81ED-4DB2-BD59-A6C34878D82A}">
                    <a16:rowId xmlns:a16="http://schemas.microsoft.com/office/drawing/2014/main" val="1083866556"/>
                  </a:ext>
                </a:extLst>
              </a:tr>
              <a:tr h="408422">
                <a:tc>
                  <a:txBody>
                    <a:bodyPr/>
                    <a:lstStyle/>
                    <a:p>
                      <a:pPr rtl="0" fontAlgn="t">
                        <a:spcBef>
                          <a:spcPts val="1200"/>
                        </a:spcBef>
                        <a:spcAft>
                          <a:spcPts val="1200"/>
                        </a:spcAft>
                      </a:pPr>
                      <a:r>
                        <a:rPr lang="en-US" sz="2400" b="1" u="none" strike="noStrike" dirty="0">
                          <a:solidFill>
                            <a:schemeClr val="tx1"/>
                          </a:solidFill>
                          <a:effectLst/>
                        </a:rPr>
                        <a:t>Base format of the file</a:t>
                      </a:r>
                      <a:endParaRPr lang="en-US" sz="4000" b="1" dirty="0">
                        <a:solidFill>
                          <a:schemeClr val="tx1"/>
                        </a:solidFill>
                        <a:effectLst/>
                      </a:endParaRPr>
                    </a:p>
                  </a:txBody>
                  <a:tcPr marL="63500" marR="63500" marT="63500" marB="63500"/>
                </a:tc>
                <a:tc>
                  <a:txBody>
                    <a:bodyPr/>
                    <a:lstStyle/>
                    <a:p>
                      <a:pPr rtl="0" fontAlgn="t">
                        <a:spcBef>
                          <a:spcPts val="1200"/>
                        </a:spcBef>
                        <a:spcAft>
                          <a:spcPts val="1200"/>
                        </a:spcAft>
                      </a:pPr>
                      <a:r>
                        <a:rPr lang="en-US" sz="2400" b="1" u="none" strike="noStrike" dirty="0">
                          <a:solidFill>
                            <a:schemeClr val="tx1"/>
                          </a:solidFill>
                          <a:effectLst/>
                        </a:rPr>
                        <a:t>csv</a:t>
                      </a:r>
                      <a:endParaRPr lang="en-US" sz="4000" b="1" dirty="0">
                        <a:solidFill>
                          <a:schemeClr val="tx1"/>
                        </a:solidFill>
                        <a:effectLst/>
                      </a:endParaRPr>
                    </a:p>
                  </a:txBody>
                  <a:tcPr marL="63500" marR="63500" marT="63500" marB="63500"/>
                </a:tc>
                <a:extLst>
                  <a:ext uri="{0D108BD9-81ED-4DB2-BD59-A6C34878D82A}">
                    <a16:rowId xmlns:a16="http://schemas.microsoft.com/office/drawing/2014/main" val="428128616"/>
                  </a:ext>
                </a:extLst>
              </a:tr>
              <a:tr h="408422">
                <a:tc>
                  <a:txBody>
                    <a:bodyPr/>
                    <a:lstStyle/>
                    <a:p>
                      <a:pPr rtl="0" fontAlgn="t">
                        <a:spcBef>
                          <a:spcPts val="1200"/>
                        </a:spcBef>
                        <a:spcAft>
                          <a:spcPts val="1200"/>
                        </a:spcAft>
                      </a:pPr>
                      <a:r>
                        <a:rPr lang="en-US" sz="2400" b="1" u="none" strike="noStrike">
                          <a:solidFill>
                            <a:schemeClr val="tx1"/>
                          </a:solidFill>
                          <a:effectLst/>
                        </a:rPr>
                        <a:t>Size of the data</a:t>
                      </a:r>
                      <a:endParaRPr lang="en-US" sz="4000" b="1">
                        <a:solidFill>
                          <a:schemeClr val="tx1"/>
                        </a:solidFill>
                        <a:effectLst/>
                      </a:endParaRPr>
                    </a:p>
                  </a:txBody>
                  <a:tcPr marL="63500" marR="63500" marT="63500" marB="63500"/>
                </a:tc>
                <a:tc>
                  <a:txBody>
                    <a:bodyPr/>
                    <a:lstStyle/>
                    <a:p>
                      <a:pPr rtl="0" fontAlgn="t">
                        <a:spcBef>
                          <a:spcPts val="1200"/>
                        </a:spcBef>
                        <a:spcAft>
                          <a:spcPts val="1200"/>
                        </a:spcAft>
                      </a:pPr>
                      <a:r>
                        <a:rPr lang="en-US" sz="2000" b="1" u="none" strike="noStrike" dirty="0">
                          <a:solidFill>
                            <a:schemeClr val="tx1"/>
                          </a:solidFill>
                          <a:effectLst/>
                        </a:rPr>
                        <a:t>366.2+</a:t>
                      </a:r>
                      <a:r>
                        <a:rPr lang="en-US" sz="2400" b="1" u="none" strike="noStrike" dirty="0">
                          <a:solidFill>
                            <a:schemeClr val="tx1"/>
                          </a:solidFill>
                          <a:effectLst/>
                        </a:rPr>
                        <a:t>MB</a:t>
                      </a:r>
                      <a:endParaRPr lang="en-US" sz="4000" b="1" dirty="0">
                        <a:solidFill>
                          <a:schemeClr val="tx1"/>
                        </a:solidFill>
                        <a:effectLst/>
                      </a:endParaRPr>
                    </a:p>
                  </a:txBody>
                  <a:tcPr marL="63500" marR="63500" marT="63500" marB="63500"/>
                </a:tc>
                <a:extLst>
                  <a:ext uri="{0D108BD9-81ED-4DB2-BD59-A6C34878D82A}">
                    <a16:rowId xmlns:a16="http://schemas.microsoft.com/office/drawing/2014/main" val="3527717624"/>
                  </a:ext>
                </a:extLst>
              </a:tr>
            </a:tbl>
          </a:graphicData>
        </a:graphic>
      </p:graphicFrame>
      <p:sp>
        <p:nvSpPr>
          <p:cNvPr id="5" name="Rectangle 1">
            <a:extLst>
              <a:ext uri="{FF2B5EF4-FFF2-40B4-BE49-F238E27FC236}">
                <a16:creationId xmlns:a16="http://schemas.microsoft.com/office/drawing/2014/main" id="{8083AA83-6D4F-0C7F-56CA-16A2D7D9DC5F}"/>
              </a:ext>
            </a:extLst>
          </p:cNvPr>
          <p:cNvSpPr>
            <a:spLocks noChangeArrowheads="1"/>
          </p:cNvSpPr>
          <p:nvPr/>
        </p:nvSpPr>
        <p:spPr bwMode="auto">
          <a:xfrm>
            <a:off x="3281363" y="3230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descr="4,346 Dataset Images, Stock Photos &amp; Vectors | Shutterstock">
            <a:extLst>
              <a:ext uri="{FF2B5EF4-FFF2-40B4-BE49-F238E27FC236}">
                <a16:creationId xmlns:a16="http://schemas.microsoft.com/office/drawing/2014/main" id="{760110C9-074F-C522-6020-1156EB1FEADC}"/>
              </a:ext>
            </a:extLst>
          </p:cNvPr>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7810528" y="239237"/>
            <a:ext cx="3331008" cy="308047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152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B8E12A-21A4-0EF7-9CBA-8F652C4F7AC4}"/>
              </a:ext>
            </a:extLst>
          </p:cNvPr>
          <p:cNvSpPr txBox="1"/>
          <p:nvPr/>
        </p:nvSpPr>
        <p:spPr>
          <a:xfrm>
            <a:off x="2248110" y="117299"/>
            <a:ext cx="8632025" cy="1015663"/>
          </a:xfrm>
          <a:prstGeom prst="rect">
            <a:avLst/>
          </a:prstGeom>
          <a:noFill/>
        </p:spPr>
        <p:txBody>
          <a:bodyPr wrap="square">
            <a:spAutoFit/>
          </a:bodyPr>
          <a:lstStyle/>
          <a:p>
            <a:pPr algn="ctr" rtl="0">
              <a:spcBef>
                <a:spcPts val="0"/>
              </a:spcBef>
              <a:spcAft>
                <a:spcPts val="0"/>
              </a:spcAft>
            </a:pPr>
            <a:r>
              <a:rPr lang="en-US" sz="6000" b="1" i="0" u="none" strike="noStrike" dirty="0">
                <a:effectLst/>
                <a:latin typeface="+mj-lt"/>
              </a:rPr>
              <a:t>Exploratory Data Analysis </a:t>
            </a:r>
            <a:endParaRPr lang="en-US" sz="6000" b="0" dirty="0">
              <a:effectLst/>
              <a:latin typeface="+mj-lt"/>
            </a:endParaRPr>
          </a:p>
        </p:txBody>
      </p:sp>
      <p:sp>
        <p:nvSpPr>
          <p:cNvPr id="6" name="TextBox 5">
            <a:extLst>
              <a:ext uri="{FF2B5EF4-FFF2-40B4-BE49-F238E27FC236}">
                <a16:creationId xmlns:a16="http://schemas.microsoft.com/office/drawing/2014/main" id="{55073C65-3563-FF3A-197E-E7B1E21D83B1}"/>
              </a:ext>
            </a:extLst>
          </p:cNvPr>
          <p:cNvSpPr txBox="1"/>
          <p:nvPr/>
        </p:nvSpPr>
        <p:spPr>
          <a:xfrm>
            <a:off x="1239077" y="3680791"/>
            <a:ext cx="9428923" cy="792781"/>
          </a:xfrm>
          <a:prstGeom prst="rect">
            <a:avLst/>
          </a:prstGeom>
          <a:noFill/>
        </p:spPr>
        <p:txBody>
          <a:bodyPr wrap="square">
            <a:spAutoFit/>
          </a:bodyPr>
          <a:lstStyle/>
          <a:p>
            <a:pPr>
              <a:lnSpc>
                <a:spcPct val="150000"/>
              </a:lnSpc>
            </a:pPr>
            <a:br>
              <a:rPr lang="en-US" sz="1600" dirty="0"/>
            </a:br>
            <a:endParaRPr lang="en-US" sz="1600" dirty="0"/>
          </a:p>
        </p:txBody>
      </p:sp>
      <p:pic>
        <p:nvPicPr>
          <p:cNvPr id="2050" name="Picture 2">
            <a:extLst>
              <a:ext uri="{FF2B5EF4-FFF2-40B4-BE49-F238E27FC236}">
                <a16:creationId xmlns:a16="http://schemas.microsoft.com/office/drawing/2014/main" id="{C1A3E581-3DE2-C05F-0286-605258D9B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352" y="2025212"/>
            <a:ext cx="4582885" cy="26513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8B44390-1D8D-65FE-5352-BA0B9735C2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6943" y="3429000"/>
            <a:ext cx="4815980" cy="27824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2196D2E-9DAB-326E-095B-48BB485D21F8}"/>
              </a:ext>
            </a:extLst>
          </p:cNvPr>
          <p:cNvSpPr txBox="1"/>
          <p:nvPr/>
        </p:nvSpPr>
        <p:spPr>
          <a:xfrm>
            <a:off x="5953538" y="1674462"/>
            <a:ext cx="5773003" cy="923330"/>
          </a:xfrm>
          <a:prstGeom prst="rect">
            <a:avLst/>
          </a:prstGeom>
          <a:noFill/>
        </p:spPr>
        <p:txBody>
          <a:bodyPr wrap="square" rtlCol="0">
            <a:spAutoFit/>
          </a:bodyPr>
          <a:lstStyle/>
          <a:p>
            <a:r>
              <a:rPr lang="en-US" dirty="0"/>
              <a:t>The customer seniority is bimodal . With two peaks at 20 month and 170 months. The mean and median of Customer seniority is 100 month. </a:t>
            </a:r>
          </a:p>
        </p:txBody>
      </p:sp>
      <p:sp>
        <p:nvSpPr>
          <p:cNvPr id="7" name="TextBox 6">
            <a:extLst>
              <a:ext uri="{FF2B5EF4-FFF2-40B4-BE49-F238E27FC236}">
                <a16:creationId xmlns:a16="http://schemas.microsoft.com/office/drawing/2014/main" id="{938354EC-234B-D988-6D35-F91F8FEC0CA4}"/>
              </a:ext>
            </a:extLst>
          </p:cNvPr>
          <p:cNvSpPr txBox="1"/>
          <p:nvPr/>
        </p:nvSpPr>
        <p:spPr>
          <a:xfrm>
            <a:off x="126704" y="5131318"/>
            <a:ext cx="5773003" cy="923330"/>
          </a:xfrm>
          <a:prstGeom prst="rect">
            <a:avLst/>
          </a:prstGeom>
          <a:noFill/>
        </p:spPr>
        <p:txBody>
          <a:bodyPr wrap="square" rtlCol="0">
            <a:spAutoFit/>
          </a:bodyPr>
          <a:lstStyle/>
          <a:p>
            <a:r>
              <a:rPr lang="en-US" dirty="0"/>
              <a:t>The Age is bimodal . With two peaks at 20 year month and 40 year.  The mean and median of Customer seniority is 40 year </a:t>
            </a:r>
          </a:p>
        </p:txBody>
      </p:sp>
      <p:sp>
        <p:nvSpPr>
          <p:cNvPr id="8" name="TextBox 7">
            <a:extLst>
              <a:ext uri="{FF2B5EF4-FFF2-40B4-BE49-F238E27FC236}">
                <a16:creationId xmlns:a16="http://schemas.microsoft.com/office/drawing/2014/main" id="{89B6A5D9-8391-BB82-8A50-24E115A06828}"/>
              </a:ext>
            </a:extLst>
          </p:cNvPr>
          <p:cNvSpPr txBox="1"/>
          <p:nvPr/>
        </p:nvSpPr>
        <p:spPr>
          <a:xfrm>
            <a:off x="326352" y="1100035"/>
            <a:ext cx="3366053" cy="523220"/>
          </a:xfrm>
          <a:prstGeom prst="rect">
            <a:avLst/>
          </a:prstGeom>
          <a:noFill/>
        </p:spPr>
        <p:txBody>
          <a:bodyPr wrap="square" rtlCol="0">
            <a:spAutoFit/>
          </a:bodyPr>
          <a:lstStyle/>
          <a:p>
            <a:r>
              <a:rPr lang="en-US" sz="2800" b="1" dirty="0"/>
              <a:t>Univariate Analysis </a:t>
            </a:r>
          </a:p>
        </p:txBody>
      </p:sp>
    </p:spTree>
    <p:extLst>
      <p:ext uri="{BB962C8B-B14F-4D97-AF65-F5344CB8AC3E}">
        <p14:creationId xmlns:p14="http://schemas.microsoft.com/office/powerpoint/2010/main" val="1781009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930D91AA-BD18-F4E2-C00B-779BBE4F9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510" y="2747585"/>
            <a:ext cx="9492689" cy="356363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CF27B53-938B-0E59-E78C-8AB753A11C06}"/>
              </a:ext>
            </a:extLst>
          </p:cNvPr>
          <p:cNvPicPr>
            <a:picLocks noChangeAspect="1"/>
          </p:cNvPicPr>
          <p:nvPr/>
        </p:nvPicPr>
        <p:blipFill>
          <a:blip r:embed="rId3"/>
          <a:stretch>
            <a:fillRect/>
          </a:stretch>
        </p:blipFill>
        <p:spPr>
          <a:xfrm>
            <a:off x="202204" y="-257988"/>
            <a:ext cx="10754276" cy="1859441"/>
          </a:xfrm>
          <a:prstGeom prst="rect">
            <a:avLst/>
          </a:prstGeom>
        </p:spPr>
      </p:pic>
      <p:sp>
        <p:nvSpPr>
          <p:cNvPr id="4" name="Right Brace 3">
            <a:extLst>
              <a:ext uri="{FF2B5EF4-FFF2-40B4-BE49-F238E27FC236}">
                <a16:creationId xmlns:a16="http://schemas.microsoft.com/office/drawing/2014/main" id="{277DF93D-01F1-FE74-BECF-189A975EDB94}"/>
              </a:ext>
            </a:extLst>
          </p:cNvPr>
          <p:cNvSpPr/>
          <p:nvPr/>
        </p:nvSpPr>
        <p:spPr>
          <a:xfrm rot="16200000">
            <a:off x="2281008" y="1406360"/>
            <a:ext cx="950891" cy="2385394"/>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57150">
                <a:solidFill>
                  <a:schemeClr val="tx1"/>
                </a:solidFill>
              </a:ln>
            </a:endParaRPr>
          </a:p>
        </p:txBody>
      </p:sp>
      <p:sp>
        <p:nvSpPr>
          <p:cNvPr id="5" name="TextBox 4">
            <a:extLst>
              <a:ext uri="{FF2B5EF4-FFF2-40B4-BE49-F238E27FC236}">
                <a16:creationId xmlns:a16="http://schemas.microsoft.com/office/drawing/2014/main" id="{6EB57CBF-1E1B-0A22-9807-17A5DBCDEE63}"/>
              </a:ext>
            </a:extLst>
          </p:cNvPr>
          <p:cNvSpPr txBox="1"/>
          <p:nvPr/>
        </p:nvSpPr>
        <p:spPr>
          <a:xfrm>
            <a:off x="2464902" y="1754280"/>
            <a:ext cx="4579365" cy="369331"/>
          </a:xfrm>
          <a:prstGeom prst="rect">
            <a:avLst/>
          </a:prstGeom>
          <a:solidFill>
            <a:schemeClr val="tx2"/>
          </a:solidFill>
        </p:spPr>
        <p:txBody>
          <a:bodyPr wrap="square" rtlCol="0">
            <a:spAutoFit/>
          </a:bodyPr>
          <a:lstStyle/>
          <a:p>
            <a:r>
              <a:rPr lang="en-US" b="1" dirty="0">
                <a:solidFill>
                  <a:srgbClr val="FF0000"/>
                </a:solidFill>
              </a:rPr>
              <a:t>80% of the customers are in these 4 channels </a:t>
            </a:r>
          </a:p>
        </p:txBody>
      </p:sp>
    </p:spTree>
    <p:extLst>
      <p:ext uri="{BB962C8B-B14F-4D97-AF65-F5344CB8AC3E}">
        <p14:creationId xmlns:p14="http://schemas.microsoft.com/office/powerpoint/2010/main" val="1119897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54E9049-2D91-E7C1-C643-8DC4F46539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7023" y="3908212"/>
            <a:ext cx="2050773" cy="275623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22815CE-D908-B0C4-7F66-DD1938AD8E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570" y="3809597"/>
            <a:ext cx="4758288" cy="28963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1BD913F-37EC-FC84-DD1A-ABE854AA8D45}"/>
              </a:ext>
            </a:extLst>
          </p:cNvPr>
          <p:cNvSpPr txBox="1"/>
          <p:nvPr/>
        </p:nvSpPr>
        <p:spPr>
          <a:xfrm>
            <a:off x="359142" y="5286332"/>
            <a:ext cx="4418836" cy="1477328"/>
          </a:xfrm>
          <a:prstGeom prst="rect">
            <a:avLst/>
          </a:prstGeom>
          <a:noFill/>
        </p:spPr>
        <p:txBody>
          <a:bodyPr wrap="square">
            <a:spAutoFit/>
          </a:bodyPr>
          <a:lstStyle/>
          <a:p>
            <a:pPr marL="285750" indent="-285750">
              <a:buFont typeface="Arial" panose="020B0604020202020204" pitchFamily="34" charset="0"/>
              <a:buChar char="•"/>
            </a:pPr>
            <a:r>
              <a:rPr lang="en-US" b="0" dirty="0">
                <a:effectLst/>
                <a:latin typeface="Arial" panose="020B0604020202020204" pitchFamily="34" charset="0"/>
                <a:cs typeface="Arial" panose="020B0604020202020204" pitchFamily="34" charset="0"/>
              </a:rPr>
              <a:t>93% has no term deposit, 6.3% has long term deposit  </a:t>
            </a:r>
          </a:p>
          <a:p>
            <a:pPr marL="285750" indent="-285750">
              <a:buFont typeface="Arial" panose="020B0604020202020204" pitchFamily="34" charset="0"/>
              <a:buChar char="•"/>
            </a:pPr>
            <a:r>
              <a:rPr lang="en-US" b="0" dirty="0">
                <a:effectLst/>
                <a:latin typeface="Arial" panose="020B0604020202020204" pitchFamily="34" charset="0"/>
                <a:cs typeface="Arial" panose="020B0604020202020204" pitchFamily="34" charset="0"/>
              </a:rPr>
              <a:t>5.9% have no accounts and 65% of customers has one accounts while 24% has 3 </a:t>
            </a:r>
          </a:p>
        </p:txBody>
      </p:sp>
      <p:sp>
        <p:nvSpPr>
          <p:cNvPr id="5" name="TextBox 4">
            <a:extLst>
              <a:ext uri="{FF2B5EF4-FFF2-40B4-BE49-F238E27FC236}">
                <a16:creationId xmlns:a16="http://schemas.microsoft.com/office/drawing/2014/main" id="{35FAA2A2-C889-2B2E-18CF-936E402ACD0E}"/>
              </a:ext>
            </a:extLst>
          </p:cNvPr>
          <p:cNvSpPr txBox="1"/>
          <p:nvPr/>
        </p:nvSpPr>
        <p:spPr>
          <a:xfrm>
            <a:off x="5107897" y="1334620"/>
            <a:ext cx="5716197" cy="2031325"/>
          </a:xfrm>
          <a:prstGeom prst="rect">
            <a:avLst/>
          </a:prstGeom>
          <a:noFill/>
        </p:spPr>
        <p:txBody>
          <a:bodyPr wrap="square">
            <a:spAutoFit/>
          </a:bodyPr>
          <a:lstStyle/>
          <a:p>
            <a:pPr marL="285750" indent="-285750">
              <a:buFont typeface="Arial" panose="020B0604020202020204" pitchFamily="34" charset="0"/>
              <a:buChar char="•"/>
            </a:pPr>
            <a:r>
              <a:rPr lang="en-US" b="0" dirty="0">
                <a:effectLst/>
                <a:latin typeface="Arial" panose="020B0604020202020204" pitchFamily="34" charset="0"/>
                <a:cs typeface="Arial" panose="020B0604020202020204" pitchFamily="34" charset="0"/>
              </a:rPr>
              <a:t>56% of accounts is active.    </a:t>
            </a:r>
          </a:p>
          <a:p>
            <a:pPr marL="285750" indent="-285750">
              <a:buFont typeface="Arial" panose="020B0604020202020204" pitchFamily="34" charset="0"/>
              <a:buChar char="•"/>
            </a:pPr>
            <a:r>
              <a:rPr lang="en-US" b="0" dirty="0">
                <a:effectLst/>
                <a:latin typeface="Arial" panose="020B0604020202020204" pitchFamily="34" charset="0"/>
                <a:cs typeface="Arial" panose="020B0604020202020204" pitchFamily="34" charset="0"/>
              </a:rPr>
              <a:t>92% of accounts are payroll.   </a:t>
            </a:r>
          </a:p>
          <a:p>
            <a:pPr marL="285750" indent="-285750">
              <a:buFont typeface="Arial" panose="020B0604020202020204" pitchFamily="34" charset="0"/>
              <a:buChar char="•"/>
            </a:pPr>
            <a:r>
              <a:rPr lang="en-US" b="0" dirty="0">
                <a:effectLst/>
                <a:latin typeface="Arial" panose="020B0604020202020204" pitchFamily="34" charset="0"/>
                <a:cs typeface="Arial" panose="020B0604020202020204" pitchFamily="34" charset="0"/>
              </a:rPr>
              <a:t>98% are residence in the same place of account.</a:t>
            </a:r>
          </a:p>
          <a:p>
            <a:pPr marL="285750" indent="-285750">
              <a:buFont typeface="Arial" panose="020B0604020202020204" pitchFamily="34" charset="0"/>
              <a:buChar char="•"/>
            </a:pPr>
            <a:r>
              <a:rPr lang="en-US" b="0" dirty="0">
                <a:effectLst/>
                <a:latin typeface="Arial" panose="020B0604020202020204" pitchFamily="34" charset="0"/>
                <a:cs typeface="Arial" panose="020B0604020202020204" pitchFamily="34" charset="0"/>
              </a:rPr>
              <a:t>4.3% are foreigner accounts.    </a:t>
            </a:r>
          </a:p>
          <a:p>
            <a:pPr marL="285750" indent="-285750">
              <a:buFont typeface="Arial" panose="020B0604020202020204" pitchFamily="34" charset="0"/>
              <a:buChar char="•"/>
            </a:pPr>
            <a:r>
              <a:rPr lang="en-US" b="0" dirty="0">
                <a:effectLst/>
                <a:latin typeface="Arial" panose="020B0604020202020204" pitchFamily="34" charset="0"/>
                <a:cs typeface="Arial" panose="020B0604020202020204" pitchFamily="34" charset="0"/>
              </a:rPr>
              <a:t>2.7% of the account are for funds, 1% for mortgage</a:t>
            </a:r>
          </a:p>
          <a:p>
            <a:pPr marL="285750" indent="-285750">
              <a:buFont typeface="Arial" panose="020B0604020202020204" pitchFamily="34" charset="0"/>
              <a:buChar char="•"/>
            </a:pPr>
            <a:r>
              <a:rPr lang="en-US" b="0" dirty="0">
                <a:effectLst/>
                <a:latin typeface="Arial" panose="020B0604020202020204" pitchFamily="34" charset="0"/>
                <a:cs typeface="Arial" panose="020B0604020202020204" pitchFamily="34" charset="0"/>
              </a:rPr>
              <a:t>0.5% for loans, 7.3% for taxes, 6.6 for Credit Card</a:t>
            </a:r>
          </a:p>
          <a:p>
            <a:pPr marL="285750" indent="-285750">
              <a:buFont typeface="Arial" panose="020B0604020202020204" pitchFamily="34" charset="0"/>
              <a:buChar char="•"/>
            </a:pPr>
            <a:r>
              <a:rPr lang="en-US" b="0" dirty="0">
                <a:effectLst/>
                <a:latin typeface="Arial" panose="020B0604020202020204" pitchFamily="34" charset="0"/>
                <a:cs typeface="Arial" panose="020B0604020202020204" pitchFamily="34" charset="0"/>
              </a:rPr>
              <a:t> 3.9 for securities, 16.7%  for direct debit. </a:t>
            </a:r>
            <a:endParaRPr lang="en-US" dirty="0"/>
          </a:p>
        </p:txBody>
      </p:sp>
      <p:sp>
        <p:nvSpPr>
          <p:cNvPr id="6" name="TextBox 5">
            <a:extLst>
              <a:ext uri="{FF2B5EF4-FFF2-40B4-BE49-F238E27FC236}">
                <a16:creationId xmlns:a16="http://schemas.microsoft.com/office/drawing/2014/main" id="{5EF46E8F-AE80-9752-3F0D-B513ECF7659F}"/>
              </a:ext>
            </a:extLst>
          </p:cNvPr>
          <p:cNvSpPr txBox="1"/>
          <p:nvPr/>
        </p:nvSpPr>
        <p:spPr>
          <a:xfrm>
            <a:off x="172279" y="811400"/>
            <a:ext cx="3366053" cy="523220"/>
          </a:xfrm>
          <a:prstGeom prst="rect">
            <a:avLst/>
          </a:prstGeom>
          <a:noFill/>
        </p:spPr>
        <p:txBody>
          <a:bodyPr wrap="square" rtlCol="0">
            <a:spAutoFit/>
          </a:bodyPr>
          <a:lstStyle/>
          <a:p>
            <a:r>
              <a:rPr lang="en-US" sz="2800" b="1" dirty="0"/>
              <a:t>Univariate Analysis </a:t>
            </a:r>
          </a:p>
        </p:txBody>
      </p:sp>
      <p:sp>
        <p:nvSpPr>
          <p:cNvPr id="7" name="TextBox 6">
            <a:extLst>
              <a:ext uri="{FF2B5EF4-FFF2-40B4-BE49-F238E27FC236}">
                <a16:creationId xmlns:a16="http://schemas.microsoft.com/office/drawing/2014/main" id="{3E2A8439-82DB-0ED1-2AC7-14CD2DA4EA6C}"/>
              </a:ext>
            </a:extLst>
          </p:cNvPr>
          <p:cNvSpPr txBox="1"/>
          <p:nvPr/>
        </p:nvSpPr>
        <p:spPr>
          <a:xfrm>
            <a:off x="2056138" y="-82835"/>
            <a:ext cx="8767956" cy="1015663"/>
          </a:xfrm>
          <a:prstGeom prst="rect">
            <a:avLst/>
          </a:prstGeom>
          <a:noFill/>
        </p:spPr>
        <p:txBody>
          <a:bodyPr wrap="square">
            <a:spAutoFit/>
          </a:bodyPr>
          <a:lstStyle/>
          <a:p>
            <a:pPr algn="ctr" rtl="0">
              <a:spcBef>
                <a:spcPts val="0"/>
              </a:spcBef>
              <a:spcAft>
                <a:spcPts val="0"/>
              </a:spcAft>
            </a:pPr>
            <a:r>
              <a:rPr lang="en-US" sz="6000" b="1" i="0" u="none" strike="noStrike" dirty="0">
                <a:effectLst/>
                <a:latin typeface="+mj-lt"/>
              </a:rPr>
              <a:t>Exploratory Data Analysis </a:t>
            </a:r>
            <a:endParaRPr lang="en-US" sz="6000" b="0" dirty="0">
              <a:effectLst/>
              <a:latin typeface="+mj-lt"/>
            </a:endParaRPr>
          </a:p>
        </p:txBody>
      </p:sp>
      <p:pic>
        <p:nvPicPr>
          <p:cNvPr id="3080" name="Picture 8">
            <a:extLst>
              <a:ext uri="{FF2B5EF4-FFF2-40B4-BE49-F238E27FC236}">
                <a16:creationId xmlns:a16="http://schemas.microsoft.com/office/drawing/2014/main" id="{95F66498-0010-FA83-A866-3CAD83AD2F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279" y="1458856"/>
            <a:ext cx="4147930" cy="3077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516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AE0ECF-F465-EF7C-ECE1-EEEDE8114CCF}"/>
              </a:ext>
            </a:extLst>
          </p:cNvPr>
          <p:cNvSpPr txBox="1"/>
          <p:nvPr/>
        </p:nvSpPr>
        <p:spPr>
          <a:xfrm>
            <a:off x="2411896" y="0"/>
            <a:ext cx="8123582" cy="1015663"/>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prstClr val="white"/>
                </a:solidFill>
                <a:effectLst/>
                <a:uLnTx/>
                <a:uFillTx/>
                <a:latin typeface="Calibri Light" panose="020F0302020204030204"/>
                <a:ea typeface="+mn-ea"/>
                <a:cs typeface="+mn-cs"/>
              </a:rPr>
              <a:t>Exploratory Data Analysis </a:t>
            </a:r>
            <a:endParaRPr kumimoji="0" lang="en-US" sz="60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TextBox 6">
            <a:extLst>
              <a:ext uri="{FF2B5EF4-FFF2-40B4-BE49-F238E27FC236}">
                <a16:creationId xmlns:a16="http://schemas.microsoft.com/office/drawing/2014/main" id="{12BA7B09-1A8C-3D83-BBE0-1A3576F5622A}"/>
              </a:ext>
            </a:extLst>
          </p:cNvPr>
          <p:cNvSpPr txBox="1"/>
          <p:nvPr/>
        </p:nvSpPr>
        <p:spPr>
          <a:xfrm>
            <a:off x="352828" y="1015663"/>
            <a:ext cx="2551758" cy="461665"/>
          </a:xfrm>
          <a:prstGeom prst="rect">
            <a:avLst/>
          </a:prstGeom>
          <a:noFill/>
        </p:spPr>
        <p:txBody>
          <a:bodyPr wrap="square" rtlCol="0">
            <a:spAutoFit/>
          </a:bodyPr>
          <a:lstStyle/>
          <a:p>
            <a:r>
              <a:rPr lang="en-US" sz="2400" b="1" dirty="0"/>
              <a:t>Bivariate  Analysis</a:t>
            </a:r>
          </a:p>
        </p:txBody>
      </p:sp>
      <p:pic>
        <p:nvPicPr>
          <p:cNvPr id="6146" name="Picture 2">
            <a:extLst>
              <a:ext uri="{FF2B5EF4-FFF2-40B4-BE49-F238E27FC236}">
                <a16:creationId xmlns:a16="http://schemas.microsoft.com/office/drawing/2014/main" id="{96B4A0D8-5AD9-4F22-9D84-C00321090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0550" y="1918658"/>
            <a:ext cx="3406187" cy="218910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4A85BB7E-C0B5-C19C-A19E-DD4139B9D0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263" y="1918658"/>
            <a:ext cx="3406187" cy="218910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E93AF9D4-15CC-7E32-6BB9-7D90A2D881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1913" y="1918659"/>
            <a:ext cx="3406187" cy="21891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3D7F06E-E08C-F027-FBB6-41EEB156DB56}"/>
              </a:ext>
            </a:extLst>
          </p:cNvPr>
          <p:cNvSpPr txBox="1"/>
          <p:nvPr/>
        </p:nvSpPr>
        <p:spPr>
          <a:xfrm>
            <a:off x="1522120" y="4653887"/>
            <a:ext cx="9903133" cy="1754326"/>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Female customers to male customers ratio are higher for active accounts than in active accounts. </a:t>
            </a:r>
          </a:p>
          <a:p>
            <a:pPr marL="285750" indent="-285750">
              <a:buFont typeface="Arial" panose="020B0604020202020204" pitchFamily="34" charset="0"/>
              <a:buChar char="•"/>
            </a:pPr>
            <a:r>
              <a:rPr lang="en-US" dirty="0"/>
              <a:t>Female customers to male customers ratio are higher for two account counts than one account and three accounts. </a:t>
            </a:r>
          </a:p>
          <a:p>
            <a:pPr marL="285750" indent="-285750">
              <a:buFont typeface="Arial" panose="020B0604020202020204" pitchFamily="34" charset="0"/>
              <a:buChar char="•"/>
            </a:pPr>
            <a:r>
              <a:rPr lang="en-US" dirty="0"/>
              <a:t>For  customers  without any deposit terms the ratio of female to male is much higher than the ratio of other deposit terms.   </a:t>
            </a:r>
          </a:p>
        </p:txBody>
      </p:sp>
    </p:spTree>
    <p:extLst>
      <p:ext uri="{BB962C8B-B14F-4D97-AF65-F5344CB8AC3E}">
        <p14:creationId xmlns:p14="http://schemas.microsoft.com/office/powerpoint/2010/main" val="4075790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99308C3A-E817-C091-F29E-EE9C6E5593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3321" y="3616778"/>
            <a:ext cx="6341212" cy="255078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B760C972-0B5B-A1C5-4764-4A0414808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063" y="943875"/>
            <a:ext cx="3491337" cy="28013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055F7FA1-7B6B-EC3D-0D1B-359F6322D66F}"/>
              </a:ext>
            </a:extLst>
          </p:cNvPr>
          <p:cNvSpPr txBox="1"/>
          <p:nvPr/>
        </p:nvSpPr>
        <p:spPr>
          <a:xfrm>
            <a:off x="4613988" y="1233398"/>
            <a:ext cx="6096000" cy="1754326"/>
          </a:xfrm>
          <a:prstGeom prst="rect">
            <a:avLst/>
          </a:prstGeom>
          <a:noFill/>
        </p:spPr>
        <p:txBody>
          <a:bodyPr wrap="square">
            <a:spAutoFit/>
          </a:bodyPr>
          <a:lstStyle/>
          <a:p>
            <a:pPr marL="285750" indent="-285750">
              <a:buFont typeface="Arial" panose="020B0604020202020204" pitchFamily="34" charset="0"/>
              <a:buChar char="•"/>
            </a:pPr>
            <a:r>
              <a:rPr lang="en-US" dirty="0">
                <a:latin typeface="Roboto" panose="02000000000000000000" pitchFamily="2" charset="0"/>
              </a:rPr>
              <a:t>T</a:t>
            </a:r>
            <a:r>
              <a:rPr lang="en-US" b="0" i="0" dirty="0">
                <a:effectLst/>
                <a:latin typeface="Roboto" panose="02000000000000000000" pitchFamily="2" charset="0"/>
              </a:rPr>
              <a:t>he more seniority </a:t>
            </a:r>
            <a:r>
              <a:rPr lang="en-US" dirty="0">
                <a:latin typeface="Roboto" panose="02000000000000000000" pitchFamily="2" charset="0"/>
              </a:rPr>
              <a:t>the customer is the more bank </a:t>
            </a:r>
            <a:r>
              <a:rPr lang="en-US" b="0" i="0" dirty="0">
                <a:effectLst/>
                <a:latin typeface="Roboto" panose="02000000000000000000" pitchFamily="2" charset="0"/>
              </a:rPr>
              <a:t>accounts  they have. </a:t>
            </a:r>
          </a:p>
          <a:p>
            <a:pPr marL="285750" indent="-285750">
              <a:buFont typeface="Arial" panose="020B0604020202020204" pitchFamily="34" charset="0"/>
              <a:buChar char="•"/>
            </a:pPr>
            <a:r>
              <a:rPr lang="en-US" dirty="0">
                <a:latin typeface="Roboto" panose="02000000000000000000" pitchFamily="2" charset="0"/>
              </a:rPr>
              <a:t>Customers with </a:t>
            </a:r>
            <a:r>
              <a:rPr lang="en-US" b="0" i="0" dirty="0">
                <a:effectLst/>
                <a:latin typeface="Roboto" panose="02000000000000000000" pitchFamily="2" charset="0"/>
              </a:rPr>
              <a:t>at less 3 accounts, they are active customers.</a:t>
            </a:r>
          </a:p>
          <a:p>
            <a:pPr marL="285750" indent="-285750">
              <a:buFont typeface="Arial" panose="020B0604020202020204" pitchFamily="34" charset="0"/>
              <a:buChar char="•"/>
            </a:pPr>
            <a:r>
              <a:rPr lang="en-US" dirty="0">
                <a:latin typeface="Roboto" panose="02000000000000000000" pitchFamily="2" charset="0"/>
              </a:rPr>
              <a:t>Customer with 1 and 2 accounts have the highs income gross. </a:t>
            </a:r>
            <a:endParaRPr lang="en-US" dirty="0"/>
          </a:p>
        </p:txBody>
      </p:sp>
      <p:pic>
        <p:nvPicPr>
          <p:cNvPr id="5128" name="Picture 8">
            <a:extLst>
              <a:ext uri="{FF2B5EF4-FFF2-40B4-BE49-F238E27FC236}">
                <a16:creationId xmlns:a16="http://schemas.microsoft.com/office/drawing/2014/main" id="{068DE740-32D0-16F1-0445-547D8CCB8C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560" y="3830101"/>
            <a:ext cx="3594840" cy="29708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BA714D8-2BC4-C839-6228-FC5A7C333C76}"/>
              </a:ext>
            </a:extLst>
          </p:cNvPr>
          <p:cNvPicPr>
            <a:picLocks noChangeAspect="1"/>
          </p:cNvPicPr>
          <p:nvPr/>
        </p:nvPicPr>
        <p:blipFill>
          <a:blip r:embed="rId5"/>
          <a:stretch>
            <a:fillRect/>
          </a:stretch>
        </p:blipFill>
        <p:spPr>
          <a:xfrm>
            <a:off x="2372301" y="-372302"/>
            <a:ext cx="7854981" cy="1428316"/>
          </a:xfrm>
          <a:prstGeom prst="rect">
            <a:avLst/>
          </a:prstGeom>
        </p:spPr>
      </p:pic>
      <p:sp>
        <p:nvSpPr>
          <p:cNvPr id="8" name="TextBox 7">
            <a:extLst>
              <a:ext uri="{FF2B5EF4-FFF2-40B4-BE49-F238E27FC236}">
                <a16:creationId xmlns:a16="http://schemas.microsoft.com/office/drawing/2014/main" id="{43E156FA-CD5E-7FAB-FD7D-B7B3EA80757A}"/>
              </a:ext>
            </a:extLst>
          </p:cNvPr>
          <p:cNvSpPr txBox="1"/>
          <p:nvPr/>
        </p:nvSpPr>
        <p:spPr>
          <a:xfrm>
            <a:off x="219578" y="503897"/>
            <a:ext cx="2551758" cy="461665"/>
          </a:xfrm>
          <a:prstGeom prst="rect">
            <a:avLst/>
          </a:prstGeom>
          <a:noFill/>
        </p:spPr>
        <p:txBody>
          <a:bodyPr wrap="square" rtlCol="0">
            <a:spAutoFit/>
          </a:bodyPr>
          <a:lstStyle/>
          <a:p>
            <a:r>
              <a:rPr lang="en-US" sz="2400" b="1" dirty="0"/>
              <a:t>Bivariate  Analysis</a:t>
            </a:r>
          </a:p>
        </p:txBody>
      </p:sp>
    </p:spTree>
    <p:extLst>
      <p:ext uri="{BB962C8B-B14F-4D97-AF65-F5344CB8AC3E}">
        <p14:creationId xmlns:p14="http://schemas.microsoft.com/office/powerpoint/2010/main" val="1990930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A12F6BF0-B5A9-CAF6-0576-E859874F12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8541" y="2850244"/>
            <a:ext cx="5495372" cy="373296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68EDB48D-6C87-DA1E-642B-0EFA0B77E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087" y="1547028"/>
            <a:ext cx="4666175" cy="31697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32CF9BC-0577-1DA7-075A-1D283671F32A}"/>
              </a:ext>
            </a:extLst>
          </p:cNvPr>
          <p:cNvPicPr>
            <a:picLocks noChangeAspect="1"/>
          </p:cNvPicPr>
          <p:nvPr/>
        </p:nvPicPr>
        <p:blipFill>
          <a:blip r:embed="rId4"/>
          <a:stretch>
            <a:fillRect/>
          </a:stretch>
        </p:blipFill>
        <p:spPr>
          <a:xfrm>
            <a:off x="2372301" y="-372302"/>
            <a:ext cx="7854981" cy="1428316"/>
          </a:xfrm>
          <a:prstGeom prst="rect">
            <a:avLst/>
          </a:prstGeom>
        </p:spPr>
      </p:pic>
      <p:sp>
        <p:nvSpPr>
          <p:cNvPr id="3" name="TextBox 2">
            <a:extLst>
              <a:ext uri="{FF2B5EF4-FFF2-40B4-BE49-F238E27FC236}">
                <a16:creationId xmlns:a16="http://schemas.microsoft.com/office/drawing/2014/main" id="{57E24648-0CC1-5E72-6D20-5A78F17FBE3B}"/>
              </a:ext>
            </a:extLst>
          </p:cNvPr>
          <p:cNvSpPr txBox="1"/>
          <p:nvPr/>
        </p:nvSpPr>
        <p:spPr>
          <a:xfrm>
            <a:off x="269416" y="724792"/>
            <a:ext cx="2551758" cy="461665"/>
          </a:xfrm>
          <a:prstGeom prst="rect">
            <a:avLst/>
          </a:prstGeom>
          <a:noFill/>
        </p:spPr>
        <p:txBody>
          <a:bodyPr wrap="square" rtlCol="0">
            <a:spAutoFit/>
          </a:bodyPr>
          <a:lstStyle/>
          <a:p>
            <a:r>
              <a:rPr lang="en-US" sz="2400" b="1" dirty="0"/>
              <a:t>Bivariate  Analysis</a:t>
            </a:r>
          </a:p>
        </p:txBody>
      </p:sp>
      <p:sp>
        <p:nvSpPr>
          <p:cNvPr id="4" name="TextBox 3">
            <a:extLst>
              <a:ext uri="{FF2B5EF4-FFF2-40B4-BE49-F238E27FC236}">
                <a16:creationId xmlns:a16="http://schemas.microsoft.com/office/drawing/2014/main" id="{CD52F342-F6FA-BFF2-8F6C-EB29BA80D88C}"/>
              </a:ext>
            </a:extLst>
          </p:cNvPr>
          <p:cNvSpPr txBox="1"/>
          <p:nvPr/>
        </p:nvSpPr>
        <p:spPr>
          <a:xfrm>
            <a:off x="6433233" y="1186457"/>
            <a:ext cx="4666175" cy="923330"/>
          </a:xfrm>
          <a:prstGeom prst="rect">
            <a:avLst/>
          </a:prstGeom>
          <a:noFill/>
        </p:spPr>
        <p:txBody>
          <a:bodyPr wrap="square" rtlCol="0">
            <a:spAutoFit/>
          </a:bodyPr>
          <a:lstStyle/>
          <a:p>
            <a:r>
              <a:rPr lang="en-US" dirty="0"/>
              <a:t>Age of customers doesn’t have relations to how many account you have. However, customers with median age 40 have one account</a:t>
            </a:r>
          </a:p>
        </p:txBody>
      </p:sp>
      <p:sp>
        <p:nvSpPr>
          <p:cNvPr id="5" name="TextBox 4">
            <a:extLst>
              <a:ext uri="{FF2B5EF4-FFF2-40B4-BE49-F238E27FC236}">
                <a16:creationId xmlns:a16="http://schemas.microsoft.com/office/drawing/2014/main" id="{CB435AE7-20A8-F4E5-10C6-31856DE6585E}"/>
              </a:ext>
            </a:extLst>
          </p:cNvPr>
          <p:cNvSpPr txBox="1"/>
          <p:nvPr/>
        </p:nvSpPr>
        <p:spPr>
          <a:xfrm>
            <a:off x="1062712" y="5105883"/>
            <a:ext cx="3516923" cy="1477328"/>
          </a:xfrm>
          <a:prstGeom prst="rect">
            <a:avLst/>
          </a:prstGeom>
          <a:noFill/>
        </p:spPr>
        <p:txBody>
          <a:bodyPr wrap="square" rtlCol="0">
            <a:spAutoFit/>
          </a:bodyPr>
          <a:lstStyle/>
          <a:p>
            <a:r>
              <a:rPr lang="en-US" dirty="0"/>
              <a:t>Customers with long term deposit have the higher median age 50 year. While customers age doesn’t have relationship with  customer  with multiple deposits terms.</a:t>
            </a:r>
          </a:p>
        </p:txBody>
      </p:sp>
    </p:spTree>
    <p:extLst>
      <p:ext uri="{BB962C8B-B14F-4D97-AF65-F5344CB8AC3E}">
        <p14:creationId xmlns:p14="http://schemas.microsoft.com/office/powerpoint/2010/main" val="3725359682"/>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978</TotalTime>
  <Words>683</Words>
  <Application>Microsoft Office PowerPoint</Application>
  <PresentationFormat>Widescreen</PresentationFormat>
  <Paragraphs>79</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Average</vt:lpstr>
      <vt:lpstr>Calibri</vt:lpstr>
      <vt:lpstr>Calibri Light</vt:lpstr>
      <vt:lpstr>Lato</vt:lpstr>
      <vt:lpstr>Lato Extended</vt:lpstr>
      <vt:lpstr>Raleway</vt:lpstr>
      <vt:lpstr>Roboto</vt:lpstr>
      <vt:lpstr>Office Theme</vt:lpstr>
      <vt:lpstr>Customer Segmentation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Rayan yassminh</dc:creator>
  <cp:lastModifiedBy>Rayan yassminh</cp:lastModifiedBy>
  <cp:revision>32</cp:revision>
  <dcterms:created xsi:type="dcterms:W3CDTF">2022-11-07T16:38:47Z</dcterms:created>
  <dcterms:modified xsi:type="dcterms:W3CDTF">2022-11-15T23:25:08Z</dcterms:modified>
</cp:coreProperties>
</file>