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7"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279954" cy="2831544"/>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3600" dirty="0">
                <a:solidFill>
                  <a:schemeClr val="accent2"/>
                </a:solidFill>
              </a:rPr>
              <a:t>Project name   -  </a:t>
            </a:r>
            <a:r>
              <a:rPr lang="en-GB" sz="3200" b="0" i="0" dirty="0">
                <a:solidFill>
                  <a:schemeClr val="bg1"/>
                </a:solidFill>
                <a:effectLst/>
                <a:latin typeface="Lato Extended"/>
              </a:rPr>
              <a:t>G2M insight for Cab Investment firm </a:t>
            </a:r>
          </a:p>
          <a:p>
            <a:r>
              <a:rPr lang="en-US" sz="3600" dirty="0">
                <a:solidFill>
                  <a:schemeClr val="accent2"/>
                </a:solidFill>
              </a:rPr>
              <a:t>Date                  -   </a:t>
            </a:r>
            <a:r>
              <a:rPr lang="en-US" sz="3200" dirty="0">
                <a:solidFill>
                  <a:schemeClr val="bg1"/>
                </a:solidFill>
              </a:rPr>
              <a:t>19/09/2022</a:t>
            </a:r>
          </a:p>
          <a:p>
            <a:r>
              <a:rPr lang="en-US" sz="3600" dirty="0">
                <a:solidFill>
                  <a:schemeClr val="accent2"/>
                </a:solidFill>
              </a:rPr>
              <a:t>Submitted by  </a:t>
            </a:r>
            <a:r>
              <a:rPr lang="en-US" sz="3200" dirty="0">
                <a:solidFill>
                  <a:schemeClr val="accent2"/>
                </a:solidFill>
              </a:rPr>
              <a:t>-    </a:t>
            </a:r>
            <a:r>
              <a:rPr lang="en-US" sz="3200" dirty="0">
                <a:solidFill>
                  <a:schemeClr val="bg1"/>
                </a:solidFill>
              </a:rPr>
              <a:t>Kavinilavan </a:t>
            </a:r>
            <a:r>
              <a:rPr lang="en-US" sz="3200" dirty="0" err="1">
                <a:solidFill>
                  <a:schemeClr val="bg1"/>
                </a:solidFill>
              </a:rPr>
              <a:t>Muthukumar</a:t>
            </a:r>
            <a:endParaRPr lang="en-US" sz="32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64708-562A-4878-9D27-EE9855FAA7AB}"/>
              </a:ext>
            </a:extLst>
          </p:cNvPr>
          <p:cNvSpPr>
            <a:spLocks noGrp="1"/>
          </p:cNvSpPr>
          <p:nvPr>
            <p:ph type="title"/>
          </p:nvPr>
        </p:nvSpPr>
        <p:spPr>
          <a:xfrm>
            <a:off x="630936" y="298374"/>
            <a:ext cx="3429000" cy="2060218"/>
          </a:xfrm>
        </p:spPr>
        <p:txBody>
          <a:bodyPr anchor="b">
            <a:normAutofit/>
          </a:bodyPr>
          <a:lstStyle/>
          <a:p>
            <a:r>
              <a:rPr lang="en-GB" sz="3200" dirty="0"/>
              <a:t>What is the Population of each cites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410A6-40E7-4057-8747-CBE10C5156E8}"/>
              </a:ext>
            </a:extLst>
          </p:cNvPr>
          <p:cNvSpPr>
            <a:spLocks noGrp="1"/>
          </p:cNvSpPr>
          <p:nvPr>
            <p:ph idx="1"/>
          </p:nvPr>
        </p:nvSpPr>
        <p:spPr>
          <a:xfrm>
            <a:off x="630936" y="2807208"/>
            <a:ext cx="3429000" cy="3410712"/>
          </a:xfrm>
        </p:spPr>
        <p:txBody>
          <a:bodyPr anchor="t">
            <a:normAutofit/>
          </a:bodyPr>
          <a:lstStyle/>
          <a:p>
            <a:pPr marL="0" indent="0">
              <a:buNone/>
            </a:pPr>
            <a:r>
              <a:rPr lang="en-GB" sz="2200" dirty="0"/>
              <a:t>New York and Chicago are more populated countries followed by Los Angeles, Miami, Silicon Valley.</a:t>
            </a:r>
          </a:p>
          <a:p>
            <a:endParaRPr lang="en-GB" sz="2200" dirty="0"/>
          </a:p>
        </p:txBody>
      </p:sp>
      <p:pic>
        <p:nvPicPr>
          <p:cNvPr id="5" name="Picture 4">
            <a:extLst>
              <a:ext uri="{FF2B5EF4-FFF2-40B4-BE49-F238E27FC236}">
                <a16:creationId xmlns:a16="http://schemas.microsoft.com/office/drawing/2014/main" id="{9CC2DC00-541D-4F42-A951-5A71B8A6788F}"/>
              </a:ext>
            </a:extLst>
          </p:cNvPr>
          <p:cNvPicPr>
            <a:picLocks noChangeAspect="1"/>
          </p:cNvPicPr>
          <p:nvPr/>
        </p:nvPicPr>
        <p:blipFill>
          <a:blip r:embed="rId2"/>
          <a:stretch>
            <a:fillRect/>
          </a:stretch>
        </p:blipFill>
        <p:spPr>
          <a:xfrm>
            <a:off x="4654296" y="579227"/>
            <a:ext cx="7537704" cy="4694530"/>
          </a:xfrm>
          <a:prstGeom prst="rect">
            <a:avLst/>
          </a:prstGeom>
        </p:spPr>
      </p:pic>
    </p:spTree>
    <p:extLst>
      <p:ext uri="{BB962C8B-B14F-4D97-AF65-F5344CB8AC3E}">
        <p14:creationId xmlns:p14="http://schemas.microsoft.com/office/powerpoint/2010/main" val="39643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336B1-558B-4092-82BB-ADD438691E78}"/>
              </a:ext>
            </a:extLst>
          </p:cNvPr>
          <p:cNvSpPr>
            <a:spLocks noGrp="1"/>
          </p:cNvSpPr>
          <p:nvPr>
            <p:ph type="title"/>
          </p:nvPr>
        </p:nvSpPr>
        <p:spPr>
          <a:xfrm>
            <a:off x="630936" y="639520"/>
            <a:ext cx="3429000" cy="1719072"/>
          </a:xfrm>
        </p:spPr>
        <p:txBody>
          <a:bodyPr anchor="b">
            <a:normAutofit/>
          </a:bodyPr>
          <a:lstStyle/>
          <a:p>
            <a:r>
              <a:rPr lang="en-GB" sz="2600" dirty="0"/>
              <a:t>What is the percentage of users in each cities respective to the population?</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DFD590-9B60-452A-8EA4-AECD284BB47F}"/>
              </a:ext>
            </a:extLst>
          </p:cNvPr>
          <p:cNvSpPr>
            <a:spLocks noGrp="1"/>
          </p:cNvSpPr>
          <p:nvPr>
            <p:ph idx="1"/>
          </p:nvPr>
        </p:nvSpPr>
        <p:spPr>
          <a:xfrm>
            <a:off x="630936" y="2807208"/>
            <a:ext cx="3429000" cy="3410712"/>
          </a:xfrm>
        </p:spPr>
        <p:txBody>
          <a:bodyPr anchor="t">
            <a:normAutofit/>
          </a:bodyPr>
          <a:lstStyle/>
          <a:p>
            <a:r>
              <a:rPr lang="en-GB" sz="2200" dirty="0"/>
              <a:t>In San Francisco 33 % of people using cab.</a:t>
            </a:r>
          </a:p>
          <a:p>
            <a:r>
              <a:rPr lang="en-GB" sz="2200" dirty="0"/>
              <a:t>In Washington 30 % of people using cab.</a:t>
            </a:r>
          </a:p>
          <a:p>
            <a:r>
              <a:rPr lang="en-GB" sz="2200" dirty="0"/>
              <a:t>In Boston 32 % of people using cab</a:t>
            </a:r>
          </a:p>
          <a:p>
            <a:pPr marL="0" indent="0">
              <a:buNone/>
            </a:pPr>
            <a:endParaRPr lang="en-GB" sz="2200" dirty="0"/>
          </a:p>
        </p:txBody>
      </p:sp>
      <p:pic>
        <p:nvPicPr>
          <p:cNvPr id="5" name="Picture 4">
            <a:extLst>
              <a:ext uri="{FF2B5EF4-FFF2-40B4-BE49-F238E27FC236}">
                <a16:creationId xmlns:a16="http://schemas.microsoft.com/office/drawing/2014/main" id="{49DD317A-09B1-440B-BB2E-C32D78B96504}"/>
              </a:ext>
            </a:extLst>
          </p:cNvPr>
          <p:cNvPicPr>
            <a:picLocks noChangeAspect="1"/>
          </p:cNvPicPr>
          <p:nvPr/>
        </p:nvPicPr>
        <p:blipFill>
          <a:blip r:embed="rId2"/>
          <a:stretch>
            <a:fillRect/>
          </a:stretch>
        </p:blipFill>
        <p:spPr>
          <a:xfrm>
            <a:off x="4754889" y="632536"/>
            <a:ext cx="6903720" cy="4349343"/>
          </a:xfrm>
          <a:prstGeom prst="rect">
            <a:avLst/>
          </a:prstGeom>
        </p:spPr>
      </p:pic>
    </p:spTree>
    <p:extLst>
      <p:ext uri="{BB962C8B-B14F-4D97-AF65-F5344CB8AC3E}">
        <p14:creationId xmlns:p14="http://schemas.microsoft.com/office/powerpoint/2010/main" val="225468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4A6EA-08BA-4A49-B170-C70CA36B7C7D}"/>
              </a:ext>
            </a:extLst>
          </p:cNvPr>
          <p:cNvSpPr>
            <a:spLocks noGrp="1"/>
          </p:cNvSpPr>
          <p:nvPr>
            <p:ph type="title"/>
          </p:nvPr>
        </p:nvSpPr>
        <p:spPr>
          <a:xfrm>
            <a:off x="630936" y="639520"/>
            <a:ext cx="3429000" cy="1719072"/>
          </a:xfrm>
        </p:spPr>
        <p:txBody>
          <a:bodyPr anchor="b">
            <a:normAutofit/>
          </a:bodyPr>
          <a:lstStyle/>
          <a:p>
            <a:r>
              <a:rPr lang="en-GB" sz="2600" dirty="0"/>
              <a:t>In which age category people using cab more often?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9FEA74-6B35-4D44-A79D-C4B1E87E33C5}"/>
              </a:ext>
            </a:extLst>
          </p:cNvPr>
          <p:cNvSpPr>
            <a:spLocks noGrp="1"/>
          </p:cNvSpPr>
          <p:nvPr>
            <p:ph idx="1"/>
          </p:nvPr>
        </p:nvSpPr>
        <p:spPr>
          <a:xfrm>
            <a:off x="630936" y="2807208"/>
            <a:ext cx="3429000" cy="3410712"/>
          </a:xfrm>
        </p:spPr>
        <p:txBody>
          <a:bodyPr anchor="t">
            <a:normAutofit/>
          </a:bodyPr>
          <a:lstStyle/>
          <a:p>
            <a:r>
              <a:rPr lang="en-GB" sz="2200" dirty="0"/>
              <a:t>Younger people age from 18 to 40 are using cab more often.</a:t>
            </a:r>
          </a:p>
          <a:p>
            <a:pPr marL="0" indent="0">
              <a:buNone/>
            </a:pPr>
            <a:endParaRPr lang="en-GB" sz="2200" dirty="0"/>
          </a:p>
        </p:txBody>
      </p:sp>
      <p:pic>
        <p:nvPicPr>
          <p:cNvPr id="5" name="Picture 4">
            <a:extLst>
              <a:ext uri="{FF2B5EF4-FFF2-40B4-BE49-F238E27FC236}">
                <a16:creationId xmlns:a16="http://schemas.microsoft.com/office/drawing/2014/main" id="{6980E78E-BB72-4162-BF1C-6F005493EFCB}"/>
              </a:ext>
            </a:extLst>
          </p:cNvPr>
          <p:cNvPicPr>
            <a:picLocks noChangeAspect="1"/>
          </p:cNvPicPr>
          <p:nvPr/>
        </p:nvPicPr>
        <p:blipFill>
          <a:blip r:embed="rId2"/>
          <a:stretch>
            <a:fillRect/>
          </a:stretch>
        </p:blipFill>
        <p:spPr>
          <a:xfrm>
            <a:off x="4341341" y="883261"/>
            <a:ext cx="7768281" cy="4357965"/>
          </a:xfrm>
          <a:prstGeom prst="rect">
            <a:avLst/>
          </a:prstGeom>
        </p:spPr>
      </p:pic>
    </p:spTree>
    <p:extLst>
      <p:ext uri="{BB962C8B-B14F-4D97-AF65-F5344CB8AC3E}">
        <p14:creationId xmlns:p14="http://schemas.microsoft.com/office/powerpoint/2010/main" val="186231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91601-6109-4FA2-8646-6BE2F4242A01}"/>
              </a:ext>
            </a:extLst>
          </p:cNvPr>
          <p:cNvSpPr>
            <a:spLocks noGrp="1"/>
          </p:cNvSpPr>
          <p:nvPr>
            <p:ph type="title"/>
          </p:nvPr>
        </p:nvSpPr>
        <p:spPr>
          <a:xfrm>
            <a:off x="630936" y="639520"/>
            <a:ext cx="3429000" cy="1719072"/>
          </a:xfrm>
        </p:spPr>
        <p:txBody>
          <a:bodyPr anchor="b">
            <a:noAutofit/>
          </a:bodyPr>
          <a:lstStyle/>
          <a:p>
            <a:r>
              <a:rPr lang="en-GB" sz="3200" dirty="0"/>
              <a:t>How many number of ride in both company by months</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150980-8107-454C-A8B0-BCD5E9B379C5}"/>
              </a:ext>
            </a:extLst>
          </p:cNvPr>
          <p:cNvSpPr>
            <a:spLocks noGrp="1"/>
          </p:cNvSpPr>
          <p:nvPr>
            <p:ph idx="1"/>
          </p:nvPr>
        </p:nvSpPr>
        <p:spPr>
          <a:xfrm>
            <a:off x="630936" y="2807208"/>
            <a:ext cx="3429000" cy="3410712"/>
          </a:xfrm>
        </p:spPr>
        <p:txBody>
          <a:bodyPr anchor="t">
            <a:normAutofit/>
          </a:bodyPr>
          <a:lstStyle/>
          <a:p>
            <a:r>
              <a:rPr lang="en-GB" sz="2200" dirty="0"/>
              <a:t>October, November, December months have more rides than other in both company.</a:t>
            </a:r>
          </a:p>
          <a:p>
            <a:endParaRPr lang="en-GB" sz="2200" dirty="0"/>
          </a:p>
          <a:p>
            <a:endParaRPr lang="en-GB" sz="2200" dirty="0"/>
          </a:p>
        </p:txBody>
      </p:sp>
      <p:pic>
        <p:nvPicPr>
          <p:cNvPr id="5" name="Picture 4">
            <a:extLst>
              <a:ext uri="{FF2B5EF4-FFF2-40B4-BE49-F238E27FC236}">
                <a16:creationId xmlns:a16="http://schemas.microsoft.com/office/drawing/2014/main" id="{8E31ED99-80A8-4B36-9C77-2E1260B9E570}"/>
              </a:ext>
            </a:extLst>
          </p:cNvPr>
          <p:cNvPicPr>
            <a:picLocks noChangeAspect="1"/>
          </p:cNvPicPr>
          <p:nvPr/>
        </p:nvPicPr>
        <p:blipFill>
          <a:blip r:embed="rId2"/>
          <a:stretch>
            <a:fillRect/>
          </a:stretch>
        </p:blipFill>
        <p:spPr>
          <a:xfrm>
            <a:off x="5041474" y="1677181"/>
            <a:ext cx="6903720" cy="3503637"/>
          </a:xfrm>
          <a:prstGeom prst="rect">
            <a:avLst/>
          </a:prstGeom>
        </p:spPr>
      </p:pic>
    </p:spTree>
    <p:extLst>
      <p:ext uri="{BB962C8B-B14F-4D97-AF65-F5344CB8AC3E}">
        <p14:creationId xmlns:p14="http://schemas.microsoft.com/office/powerpoint/2010/main" val="379731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AA1E3-7266-4DF8-8E73-2F72AAE11CC7}"/>
              </a:ext>
            </a:extLst>
          </p:cNvPr>
          <p:cNvSpPr>
            <a:spLocks noGrp="1"/>
          </p:cNvSpPr>
          <p:nvPr>
            <p:ph type="title"/>
          </p:nvPr>
        </p:nvSpPr>
        <p:spPr>
          <a:xfrm>
            <a:off x="630936" y="639520"/>
            <a:ext cx="3429000" cy="1719072"/>
          </a:xfrm>
        </p:spPr>
        <p:txBody>
          <a:bodyPr anchor="b">
            <a:noAutofit/>
          </a:bodyPr>
          <a:lstStyle/>
          <a:p>
            <a:r>
              <a:rPr lang="en-GB" sz="3200" dirty="0"/>
              <a:t>How many numbers of rides in both company by gender?</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D5E2F3-54B8-46D2-A9EE-E3F74BD9FF02}"/>
              </a:ext>
            </a:extLst>
          </p:cNvPr>
          <p:cNvSpPr>
            <a:spLocks noGrp="1"/>
          </p:cNvSpPr>
          <p:nvPr>
            <p:ph idx="1"/>
          </p:nvPr>
        </p:nvSpPr>
        <p:spPr>
          <a:xfrm>
            <a:off x="630936" y="2807208"/>
            <a:ext cx="3429000" cy="3410712"/>
          </a:xfrm>
        </p:spPr>
        <p:txBody>
          <a:bodyPr anchor="t">
            <a:normAutofit/>
          </a:bodyPr>
          <a:lstStyle/>
          <a:p>
            <a:r>
              <a:rPr lang="en-GB" sz="2200" dirty="0"/>
              <a:t>Male customers have the majority of number than female in both company </a:t>
            </a:r>
          </a:p>
        </p:txBody>
      </p:sp>
      <p:pic>
        <p:nvPicPr>
          <p:cNvPr id="5" name="Picture 4">
            <a:extLst>
              <a:ext uri="{FF2B5EF4-FFF2-40B4-BE49-F238E27FC236}">
                <a16:creationId xmlns:a16="http://schemas.microsoft.com/office/drawing/2014/main" id="{022C322C-7272-4DCE-8AE5-BA2421EF7FD2}"/>
              </a:ext>
            </a:extLst>
          </p:cNvPr>
          <p:cNvPicPr>
            <a:picLocks noChangeAspect="1"/>
          </p:cNvPicPr>
          <p:nvPr/>
        </p:nvPicPr>
        <p:blipFill>
          <a:blip r:embed="rId2"/>
          <a:stretch>
            <a:fillRect/>
          </a:stretch>
        </p:blipFill>
        <p:spPr>
          <a:xfrm>
            <a:off x="4654296" y="1495958"/>
            <a:ext cx="6903720" cy="3866083"/>
          </a:xfrm>
          <a:prstGeom prst="rect">
            <a:avLst/>
          </a:prstGeom>
        </p:spPr>
      </p:pic>
    </p:spTree>
    <p:extLst>
      <p:ext uri="{BB962C8B-B14F-4D97-AF65-F5344CB8AC3E}">
        <p14:creationId xmlns:p14="http://schemas.microsoft.com/office/powerpoint/2010/main" val="56484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2AA39-4E8F-4207-A04F-86CA7C36D895}"/>
              </a:ext>
            </a:extLst>
          </p:cNvPr>
          <p:cNvSpPr>
            <a:spLocks noGrp="1"/>
          </p:cNvSpPr>
          <p:nvPr>
            <p:ph type="title"/>
          </p:nvPr>
        </p:nvSpPr>
        <p:spPr>
          <a:xfrm>
            <a:off x="630936" y="639520"/>
            <a:ext cx="3429000" cy="1719072"/>
          </a:xfrm>
        </p:spPr>
        <p:txBody>
          <a:bodyPr anchor="b">
            <a:normAutofit/>
          </a:bodyPr>
          <a:lstStyle/>
          <a:p>
            <a:r>
              <a:rPr lang="en-GB" sz="3200" dirty="0"/>
              <a:t>How many number of rides in every month by gender?</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061A71-31EA-463D-A30A-0D7AF961A172}"/>
              </a:ext>
            </a:extLst>
          </p:cNvPr>
          <p:cNvSpPr>
            <a:spLocks noGrp="1"/>
          </p:cNvSpPr>
          <p:nvPr>
            <p:ph idx="1"/>
          </p:nvPr>
        </p:nvSpPr>
        <p:spPr>
          <a:xfrm>
            <a:off x="630936" y="2807208"/>
            <a:ext cx="3429000" cy="3410712"/>
          </a:xfrm>
        </p:spPr>
        <p:txBody>
          <a:bodyPr anchor="t">
            <a:normAutofit/>
          </a:bodyPr>
          <a:lstStyle/>
          <a:p>
            <a:r>
              <a:rPr lang="en-GB" sz="2200" dirty="0"/>
              <a:t>October, November, December have more rides in both genders.</a:t>
            </a:r>
          </a:p>
          <a:p>
            <a:endParaRPr lang="en-GB" sz="2200" dirty="0"/>
          </a:p>
          <a:p>
            <a:pPr marL="0" indent="0">
              <a:buNone/>
            </a:pPr>
            <a:endParaRPr lang="en-GB" sz="2200" dirty="0"/>
          </a:p>
        </p:txBody>
      </p:sp>
      <p:pic>
        <p:nvPicPr>
          <p:cNvPr id="5" name="Picture 4">
            <a:extLst>
              <a:ext uri="{FF2B5EF4-FFF2-40B4-BE49-F238E27FC236}">
                <a16:creationId xmlns:a16="http://schemas.microsoft.com/office/drawing/2014/main" id="{350DBEDD-9C01-46AA-981C-232E24AB4D1D}"/>
              </a:ext>
            </a:extLst>
          </p:cNvPr>
          <p:cNvPicPr>
            <a:picLocks noChangeAspect="1"/>
          </p:cNvPicPr>
          <p:nvPr/>
        </p:nvPicPr>
        <p:blipFill>
          <a:blip r:embed="rId2"/>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209264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ED050-0C80-4737-988D-6C4D9970F0BB}"/>
              </a:ext>
            </a:extLst>
          </p:cNvPr>
          <p:cNvSpPr>
            <a:spLocks noGrp="1"/>
          </p:cNvSpPr>
          <p:nvPr>
            <p:ph type="title"/>
          </p:nvPr>
        </p:nvSpPr>
        <p:spPr>
          <a:xfrm>
            <a:off x="630936" y="639520"/>
            <a:ext cx="3429000" cy="1719072"/>
          </a:xfrm>
        </p:spPr>
        <p:txBody>
          <a:bodyPr anchor="b">
            <a:noAutofit/>
          </a:bodyPr>
          <a:lstStyle/>
          <a:p>
            <a:r>
              <a:rPr lang="en-GB" sz="3200" dirty="0"/>
              <a:t>What is the average income of customer per month?</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71325C-2D7E-48B5-BA3F-76FB5980544A}"/>
              </a:ext>
            </a:extLst>
          </p:cNvPr>
          <p:cNvSpPr>
            <a:spLocks noGrp="1"/>
          </p:cNvSpPr>
          <p:nvPr>
            <p:ph idx="1"/>
          </p:nvPr>
        </p:nvSpPr>
        <p:spPr>
          <a:xfrm>
            <a:off x="630936" y="2807208"/>
            <a:ext cx="3429000" cy="3410712"/>
          </a:xfrm>
        </p:spPr>
        <p:txBody>
          <a:bodyPr anchor="t">
            <a:normAutofit/>
          </a:bodyPr>
          <a:lstStyle/>
          <a:p>
            <a:r>
              <a:rPr lang="en-GB" sz="2200" dirty="0"/>
              <a:t>The average income of customers per month is 15000 USD for both company</a:t>
            </a:r>
          </a:p>
          <a:p>
            <a:pPr marL="0" indent="0">
              <a:buNone/>
            </a:pPr>
            <a:endParaRPr lang="en-GB" sz="2200" dirty="0"/>
          </a:p>
        </p:txBody>
      </p:sp>
      <p:pic>
        <p:nvPicPr>
          <p:cNvPr id="5" name="Picture 4">
            <a:extLst>
              <a:ext uri="{FF2B5EF4-FFF2-40B4-BE49-F238E27FC236}">
                <a16:creationId xmlns:a16="http://schemas.microsoft.com/office/drawing/2014/main" id="{DC885F4D-5FED-4405-8747-D2896DA1D566}"/>
              </a:ext>
            </a:extLst>
          </p:cNvPr>
          <p:cNvPicPr>
            <a:picLocks noChangeAspect="1"/>
          </p:cNvPicPr>
          <p:nvPr/>
        </p:nvPicPr>
        <p:blipFill>
          <a:blip r:embed="rId2"/>
          <a:stretch>
            <a:fillRect/>
          </a:stretch>
        </p:blipFill>
        <p:spPr>
          <a:xfrm>
            <a:off x="4654296" y="1616774"/>
            <a:ext cx="6903720" cy="3624452"/>
          </a:xfrm>
          <a:prstGeom prst="rect">
            <a:avLst/>
          </a:prstGeom>
        </p:spPr>
      </p:pic>
    </p:spTree>
    <p:extLst>
      <p:ext uri="{BB962C8B-B14F-4D97-AF65-F5344CB8AC3E}">
        <p14:creationId xmlns:p14="http://schemas.microsoft.com/office/powerpoint/2010/main" val="170208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3CFEC-E37D-492B-9F0B-418DEFB2A6F9}"/>
              </a:ext>
            </a:extLst>
          </p:cNvPr>
          <p:cNvSpPr>
            <a:spLocks noGrp="1"/>
          </p:cNvSpPr>
          <p:nvPr>
            <p:ph type="title"/>
          </p:nvPr>
        </p:nvSpPr>
        <p:spPr>
          <a:xfrm>
            <a:off x="630936" y="639520"/>
            <a:ext cx="3429000" cy="1719072"/>
          </a:xfrm>
        </p:spPr>
        <p:txBody>
          <a:bodyPr anchor="b">
            <a:normAutofit/>
          </a:bodyPr>
          <a:lstStyle/>
          <a:p>
            <a:r>
              <a:rPr lang="en-GB" sz="3000"/>
              <a:t>What is the average age of customers for both company?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2D40D-C40F-436F-927F-F7602C4A39C5}"/>
              </a:ext>
            </a:extLst>
          </p:cNvPr>
          <p:cNvSpPr>
            <a:spLocks noGrp="1"/>
          </p:cNvSpPr>
          <p:nvPr>
            <p:ph idx="1"/>
          </p:nvPr>
        </p:nvSpPr>
        <p:spPr>
          <a:xfrm>
            <a:off x="630936" y="2807208"/>
            <a:ext cx="3429000" cy="3410712"/>
          </a:xfrm>
        </p:spPr>
        <p:txBody>
          <a:bodyPr anchor="t">
            <a:normAutofit/>
          </a:bodyPr>
          <a:lstStyle/>
          <a:p>
            <a:r>
              <a:rPr lang="en-GB" sz="2200" dirty="0"/>
              <a:t>The average age of customer for both company is 32</a:t>
            </a:r>
          </a:p>
          <a:p>
            <a:pPr marL="0" indent="0">
              <a:buNone/>
            </a:pPr>
            <a:endParaRPr lang="en-GB" sz="2200" dirty="0"/>
          </a:p>
        </p:txBody>
      </p:sp>
      <p:pic>
        <p:nvPicPr>
          <p:cNvPr id="5" name="Picture 4">
            <a:extLst>
              <a:ext uri="{FF2B5EF4-FFF2-40B4-BE49-F238E27FC236}">
                <a16:creationId xmlns:a16="http://schemas.microsoft.com/office/drawing/2014/main" id="{0C20FFC5-0707-4D45-8BC5-D746FB8C1581}"/>
              </a:ext>
            </a:extLst>
          </p:cNvPr>
          <p:cNvPicPr>
            <a:picLocks noChangeAspect="1"/>
          </p:cNvPicPr>
          <p:nvPr/>
        </p:nvPicPr>
        <p:blipFill>
          <a:blip r:embed="rId2"/>
          <a:stretch>
            <a:fillRect/>
          </a:stretch>
        </p:blipFill>
        <p:spPr>
          <a:xfrm>
            <a:off x="4654296" y="1521847"/>
            <a:ext cx="6903720" cy="3814305"/>
          </a:xfrm>
          <a:prstGeom prst="rect">
            <a:avLst/>
          </a:prstGeom>
        </p:spPr>
      </p:pic>
    </p:spTree>
    <p:extLst>
      <p:ext uri="{BB962C8B-B14F-4D97-AF65-F5344CB8AC3E}">
        <p14:creationId xmlns:p14="http://schemas.microsoft.com/office/powerpoint/2010/main" val="397193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6" y="2380343"/>
            <a:ext cx="8371997" cy="1107996"/>
          </a:xfrm>
          <a:prstGeom prst="rect">
            <a:avLst/>
          </a:prstGeom>
          <a:solidFill>
            <a:srgbClr val="3B3B3B"/>
          </a:solidFill>
        </p:spPr>
        <p:txBody>
          <a:bodyPr wrap="square" rtlCol="0">
            <a:spAutoFit/>
          </a:bodyPr>
          <a:lstStyle/>
          <a:p>
            <a:r>
              <a:rPr lang="en-US" sz="6600" dirty="0">
                <a:solidFill>
                  <a:srgbClr val="FF6600"/>
                </a:solidFill>
              </a:rPr>
              <a:t>      Hypothesis Testing </a:t>
            </a:r>
            <a:endParaRPr lang="en-US" sz="4000" dirty="0"/>
          </a:p>
        </p:txBody>
      </p:sp>
    </p:spTree>
    <p:extLst>
      <p:ext uri="{BB962C8B-B14F-4D97-AF65-F5344CB8AC3E}">
        <p14:creationId xmlns:p14="http://schemas.microsoft.com/office/powerpoint/2010/main" val="117747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60AD-E3E3-45E2-BB4B-15C9696D53DE}"/>
              </a:ext>
            </a:extLst>
          </p:cNvPr>
          <p:cNvSpPr>
            <a:spLocks noGrp="1"/>
          </p:cNvSpPr>
          <p:nvPr>
            <p:ph type="title"/>
          </p:nvPr>
        </p:nvSpPr>
        <p:spPr>
          <a:xfrm>
            <a:off x="838200" y="395416"/>
            <a:ext cx="10515600" cy="1295272"/>
          </a:xfrm>
        </p:spPr>
        <p:txBody>
          <a:bodyPr>
            <a:noAutofit/>
          </a:bodyPr>
          <a:lstStyle/>
          <a:p>
            <a:br>
              <a:rPr lang="en-GB" sz="3200" b="0" i="0" dirty="0">
                <a:effectLst/>
                <a:latin typeface="-apple-system"/>
              </a:rPr>
            </a:br>
            <a:r>
              <a:rPr lang="en-GB" sz="2800" b="0" i="0" dirty="0">
                <a:effectLst/>
                <a:latin typeface="-apple-system"/>
              </a:rPr>
              <a:t>1. </a:t>
            </a:r>
            <a:r>
              <a:rPr lang="en-GB" sz="3200" b="0" i="0" dirty="0">
                <a:effectLst/>
                <a:latin typeface="-apple-system"/>
              </a:rPr>
              <a:t>is population of city and usage of cap are co related with each other ?if P value is greater than 0.05, it is independent or else dependent</a:t>
            </a:r>
            <a:br>
              <a:rPr lang="en-GB" sz="3200" b="0" i="0" dirty="0">
                <a:effectLst/>
                <a:latin typeface="-apple-system"/>
              </a:rPr>
            </a:br>
            <a:endParaRPr lang="en-GB" sz="3200" dirty="0"/>
          </a:p>
        </p:txBody>
      </p:sp>
      <p:sp>
        <p:nvSpPr>
          <p:cNvPr id="3" name="Content Placeholder 2">
            <a:extLst>
              <a:ext uri="{FF2B5EF4-FFF2-40B4-BE49-F238E27FC236}">
                <a16:creationId xmlns:a16="http://schemas.microsoft.com/office/drawing/2014/main" id="{E2958BEE-96EC-4227-91D5-49F469591403}"/>
              </a:ext>
            </a:extLst>
          </p:cNvPr>
          <p:cNvSpPr>
            <a:spLocks noGrp="1"/>
          </p:cNvSpPr>
          <p:nvPr>
            <p:ph idx="1"/>
          </p:nvPr>
        </p:nvSpPr>
        <p:spPr>
          <a:xfrm>
            <a:off x="838200" y="1875052"/>
            <a:ext cx="10515600" cy="4351338"/>
          </a:xfrm>
        </p:spPr>
        <p:txBody>
          <a:bodyPr/>
          <a:lstStyle/>
          <a:p>
            <a:pPr marL="0" indent="0">
              <a:buNone/>
            </a:pPr>
            <a:endParaRPr lang="en-GB" dirty="0"/>
          </a:p>
          <a:p>
            <a:pPr marL="0" indent="0">
              <a:buNone/>
            </a:pPr>
            <a:r>
              <a:rPr lang="en-GB" dirty="0"/>
              <a:t>The p value for this question is less than 0.05. so, it indicates the population of city and cap usage of customers are co related with each other. thus, investing in the cities which high population is more benefit for investors. </a:t>
            </a:r>
          </a:p>
          <a:p>
            <a:pPr marL="0" indent="0">
              <a:buNone/>
            </a:pPr>
            <a:endParaRPr lang="en-GB" dirty="0"/>
          </a:p>
        </p:txBody>
      </p:sp>
      <p:pic>
        <p:nvPicPr>
          <p:cNvPr id="5" name="Picture 4">
            <a:extLst>
              <a:ext uri="{FF2B5EF4-FFF2-40B4-BE49-F238E27FC236}">
                <a16:creationId xmlns:a16="http://schemas.microsoft.com/office/drawing/2014/main" id="{8F91EB32-A794-4898-BD09-2B654CF396C8}"/>
              </a:ext>
            </a:extLst>
          </p:cNvPr>
          <p:cNvPicPr>
            <a:picLocks noChangeAspect="1"/>
          </p:cNvPicPr>
          <p:nvPr/>
        </p:nvPicPr>
        <p:blipFill>
          <a:blip r:embed="rId2"/>
          <a:stretch>
            <a:fillRect/>
          </a:stretch>
        </p:blipFill>
        <p:spPr>
          <a:xfrm>
            <a:off x="1193829" y="4720280"/>
            <a:ext cx="5734850" cy="766119"/>
          </a:xfrm>
          <a:prstGeom prst="rect">
            <a:avLst/>
          </a:prstGeom>
        </p:spPr>
      </p:pic>
    </p:spTree>
    <p:extLst>
      <p:ext uri="{BB962C8B-B14F-4D97-AF65-F5344CB8AC3E}">
        <p14:creationId xmlns:p14="http://schemas.microsoft.com/office/powerpoint/2010/main" val="157636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52602" y="1752600"/>
            <a:ext cx="6858002" cy="3352801"/>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43398" y="-990598"/>
            <a:ext cx="6858004" cy="88392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Summary</a:t>
            </a:r>
          </a:p>
          <a:p>
            <a:pPr algn="just"/>
            <a:r>
              <a:rPr lang="en-US" sz="2800" dirty="0">
                <a:solidFill>
                  <a:srgbClr val="FF6600"/>
                </a:solidFill>
              </a:rPr>
              <a:t>         Datasets Information</a:t>
            </a:r>
          </a:p>
          <a:p>
            <a:pPr algn="just"/>
            <a:r>
              <a:rPr lang="en-US" sz="2800" dirty="0">
                <a:solidFill>
                  <a:srgbClr val="FF6600"/>
                </a:solidFill>
              </a:rPr>
              <a:t>         EDA</a:t>
            </a:r>
          </a:p>
          <a:p>
            <a:pPr algn="just"/>
            <a:r>
              <a:rPr lang="en-US" sz="2800" dirty="0">
                <a:solidFill>
                  <a:srgbClr val="FF6600"/>
                </a:solidFill>
              </a:rPr>
              <a:t>         Hypothesis Testing</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D93B-4643-462A-AC1A-FFE324C0C0EF}"/>
              </a:ext>
            </a:extLst>
          </p:cNvPr>
          <p:cNvSpPr>
            <a:spLocks noGrp="1"/>
          </p:cNvSpPr>
          <p:nvPr>
            <p:ph type="title"/>
          </p:nvPr>
        </p:nvSpPr>
        <p:spPr/>
        <p:txBody>
          <a:bodyPr/>
          <a:lstStyle/>
          <a:p>
            <a:r>
              <a:rPr lang="en-GB" b="0" i="0" dirty="0">
                <a:effectLst/>
                <a:latin typeface="-apple-system"/>
              </a:rPr>
              <a:t> </a:t>
            </a:r>
            <a:r>
              <a:rPr lang="en-GB" sz="2800" b="0" i="0" dirty="0">
                <a:effectLst/>
                <a:latin typeface="-apple-system"/>
              </a:rPr>
              <a:t>2. is there price of cab is increase when more KMs are travelled ?</a:t>
            </a:r>
            <a:endParaRPr lang="en-GB" sz="2800" dirty="0"/>
          </a:p>
        </p:txBody>
      </p:sp>
      <p:sp>
        <p:nvSpPr>
          <p:cNvPr id="3" name="Content Placeholder 2">
            <a:extLst>
              <a:ext uri="{FF2B5EF4-FFF2-40B4-BE49-F238E27FC236}">
                <a16:creationId xmlns:a16="http://schemas.microsoft.com/office/drawing/2014/main" id="{A90D0396-8A4C-4824-B838-80C9ADC9CEB3}"/>
              </a:ext>
            </a:extLst>
          </p:cNvPr>
          <p:cNvSpPr>
            <a:spLocks noGrp="1"/>
          </p:cNvSpPr>
          <p:nvPr>
            <p:ph idx="1"/>
          </p:nvPr>
        </p:nvSpPr>
        <p:spPr/>
        <p:txBody>
          <a:bodyPr/>
          <a:lstStyle/>
          <a:p>
            <a:r>
              <a:rPr lang="en-GB" dirty="0"/>
              <a:t>The price of cost is increased when people travel more KMs.</a:t>
            </a:r>
          </a:p>
          <a:p>
            <a:endParaRPr lang="en-GB" dirty="0"/>
          </a:p>
          <a:p>
            <a:pPr marL="0" indent="0">
              <a:buNone/>
            </a:pPr>
            <a:endParaRPr lang="en-GB" dirty="0"/>
          </a:p>
        </p:txBody>
      </p:sp>
      <p:pic>
        <p:nvPicPr>
          <p:cNvPr id="5" name="Picture 4">
            <a:extLst>
              <a:ext uri="{FF2B5EF4-FFF2-40B4-BE49-F238E27FC236}">
                <a16:creationId xmlns:a16="http://schemas.microsoft.com/office/drawing/2014/main" id="{0DD397F5-3A2F-48F4-9AF1-7C18AF3CFC2E}"/>
              </a:ext>
            </a:extLst>
          </p:cNvPr>
          <p:cNvPicPr>
            <a:picLocks noChangeAspect="1"/>
          </p:cNvPicPr>
          <p:nvPr/>
        </p:nvPicPr>
        <p:blipFill>
          <a:blip r:embed="rId2"/>
          <a:stretch>
            <a:fillRect/>
          </a:stretch>
        </p:blipFill>
        <p:spPr>
          <a:xfrm>
            <a:off x="2450006" y="2468886"/>
            <a:ext cx="3258005" cy="1532408"/>
          </a:xfrm>
          <a:prstGeom prst="rect">
            <a:avLst/>
          </a:prstGeom>
        </p:spPr>
      </p:pic>
    </p:spTree>
    <p:extLst>
      <p:ext uri="{BB962C8B-B14F-4D97-AF65-F5344CB8AC3E}">
        <p14:creationId xmlns:p14="http://schemas.microsoft.com/office/powerpoint/2010/main" val="3245390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A1D6-A3A6-4697-B08D-057B5FDF6471}"/>
              </a:ext>
            </a:extLst>
          </p:cNvPr>
          <p:cNvSpPr>
            <a:spLocks noGrp="1"/>
          </p:cNvSpPr>
          <p:nvPr>
            <p:ph type="title"/>
          </p:nvPr>
        </p:nvSpPr>
        <p:spPr/>
        <p:txBody>
          <a:bodyPr>
            <a:normAutofit/>
          </a:bodyPr>
          <a:lstStyle/>
          <a:p>
            <a:r>
              <a:rPr lang="en-GB" sz="2800" b="0" i="0" dirty="0">
                <a:effectLst/>
                <a:latin typeface="-apple-system"/>
              </a:rPr>
              <a:t>3. is High income persons are using car more often?</a:t>
            </a:r>
            <a:endParaRPr lang="en-GB" sz="2800" dirty="0"/>
          </a:p>
        </p:txBody>
      </p:sp>
      <p:sp>
        <p:nvSpPr>
          <p:cNvPr id="3" name="Content Placeholder 2">
            <a:extLst>
              <a:ext uri="{FF2B5EF4-FFF2-40B4-BE49-F238E27FC236}">
                <a16:creationId xmlns:a16="http://schemas.microsoft.com/office/drawing/2014/main" id="{5947FB8E-3E7C-406E-85B0-430F8E9C8651}"/>
              </a:ext>
            </a:extLst>
          </p:cNvPr>
          <p:cNvSpPr>
            <a:spLocks noGrp="1"/>
          </p:cNvSpPr>
          <p:nvPr>
            <p:ph idx="1"/>
          </p:nvPr>
        </p:nvSpPr>
        <p:spPr/>
        <p:txBody>
          <a:bodyPr/>
          <a:lstStyle/>
          <a:p>
            <a:r>
              <a:rPr lang="en-GB" dirty="0"/>
              <a:t>No, customers who earns more money are not travel more often. The p value for this questions is 0.08 as shown in below images.</a:t>
            </a:r>
          </a:p>
          <a:p>
            <a:pPr marL="0" indent="0">
              <a:buNone/>
            </a:pPr>
            <a:endParaRPr lang="en-GB" dirty="0"/>
          </a:p>
        </p:txBody>
      </p:sp>
      <p:pic>
        <p:nvPicPr>
          <p:cNvPr id="5" name="Picture 4">
            <a:extLst>
              <a:ext uri="{FF2B5EF4-FFF2-40B4-BE49-F238E27FC236}">
                <a16:creationId xmlns:a16="http://schemas.microsoft.com/office/drawing/2014/main" id="{33D824D6-C25A-4C7F-819E-4EA7A70B6774}"/>
              </a:ext>
            </a:extLst>
          </p:cNvPr>
          <p:cNvPicPr>
            <a:picLocks noChangeAspect="1"/>
          </p:cNvPicPr>
          <p:nvPr/>
        </p:nvPicPr>
        <p:blipFill>
          <a:blip r:embed="rId2"/>
          <a:stretch>
            <a:fillRect/>
          </a:stretch>
        </p:blipFill>
        <p:spPr>
          <a:xfrm>
            <a:off x="3551541" y="3481199"/>
            <a:ext cx="3639058" cy="942519"/>
          </a:xfrm>
          <a:prstGeom prst="rect">
            <a:avLst/>
          </a:prstGeom>
        </p:spPr>
      </p:pic>
    </p:spTree>
    <p:extLst>
      <p:ext uri="{BB962C8B-B14F-4D97-AF65-F5344CB8AC3E}">
        <p14:creationId xmlns:p14="http://schemas.microsoft.com/office/powerpoint/2010/main" val="247576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39EF-638A-4635-95DA-240420A59E3E}"/>
              </a:ext>
            </a:extLst>
          </p:cNvPr>
          <p:cNvSpPr>
            <a:spLocks noGrp="1"/>
          </p:cNvSpPr>
          <p:nvPr>
            <p:ph type="title"/>
          </p:nvPr>
        </p:nvSpPr>
        <p:spPr/>
        <p:txBody>
          <a:bodyPr>
            <a:normAutofit fontScale="90000"/>
          </a:bodyPr>
          <a:lstStyle/>
          <a:p>
            <a:r>
              <a:rPr lang="en-GB" sz="3200" b="0" i="0" dirty="0">
                <a:effectLst/>
                <a:latin typeface="-apple-system"/>
              </a:rPr>
              <a:t>4. is there gender making any impact of companies profit?</a:t>
            </a:r>
            <a:br>
              <a:rPr lang="en-GB" sz="3200" b="0" i="0" dirty="0">
                <a:effectLst/>
                <a:latin typeface="-apple-system"/>
              </a:rPr>
            </a:br>
            <a:r>
              <a:rPr lang="en-GB" sz="3200" b="0" i="0" dirty="0">
                <a:effectLst/>
                <a:latin typeface="-apple-system"/>
              </a:rPr>
              <a:t>( Pink cab) </a:t>
            </a:r>
            <a:br>
              <a:rPr lang="en-GB" sz="3200" b="0" i="0" dirty="0">
                <a:effectLst/>
                <a:latin typeface="-apple-system"/>
              </a:rPr>
            </a:br>
            <a:endParaRPr lang="en-GB" sz="3200" dirty="0"/>
          </a:p>
        </p:txBody>
      </p:sp>
      <p:sp>
        <p:nvSpPr>
          <p:cNvPr id="3" name="Content Placeholder 2">
            <a:extLst>
              <a:ext uri="{FF2B5EF4-FFF2-40B4-BE49-F238E27FC236}">
                <a16:creationId xmlns:a16="http://schemas.microsoft.com/office/drawing/2014/main" id="{A0312570-1AD6-4873-8739-949080F9E441}"/>
              </a:ext>
            </a:extLst>
          </p:cNvPr>
          <p:cNvSpPr>
            <a:spLocks noGrp="1"/>
          </p:cNvSpPr>
          <p:nvPr>
            <p:ph idx="1"/>
          </p:nvPr>
        </p:nvSpPr>
        <p:spPr/>
        <p:txBody>
          <a:bodyPr/>
          <a:lstStyle/>
          <a:p>
            <a:pPr marL="0" indent="0">
              <a:buNone/>
            </a:pPr>
            <a:r>
              <a:rPr lang="en-GB" dirty="0"/>
              <a:t> accept null hypothesis (Ho), there is no significant difference between gender for pink cabs profit. Thus, gender does not make any difference in making profits of company.</a:t>
            </a:r>
          </a:p>
        </p:txBody>
      </p:sp>
      <p:pic>
        <p:nvPicPr>
          <p:cNvPr id="5" name="Picture 4">
            <a:extLst>
              <a:ext uri="{FF2B5EF4-FFF2-40B4-BE49-F238E27FC236}">
                <a16:creationId xmlns:a16="http://schemas.microsoft.com/office/drawing/2014/main" id="{BA276432-5E30-416F-896C-E5360FBB13C3}"/>
              </a:ext>
            </a:extLst>
          </p:cNvPr>
          <p:cNvPicPr>
            <a:picLocks noChangeAspect="1"/>
          </p:cNvPicPr>
          <p:nvPr/>
        </p:nvPicPr>
        <p:blipFill>
          <a:blip r:embed="rId2"/>
          <a:stretch>
            <a:fillRect/>
          </a:stretch>
        </p:blipFill>
        <p:spPr>
          <a:xfrm>
            <a:off x="1375960" y="3888257"/>
            <a:ext cx="7144747" cy="581106"/>
          </a:xfrm>
          <a:prstGeom prst="rect">
            <a:avLst/>
          </a:prstGeom>
        </p:spPr>
      </p:pic>
    </p:spTree>
    <p:extLst>
      <p:ext uri="{BB962C8B-B14F-4D97-AF65-F5344CB8AC3E}">
        <p14:creationId xmlns:p14="http://schemas.microsoft.com/office/powerpoint/2010/main" val="1499778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5861-96AA-4120-B546-223FC0DA2A2E}"/>
              </a:ext>
            </a:extLst>
          </p:cNvPr>
          <p:cNvSpPr>
            <a:spLocks noGrp="1"/>
          </p:cNvSpPr>
          <p:nvPr>
            <p:ph type="ctrTitle"/>
          </p:nvPr>
        </p:nvSpPr>
        <p:spPr>
          <a:xfrm>
            <a:off x="1524000" y="268357"/>
            <a:ext cx="9144000" cy="1510747"/>
          </a:xfrm>
        </p:spPr>
        <p:txBody>
          <a:bodyPr>
            <a:normAutofit/>
          </a:bodyPr>
          <a:lstStyle/>
          <a:p>
            <a:r>
              <a:rPr lang="en-GB" sz="2800" dirty="0">
                <a:latin typeface="-apple-system"/>
              </a:rPr>
              <a:t>5</a:t>
            </a:r>
            <a:r>
              <a:rPr lang="en-GB" sz="2800" b="0" i="0" dirty="0">
                <a:effectLst/>
                <a:latin typeface="-apple-system"/>
              </a:rPr>
              <a:t>.</a:t>
            </a:r>
            <a:r>
              <a:rPr lang="en-GB" sz="3200" b="0" i="0" dirty="0">
                <a:effectLst/>
                <a:latin typeface="-apple-system"/>
              </a:rPr>
              <a:t> is there gender making any impact of companies profit?</a:t>
            </a:r>
            <a:br>
              <a:rPr lang="en-GB" sz="3200" b="0" i="0" dirty="0">
                <a:effectLst/>
                <a:latin typeface="-apple-system"/>
              </a:rPr>
            </a:br>
            <a:r>
              <a:rPr lang="en-GB" sz="3200" b="0" i="0" dirty="0">
                <a:effectLst/>
                <a:latin typeface="-apple-system"/>
              </a:rPr>
              <a:t>( yellow cab)</a:t>
            </a:r>
            <a:endParaRPr lang="en-GB" sz="3200" dirty="0"/>
          </a:p>
        </p:txBody>
      </p:sp>
      <p:sp>
        <p:nvSpPr>
          <p:cNvPr id="3" name="Subtitle 2">
            <a:extLst>
              <a:ext uri="{FF2B5EF4-FFF2-40B4-BE49-F238E27FC236}">
                <a16:creationId xmlns:a16="http://schemas.microsoft.com/office/drawing/2014/main" id="{EA085A0F-5A2F-494A-B2F8-FA6E245102A0}"/>
              </a:ext>
            </a:extLst>
          </p:cNvPr>
          <p:cNvSpPr>
            <a:spLocks noGrp="1"/>
          </p:cNvSpPr>
          <p:nvPr>
            <p:ph type="subTitle" idx="1"/>
          </p:nvPr>
        </p:nvSpPr>
        <p:spPr>
          <a:xfrm>
            <a:off x="1524000" y="1858617"/>
            <a:ext cx="9144000" cy="3399183"/>
          </a:xfrm>
        </p:spPr>
        <p:txBody>
          <a:bodyPr/>
          <a:lstStyle/>
          <a:p>
            <a:r>
              <a:rPr lang="en-GB" dirty="0"/>
              <a:t>accept alternative hypothesis (H1), there is  significant difference between gender for yellow cabs profit. Thus, gender do make  difference in profits of company.</a:t>
            </a:r>
          </a:p>
        </p:txBody>
      </p:sp>
    </p:spTree>
    <p:extLst>
      <p:ext uri="{BB962C8B-B14F-4D97-AF65-F5344CB8AC3E}">
        <p14:creationId xmlns:p14="http://schemas.microsoft.com/office/powerpoint/2010/main" val="231740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3B89-F0B8-44B0-9967-919C2586BF39}"/>
              </a:ext>
            </a:extLst>
          </p:cNvPr>
          <p:cNvSpPr>
            <a:spLocks noGrp="1"/>
          </p:cNvSpPr>
          <p:nvPr>
            <p:ph type="ctrTitle"/>
          </p:nvPr>
        </p:nvSpPr>
        <p:spPr>
          <a:xfrm>
            <a:off x="142043" y="139149"/>
            <a:ext cx="11691891" cy="1093304"/>
          </a:xfrm>
        </p:spPr>
        <p:txBody>
          <a:bodyPr>
            <a:normAutofit/>
          </a:bodyPr>
          <a:lstStyle/>
          <a:p>
            <a:r>
              <a:rPr lang="en-GB" sz="2800" dirty="0"/>
              <a:t>6. Does age category making any difference in company’s profits? (pink and yellow cab)</a:t>
            </a:r>
          </a:p>
        </p:txBody>
      </p:sp>
      <p:sp>
        <p:nvSpPr>
          <p:cNvPr id="3" name="Subtitle 2">
            <a:extLst>
              <a:ext uri="{FF2B5EF4-FFF2-40B4-BE49-F238E27FC236}">
                <a16:creationId xmlns:a16="http://schemas.microsoft.com/office/drawing/2014/main" id="{961840A9-5394-4374-B494-3AFABE2B4FA5}"/>
              </a:ext>
            </a:extLst>
          </p:cNvPr>
          <p:cNvSpPr>
            <a:spLocks noGrp="1"/>
          </p:cNvSpPr>
          <p:nvPr>
            <p:ph type="subTitle" idx="1"/>
          </p:nvPr>
        </p:nvSpPr>
        <p:spPr>
          <a:xfrm>
            <a:off x="257452" y="1491449"/>
            <a:ext cx="11691891" cy="1748901"/>
          </a:xfrm>
        </p:spPr>
        <p:txBody>
          <a:bodyPr>
            <a:normAutofit/>
          </a:bodyPr>
          <a:lstStyle/>
          <a:p>
            <a:r>
              <a:rPr lang="en-GB" dirty="0"/>
              <a:t>For pink cab, it accept null hypothesis, there is no significant difference between age and profits.</a:t>
            </a:r>
          </a:p>
          <a:p>
            <a:r>
              <a:rPr lang="en-GB" dirty="0"/>
              <a:t>    For yellow cabs, it accept alternative hypothesis, there is significant difference between age and profits.</a:t>
            </a:r>
          </a:p>
          <a:p>
            <a:endParaRPr lang="en-GB" dirty="0"/>
          </a:p>
          <a:p>
            <a:endParaRPr lang="en-GB" dirty="0"/>
          </a:p>
          <a:p>
            <a:endParaRPr lang="en-GB" dirty="0"/>
          </a:p>
        </p:txBody>
      </p:sp>
    </p:spTree>
    <p:extLst>
      <p:ext uri="{BB962C8B-B14F-4D97-AF65-F5344CB8AC3E}">
        <p14:creationId xmlns:p14="http://schemas.microsoft.com/office/powerpoint/2010/main" val="236437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373859"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1"/>
            <a:ext cx="6858002" cy="12192003"/>
          </a:xfrm>
          <a:solidFill>
            <a:srgbClr val="3B3B3B"/>
          </a:solidFill>
        </p:spPr>
        <p:txBody>
          <a:bodyPr vert="vert270" anchor="t" anchorCtr="0"/>
          <a:lstStyle/>
          <a:p>
            <a:br>
              <a:rPr lang="en-US" dirty="0"/>
            </a:br>
            <a:br>
              <a:rPr lang="en-US" dirty="0"/>
            </a:br>
            <a:br>
              <a:rPr lang="en-US" dirty="0"/>
            </a:br>
            <a:r>
              <a:rPr lang="en-US" b="1" dirty="0">
                <a:solidFill>
                  <a:srgbClr val="FF6600"/>
                </a:solidFill>
              </a:rPr>
              <a:t>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935684" y="2601688"/>
            <a:ext cx="6858004" cy="165462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07539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666997" y="-2666999"/>
            <a:ext cx="6858004" cy="12192001"/>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b="0" i="0" dirty="0">
              <a:solidFill>
                <a:srgbClr val="FF6600"/>
              </a:solidFill>
              <a:effectLst/>
              <a:latin typeface="Lato Extended"/>
            </a:endParaRPr>
          </a:p>
          <a:p>
            <a:pPr algn="just"/>
            <a:endParaRPr lang="en-US" sz="2800" dirty="0">
              <a:solidFill>
                <a:srgbClr val="FF6600"/>
              </a:solidFill>
              <a:latin typeface="Lato Extended"/>
            </a:endParaRPr>
          </a:p>
          <a:p>
            <a:pPr algn="just"/>
            <a:r>
              <a:rPr lang="en-GB" sz="20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
        <p:nvSpPr>
          <p:cNvPr id="6" name="Title 5">
            <a:extLst>
              <a:ext uri="{FF2B5EF4-FFF2-40B4-BE49-F238E27FC236}">
                <a16:creationId xmlns:a16="http://schemas.microsoft.com/office/drawing/2014/main" id="{A6D40D71-8E61-43A1-912F-35D67E25CEAB}"/>
              </a:ext>
            </a:extLst>
          </p:cNvPr>
          <p:cNvSpPr>
            <a:spLocks noGrp="1"/>
          </p:cNvSpPr>
          <p:nvPr>
            <p:ph type="ctrTitle"/>
          </p:nvPr>
        </p:nvSpPr>
        <p:spPr>
          <a:xfrm>
            <a:off x="-2" y="313038"/>
            <a:ext cx="12192002" cy="766119"/>
          </a:xfrm>
        </p:spPr>
        <p:txBody>
          <a:bodyPr>
            <a:normAutofit fontScale="90000"/>
          </a:bodyPr>
          <a:lstStyle/>
          <a:p>
            <a:r>
              <a:rPr lang="en-GB" dirty="0"/>
              <a:t>Summary</a:t>
            </a:r>
          </a:p>
        </p:txBody>
      </p:sp>
    </p:spTree>
    <p:extLst>
      <p:ext uri="{BB962C8B-B14F-4D97-AF65-F5344CB8AC3E}">
        <p14:creationId xmlns:p14="http://schemas.microsoft.com/office/powerpoint/2010/main" val="216083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1"/>
            <a:ext cx="6858002" cy="12192003"/>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Datasets Information</a:t>
            </a:r>
          </a:p>
        </p:txBody>
      </p:sp>
    </p:spTree>
    <p:extLst>
      <p:ext uri="{BB962C8B-B14F-4D97-AF65-F5344CB8AC3E}">
        <p14:creationId xmlns:p14="http://schemas.microsoft.com/office/powerpoint/2010/main" val="35066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666996" y="-2666998"/>
            <a:ext cx="6858004" cy="1219200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r>
              <a:rPr lang="en-US" sz="2800" dirty="0">
                <a:solidFill>
                  <a:srgbClr val="FF6600"/>
                </a:solidFill>
              </a:rPr>
              <a:t> </a:t>
            </a:r>
            <a:r>
              <a:rPr lang="en-GB" sz="2000" b="0" i="0" dirty="0">
                <a:solidFill>
                  <a:srgbClr val="2D3B45"/>
                </a:solidFill>
                <a:effectLst/>
                <a:latin typeface="Lato Extended"/>
              </a:rPr>
              <a:t>Below are the list of datasets which are used for this analysis:</a:t>
            </a:r>
          </a:p>
          <a:p>
            <a:pPr algn="l"/>
            <a:r>
              <a:rPr lang="en-GB" sz="2000" b="1" i="0" dirty="0">
                <a:solidFill>
                  <a:srgbClr val="2D3B45"/>
                </a:solidFill>
                <a:effectLst/>
                <a:latin typeface="Lato Extended"/>
              </a:rPr>
              <a:t>Cab_Data.csv – </a:t>
            </a:r>
            <a:r>
              <a:rPr lang="en-GB" sz="2000" b="0" i="0" dirty="0">
                <a:solidFill>
                  <a:srgbClr val="2D3B45"/>
                </a:solidFill>
                <a:effectLst/>
                <a:latin typeface="Lato Extended"/>
              </a:rPr>
              <a:t>this file includes details of transaction for 2 cab companies</a:t>
            </a:r>
          </a:p>
          <a:p>
            <a:pPr algn="l"/>
            <a:r>
              <a:rPr lang="en-GB" sz="2000" b="1" i="0" dirty="0">
                <a:solidFill>
                  <a:srgbClr val="2D3B45"/>
                </a:solidFill>
                <a:effectLst/>
                <a:latin typeface="Lato Extended"/>
              </a:rPr>
              <a:t>Customer_ID.csv</a:t>
            </a:r>
            <a:r>
              <a:rPr lang="en-GB" sz="2000" b="0" i="0" dirty="0">
                <a:solidFill>
                  <a:srgbClr val="2D3B45"/>
                </a:solidFill>
                <a:effectLst/>
                <a:latin typeface="Lato Extended"/>
              </a:rPr>
              <a:t> – this is a mapping table that contains a unique identifier which links the customer’s demographic details</a:t>
            </a:r>
          </a:p>
          <a:p>
            <a:pPr algn="l"/>
            <a:r>
              <a:rPr lang="en-GB" sz="2000" b="1" i="0" dirty="0">
                <a:solidFill>
                  <a:srgbClr val="2D3B45"/>
                </a:solidFill>
                <a:effectLst/>
                <a:latin typeface="Lato Extended"/>
              </a:rPr>
              <a:t>Transaction_ID.csv – </a:t>
            </a:r>
            <a:r>
              <a:rPr lang="en-GB" sz="2000" b="0" i="0" dirty="0">
                <a:solidFill>
                  <a:srgbClr val="2D3B45"/>
                </a:solidFill>
                <a:effectLst/>
                <a:latin typeface="Lato Extended"/>
              </a:rPr>
              <a:t>this is a mapping table that contains transaction to customer mapping and payment mode</a:t>
            </a:r>
          </a:p>
          <a:p>
            <a:pPr algn="l"/>
            <a:r>
              <a:rPr lang="en-GB" sz="2000" b="1" i="0" dirty="0">
                <a:solidFill>
                  <a:srgbClr val="2D3B45"/>
                </a:solidFill>
                <a:effectLst/>
                <a:latin typeface="Lato Extended"/>
              </a:rPr>
              <a:t>City.csv – </a:t>
            </a:r>
            <a:r>
              <a:rPr lang="en-GB" sz="2000" b="0" i="0" dirty="0">
                <a:solidFill>
                  <a:srgbClr val="2D3B45"/>
                </a:solidFill>
                <a:effectLst/>
                <a:latin typeface="Lato Extended"/>
              </a:rPr>
              <a:t>this file contains list of US cities, their population and number of cab users</a:t>
            </a:r>
          </a:p>
          <a:p>
            <a:pPr algn="just"/>
            <a:endParaRPr lang="en-US" sz="2800" dirty="0">
              <a:solidFill>
                <a:srgbClr val="FF6600"/>
              </a:solidFill>
            </a:endParaRPr>
          </a:p>
          <a:p>
            <a:endParaRPr lang="en-US" sz="3200" dirty="0">
              <a:solidFill>
                <a:srgbClr val="FF6600"/>
              </a:solidFill>
            </a:endParaRPr>
          </a:p>
        </p:txBody>
      </p:sp>
      <p:sp>
        <p:nvSpPr>
          <p:cNvPr id="6" name="Title 5">
            <a:extLst>
              <a:ext uri="{FF2B5EF4-FFF2-40B4-BE49-F238E27FC236}">
                <a16:creationId xmlns:a16="http://schemas.microsoft.com/office/drawing/2014/main" id="{5EF56980-0C81-41D1-9EE8-5DBA3BAE3515}"/>
              </a:ext>
            </a:extLst>
          </p:cNvPr>
          <p:cNvSpPr>
            <a:spLocks noGrp="1"/>
          </p:cNvSpPr>
          <p:nvPr>
            <p:ph type="ctrTitle"/>
          </p:nvPr>
        </p:nvSpPr>
        <p:spPr>
          <a:xfrm>
            <a:off x="-1" y="-1"/>
            <a:ext cx="12192001" cy="980304"/>
          </a:xfrm>
        </p:spPr>
        <p:txBody>
          <a:bodyPr>
            <a:normAutofit/>
          </a:bodyPr>
          <a:lstStyle/>
          <a:p>
            <a:r>
              <a:rPr lang="en-GB" dirty="0"/>
              <a:t>Datasets Information</a:t>
            </a:r>
          </a:p>
        </p:txBody>
      </p:sp>
    </p:spTree>
    <p:extLst>
      <p:ext uri="{BB962C8B-B14F-4D97-AF65-F5344CB8AC3E}">
        <p14:creationId xmlns:p14="http://schemas.microsoft.com/office/powerpoint/2010/main" val="282361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1"/>
            <a:ext cx="6858002" cy="12192003"/>
          </a:xfrm>
          <a:solidFill>
            <a:srgbClr val="3B3B3B"/>
          </a:solidFill>
        </p:spPr>
        <p:txBody>
          <a:bodyPr vert="vert270" anchor="t" anchorCtr="0"/>
          <a:lstStyle/>
          <a:p>
            <a:br>
              <a:rPr lang="en-US" dirty="0"/>
            </a:br>
            <a:br>
              <a:rPr lang="en-US" dirty="0"/>
            </a:br>
            <a:br>
              <a:rPr lang="en-US" dirty="0"/>
            </a:br>
            <a:r>
              <a:rPr lang="en-US" b="1" dirty="0">
                <a:solidFill>
                  <a:schemeClr val="accent2"/>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191646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03A3D-11BC-4AC8-9CAF-D30436667AAA}"/>
              </a:ext>
            </a:extLst>
          </p:cNvPr>
          <p:cNvSpPr>
            <a:spLocks noGrp="1"/>
          </p:cNvSpPr>
          <p:nvPr>
            <p:ph type="title"/>
          </p:nvPr>
        </p:nvSpPr>
        <p:spPr>
          <a:xfrm>
            <a:off x="630936" y="639520"/>
            <a:ext cx="3429000" cy="1719072"/>
          </a:xfrm>
        </p:spPr>
        <p:txBody>
          <a:bodyPr anchor="b">
            <a:normAutofit fontScale="90000"/>
          </a:bodyPr>
          <a:lstStyle/>
          <a:p>
            <a:r>
              <a:rPr lang="en-GB" sz="3400" dirty="0"/>
              <a:t>How often customers used both cabs (count of ride)?</a:t>
            </a:r>
          </a:p>
        </p:txBody>
      </p:sp>
      <p:sp>
        <p:nvSpPr>
          <p:cNvPr id="5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E8B696-1F01-4AD9-9E4D-6BACE9BD76D0}"/>
              </a:ext>
            </a:extLst>
          </p:cNvPr>
          <p:cNvSpPr>
            <a:spLocks noGrp="1"/>
          </p:cNvSpPr>
          <p:nvPr>
            <p:ph idx="1"/>
          </p:nvPr>
        </p:nvSpPr>
        <p:spPr>
          <a:xfrm>
            <a:off x="630936" y="2807208"/>
            <a:ext cx="3429000" cy="3410712"/>
          </a:xfrm>
        </p:spPr>
        <p:txBody>
          <a:bodyPr anchor="t">
            <a:normAutofit/>
          </a:bodyPr>
          <a:lstStyle/>
          <a:p>
            <a:r>
              <a:rPr lang="en-GB" sz="2200" dirty="0"/>
              <a:t>Yellow cab has 274681 customers</a:t>
            </a:r>
          </a:p>
          <a:p>
            <a:r>
              <a:rPr lang="en-GB" sz="2200" dirty="0"/>
              <a:t>Pink cab has 84711 customers</a:t>
            </a:r>
          </a:p>
          <a:p>
            <a:r>
              <a:rPr lang="en-GB" sz="2200" dirty="0"/>
              <a:t>Based on the first investigation, yellow cab has more customers than pink cab.</a:t>
            </a:r>
          </a:p>
          <a:p>
            <a:pPr marL="0" indent="0">
              <a:buNone/>
            </a:pPr>
            <a:endParaRPr lang="en-GB" sz="2200" dirty="0"/>
          </a:p>
          <a:p>
            <a:pPr marL="0" indent="0">
              <a:buNone/>
            </a:pPr>
            <a:endParaRPr lang="en-GB" sz="2200" dirty="0"/>
          </a:p>
        </p:txBody>
      </p:sp>
      <p:pic>
        <p:nvPicPr>
          <p:cNvPr id="7" name="Picture 6">
            <a:extLst>
              <a:ext uri="{FF2B5EF4-FFF2-40B4-BE49-F238E27FC236}">
                <a16:creationId xmlns:a16="http://schemas.microsoft.com/office/drawing/2014/main" id="{A39A80EF-B4FE-407B-AD62-1D21D6F9B706}"/>
              </a:ext>
            </a:extLst>
          </p:cNvPr>
          <p:cNvPicPr>
            <a:picLocks noChangeAspect="1"/>
          </p:cNvPicPr>
          <p:nvPr/>
        </p:nvPicPr>
        <p:blipFill>
          <a:blip r:embed="rId2"/>
          <a:stretch>
            <a:fillRect/>
          </a:stretch>
        </p:blipFill>
        <p:spPr>
          <a:xfrm>
            <a:off x="4654296" y="1470069"/>
            <a:ext cx="6903720" cy="3917861"/>
          </a:xfrm>
          <a:prstGeom prst="rect">
            <a:avLst/>
          </a:prstGeom>
        </p:spPr>
      </p:pic>
    </p:spTree>
    <p:extLst>
      <p:ext uri="{BB962C8B-B14F-4D97-AF65-F5344CB8AC3E}">
        <p14:creationId xmlns:p14="http://schemas.microsoft.com/office/powerpoint/2010/main" val="378551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B5808-69BD-488D-BFC1-21166A87155E}"/>
              </a:ext>
            </a:extLst>
          </p:cNvPr>
          <p:cNvSpPr>
            <a:spLocks noGrp="1"/>
          </p:cNvSpPr>
          <p:nvPr>
            <p:ph type="title"/>
          </p:nvPr>
        </p:nvSpPr>
        <p:spPr>
          <a:xfrm>
            <a:off x="630936" y="639520"/>
            <a:ext cx="3429000" cy="1719072"/>
          </a:xfrm>
        </p:spPr>
        <p:txBody>
          <a:bodyPr anchor="b">
            <a:normAutofit/>
          </a:bodyPr>
          <a:lstStyle/>
          <a:p>
            <a:r>
              <a:rPr lang="en-GB" sz="3000" dirty="0"/>
              <a:t>In which cities have more users ?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245ABE-36DA-4E84-9356-7CB0A527A2A6}"/>
              </a:ext>
            </a:extLst>
          </p:cNvPr>
          <p:cNvSpPr>
            <a:spLocks noGrp="1"/>
          </p:cNvSpPr>
          <p:nvPr>
            <p:ph idx="1"/>
          </p:nvPr>
        </p:nvSpPr>
        <p:spPr>
          <a:xfrm>
            <a:off x="630936" y="2807208"/>
            <a:ext cx="3429000" cy="3410712"/>
          </a:xfrm>
        </p:spPr>
        <p:txBody>
          <a:bodyPr anchor="t">
            <a:normAutofit/>
          </a:bodyPr>
          <a:lstStyle/>
          <a:p>
            <a:r>
              <a:rPr lang="en-GB" sz="2200" dirty="0"/>
              <a:t>New York  and San Francisco have more number of users followed by Chicago, Los Angeles, Washington.</a:t>
            </a:r>
          </a:p>
          <a:p>
            <a:endParaRPr lang="en-GB" sz="2200" dirty="0"/>
          </a:p>
          <a:p>
            <a:pPr marL="0" indent="0">
              <a:buNone/>
            </a:pPr>
            <a:endParaRPr lang="en-GB" sz="2200" dirty="0"/>
          </a:p>
        </p:txBody>
      </p:sp>
      <p:pic>
        <p:nvPicPr>
          <p:cNvPr id="5" name="Picture 4">
            <a:extLst>
              <a:ext uri="{FF2B5EF4-FFF2-40B4-BE49-F238E27FC236}">
                <a16:creationId xmlns:a16="http://schemas.microsoft.com/office/drawing/2014/main" id="{44CC2CA9-2884-454F-84C1-EBE081E8B4BC}"/>
              </a:ext>
            </a:extLst>
          </p:cNvPr>
          <p:cNvPicPr>
            <a:picLocks noChangeAspect="1"/>
          </p:cNvPicPr>
          <p:nvPr/>
        </p:nvPicPr>
        <p:blipFill>
          <a:blip r:embed="rId2"/>
          <a:stretch>
            <a:fillRect/>
          </a:stretch>
        </p:blipFill>
        <p:spPr>
          <a:xfrm>
            <a:off x="4654296" y="314851"/>
            <a:ext cx="7537704" cy="5366487"/>
          </a:xfrm>
          <a:prstGeom prst="rect">
            <a:avLst/>
          </a:prstGeom>
        </p:spPr>
      </p:pic>
    </p:spTree>
    <p:extLst>
      <p:ext uri="{BB962C8B-B14F-4D97-AF65-F5344CB8AC3E}">
        <p14:creationId xmlns:p14="http://schemas.microsoft.com/office/powerpoint/2010/main" val="2627332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2FF1448A326943B08C50CB2125B512" ma:contentTypeVersion="12" ma:contentTypeDescription="Create a new document." ma:contentTypeScope="" ma:versionID="fd29f135a69cec9d688dba03c08393c4">
  <xsd:schema xmlns:xsd="http://www.w3.org/2001/XMLSchema" xmlns:xs="http://www.w3.org/2001/XMLSchema" xmlns:p="http://schemas.microsoft.com/office/2006/metadata/properties" xmlns:ns3="a6ce2b16-fc39-4c69-abc0-f4d1b2f3455f" xmlns:ns4="c5fbe3ba-96b6-4886-8eb5-6fe54d5e887f" targetNamespace="http://schemas.microsoft.com/office/2006/metadata/properties" ma:root="true" ma:fieldsID="2c7aab185ec95672f047d22e151b38fc" ns3:_="" ns4:_="">
    <xsd:import namespace="a6ce2b16-fc39-4c69-abc0-f4d1b2f3455f"/>
    <xsd:import namespace="c5fbe3ba-96b6-4886-8eb5-6fe54d5e887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e2b16-fc39-4c69-abc0-f4d1b2f34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fbe3ba-96b6-4886-8eb5-6fe54d5e887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75A60-BEC8-4871-9E8F-C74D88A5BF79}">
  <ds:schemaRefs>
    <ds:schemaRef ds:uri="http://schemas.microsoft.com/sharepoint/v3/contenttype/forms"/>
  </ds:schemaRefs>
</ds:datastoreItem>
</file>

<file path=customXml/itemProps2.xml><?xml version="1.0" encoding="utf-8"?>
<ds:datastoreItem xmlns:ds="http://schemas.openxmlformats.org/officeDocument/2006/customXml" ds:itemID="{107277BE-8D4F-4A7D-989E-4949702D6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ce2b16-fc39-4c69-abc0-f4d1b2f3455f"/>
    <ds:schemaRef ds:uri="c5fbe3ba-96b6-4886-8eb5-6fe54d5e88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0741BC-F6CB-4FC1-B25A-A029353A5237}">
  <ds:schemaRefs>
    <ds:schemaRef ds:uri="http://schemas.microsoft.com/office/infopath/2007/PartnerControls"/>
    <ds:schemaRef ds:uri="http://purl.org/dc/dcmitype/"/>
    <ds:schemaRef ds:uri="http://purl.org/dc/terms/"/>
    <ds:schemaRef ds:uri="a6ce2b16-fc39-4c69-abc0-f4d1b2f3455f"/>
    <ds:schemaRef ds:uri="c5fbe3ba-96b6-4886-8eb5-6fe54d5e887f"/>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Data Glacier Internship</Template>
  <TotalTime>187</TotalTime>
  <Words>781</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Calibri Light</vt:lpstr>
      <vt:lpstr>Lato Extended</vt:lpstr>
      <vt:lpstr>Office Theme</vt:lpstr>
      <vt:lpstr>PowerPoint Presentation</vt:lpstr>
      <vt:lpstr>   Agenda</vt:lpstr>
      <vt:lpstr>   Summary</vt:lpstr>
      <vt:lpstr>Summary</vt:lpstr>
      <vt:lpstr>   Datasets Information</vt:lpstr>
      <vt:lpstr>Datasets Information</vt:lpstr>
      <vt:lpstr>   Exploratory Data Analysis</vt:lpstr>
      <vt:lpstr>How often customers used both cabs (count of ride)?</vt:lpstr>
      <vt:lpstr>In which cities have more users ? </vt:lpstr>
      <vt:lpstr>What is the Population of each cites ?</vt:lpstr>
      <vt:lpstr>What is the percentage of users in each cities respective to the population?</vt:lpstr>
      <vt:lpstr>In which age category people using cab more often?</vt:lpstr>
      <vt:lpstr>How many number of ride in both company by months</vt:lpstr>
      <vt:lpstr>How many numbers of rides in both company by gender?</vt:lpstr>
      <vt:lpstr>How many number of rides in every month by gender?</vt:lpstr>
      <vt:lpstr>What is the average income of customer per month?</vt:lpstr>
      <vt:lpstr>What is the average age of customers for both company? </vt:lpstr>
      <vt:lpstr>PowerPoint Presentation</vt:lpstr>
      <vt:lpstr> 1. is population of city and usage of cap are co related with each other ?if P value is greater than 0.05, it is independent or else dependent </vt:lpstr>
      <vt:lpstr> 2. is there price of cab is increase when more KMs are travelled ?</vt:lpstr>
      <vt:lpstr>3. is High income persons are using car more often?</vt:lpstr>
      <vt:lpstr>4. is there gender making any impact of companies profit? ( Pink cab)  </vt:lpstr>
      <vt:lpstr>5. is there gender making any impact of companies profit? ( yellow cab)</vt:lpstr>
      <vt:lpstr>6. Does age category making any difference in company’s profits? (pink and yellow cab)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KAVINILAVAN MUTHUKUMAR</dc:creator>
  <cp:lastModifiedBy>MUTHUKUMAR, KAVINILAVAN (Student)</cp:lastModifiedBy>
  <cp:revision>2</cp:revision>
  <dcterms:created xsi:type="dcterms:W3CDTF">2022-09-15T09:12:36Z</dcterms:created>
  <dcterms:modified xsi:type="dcterms:W3CDTF">2022-09-19T09:56:35Z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0x0101001A2FF1448A326943B08C50CB2125B512</vt:lpwstr>
  </property>
</Properties>
</file>