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gradFill>
                  <a:gsLst>
                    <a:gs pos="0">
                      <a:srgbClr val="FECF40"/>
                    </a:gs>
                    <a:gs pos="100000">
                      <a:srgbClr val="846C21"/>
                    </a:gs>
                  </a:gsLst>
                  <a:lin scaled="0"/>
                </a:gradFill>
              </a:rPr>
              <a:t>SET OPERATORS</a:t>
            </a:r>
            <a:endParaRPr lang="en-US" dirty="0">
              <a:gradFill>
                <a:gsLst>
                  <a:gs pos="0">
                    <a:srgbClr val="FECF40"/>
                  </a:gs>
                  <a:gs pos="100000">
                    <a:srgbClr val="846C21"/>
                  </a:gs>
                </a:gsLst>
                <a:lin scaled="0"/>
              </a:gra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759460"/>
            <a:ext cx="5181600" cy="5417820"/>
          </a:xfrm>
        </p:spPr>
        <p:txBody>
          <a:bodyPr/>
          <a:p>
            <a:pPr marL="0" indent="0">
              <a:buNone/>
            </a:pPr>
            <a:r>
              <a:rPr lang="en-US" sz="4000" b="1" i="1">
                <a:gradFill>
                  <a:gsLst>
                    <a:gs pos="0">
                      <a:srgbClr val="14CD68"/>
                    </a:gs>
                    <a:gs pos="100000">
                      <a:srgbClr val="0B6E38"/>
                    </a:gs>
                  </a:gsLst>
                  <a:lin scaled="0"/>
                </a:gradFill>
              </a:rPr>
              <a:t>MINUS</a:t>
            </a:r>
            <a:endParaRPr lang="en-US"/>
          </a:p>
          <a:p>
            <a:pPr marL="0" indent="0">
              <a:buNone/>
            </a:pPr>
            <a:r>
              <a:rPr lang="en-US" sz="4000" i="1"/>
              <a:t>The Minus operation combines results of two SELECT statements and return only those in the final result, which belongs to the first set of the result.</a:t>
            </a:r>
            <a:endParaRPr lang="en-US" sz="4000" i="1"/>
          </a:p>
        </p:txBody>
      </p:sp>
      <p:pic>
        <p:nvPicPr>
          <p:cNvPr id="7" name="Content Placeholder 6"/>
          <p:cNvPicPr>
            <a:picLocks noChangeAspect="1"/>
          </p:cNvPicPr>
          <p:nvPr>
            <p:ph sz="half" idx="2"/>
          </p:nvPr>
        </p:nvPicPr>
        <p:blipFill>
          <a:blip r:embed="rId1"/>
          <a:stretch>
            <a:fillRect/>
          </a:stretch>
        </p:blipFill>
        <p:spPr>
          <a:xfrm>
            <a:off x="7266940" y="3267710"/>
            <a:ext cx="2990850" cy="14668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344930" y="474980"/>
            <a:ext cx="9297035" cy="5631180"/>
          </a:xfrm>
          <a:prstGeom prst="rect">
            <a:avLst/>
          </a:prstGeom>
          <a:noFill/>
        </p:spPr>
        <p:txBody>
          <a:bodyPr wrap="square" rtlCol="0" anchor="t">
            <a:spAutoFit/>
          </a:bodyPr>
          <a:p>
            <a:r>
              <a:rPr lang="en-US"/>
              <a:t>Example of Minus</a:t>
            </a:r>
            <a:endParaRPr lang="en-US"/>
          </a:p>
          <a:p>
            <a:r>
              <a:rPr lang="en-US"/>
              <a:t>The First table,</a:t>
            </a:r>
            <a:endParaRPr lang="en-US"/>
          </a:p>
          <a:p>
            <a:endParaRPr lang="en-US"/>
          </a:p>
          <a:p>
            <a:r>
              <a:rPr lang="en-US"/>
              <a:t>ID	NAME</a:t>
            </a:r>
            <a:endParaRPr lang="en-US"/>
          </a:p>
          <a:p>
            <a:r>
              <a:rPr lang="en-US"/>
              <a:t>1	abhi</a:t>
            </a:r>
            <a:endParaRPr lang="en-US"/>
          </a:p>
          <a:p>
            <a:r>
              <a:rPr lang="en-US"/>
              <a:t>2	adam</a:t>
            </a:r>
            <a:endParaRPr lang="en-US"/>
          </a:p>
          <a:p>
            <a:r>
              <a:rPr lang="en-US"/>
              <a:t>The Second table,</a:t>
            </a:r>
            <a:endParaRPr lang="en-US"/>
          </a:p>
          <a:p>
            <a:endParaRPr lang="en-US"/>
          </a:p>
          <a:p>
            <a:r>
              <a:rPr lang="en-US"/>
              <a:t>ID	NAME</a:t>
            </a:r>
            <a:endParaRPr lang="en-US"/>
          </a:p>
          <a:p>
            <a:r>
              <a:rPr lang="en-US"/>
              <a:t>2	adam</a:t>
            </a:r>
            <a:endParaRPr lang="en-US"/>
          </a:p>
          <a:p>
            <a:r>
              <a:rPr lang="en-US"/>
              <a:t>3	Chester</a:t>
            </a:r>
            <a:endParaRPr lang="en-US"/>
          </a:p>
          <a:p>
            <a:r>
              <a:rPr lang="en-US"/>
              <a:t>Minus query will be,</a:t>
            </a:r>
            <a:endParaRPr lang="en-US"/>
          </a:p>
          <a:p>
            <a:endParaRPr lang="en-US"/>
          </a:p>
          <a:p>
            <a:r>
              <a:rPr lang="en-US"/>
              <a:t>SELECT * FROM First </a:t>
            </a:r>
            <a:endParaRPr lang="en-US"/>
          </a:p>
          <a:p>
            <a:r>
              <a:rPr lang="en-US"/>
              <a:t>MINUS</a:t>
            </a:r>
            <a:endParaRPr lang="en-US"/>
          </a:p>
          <a:p>
            <a:r>
              <a:rPr lang="en-US"/>
              <a:t>SELECT * FROM Second;</a:t>
            </a:r>
            <a:endParaRPr lang="en-US"/>
          </a:p>
          <a:p>
            <a:r>
              <a:rPr lang="en-US"/>
              <a:t>The resultset table will look like,</a:t>
            </a:r>
            <a:endParaRPr lang="en-US"/>
          </a:p>
          <a:p>
            <a:endParaRPr lang="en-US"/>
          </a:p>
          <a:p>
            <a:r>
              <a:rPr lang="en-US"/>
              <a:t>ID	NAME</a:t>
            </a:r>
            <a:endParaRPr lang="en-US"/>
          </a:p>
          <a:p>
            <a:r>
              <a:rPr lang="en-US"/>
              <a:t>1	abhi</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1840" y="2865755"/>
            <a:ext cx="10515600" cy="1325563"/>
          </a:xfrm>
        </p:spPr>
        <p:txBody>
          <a:bodyPr>
            <a:scene3d>
              <a:camera prst="orthographicFront"/>
              <a:lightRig rig="threePt" dir="t"/>
            </a:scene3d>
          </a:bodyPr>
          <a:p>
            <a:pPr algn="ctr"/>
            <a:r>
              <a:rPr lang="en-US" b="1" i="1">
                <a:ln/>
                <a:gradFill>
                  <a:gsLst>
                    <a:gs pos="21000">
                      <a:srgbClr val="53575C"/>
                    </a:gs>
                    <a:gs pos="88000">
                      <a:srgbClr val="C5C7CA"/>
                    </a:gs>
                  </a:gsLst>
                  <a:lin ang="5400000"/>
                </a:gradFill>
                <a:effectLst/>
              </a:rPr>
              <a:t>END</a:t>
            </a:r>
            <a:endParaRPr lang="en-US" b="1" i="1">
              <a:ln/>
              <a:gradFill>
                <a:gsLst>
                  <a:gs pos="21000">
                    <a:srgbClr val="53575C"/>
                  </a:gs>
                  <a:gs pos="88000">
                    <a:srgbClr val="C5C7CA"/>
                  </a:gs>
                </a:gsLst>
                <a:lin ang="5400000"/>
              </a:gradFill>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31645" y="758825"/>
            <a:ext cx="9622155" cy="932180"/>
          </a:xfrm>
        </p:spPr>
        <p:txBody>
          <a:bodyPr>
            <a:normAutofit/>
          </a:bodyPr>
          <a:p>
            <a:pPr algn="ctr"/>
            <a:r>
              <a:rPr lang="en-US"/>
              <a:t>TYPES OF SET OPERATORS:</a:t>
            </a:r>
            <a:endParaRPr lang="en-US"/>
          </a:p>
        </p:txBody>
      </p:sp>
      <p:sp>
        <p:nvSpPr>
          <p:cNvPr id="3" name="Content Placeholder 2"/>
          <p:cNvSpPr>
            <a:spLocks noGrp="1"/>
          </p:cNvSpPr>
          <p:nvPr>
            <p:ph idx="1"/>
          </p:nvPr>
        </p:nvSpPr>
        <p:spPr/>
        <p:txBody>
          <a:bodyPr>
            <a:normAutofit fontScale="90000" lnSpcReduction="20000"/>
          </a:bodyPr>
          <a:p>
            <a:pPr algn="ctr"/>
            <a:r>
              <a:rPr lang="en-US">
                <a:sym typeface="+mn-ea"/>
              </a:rPr>
              <a:t>SQL supports few Set operations which can be performed on the table data. These are used to get meaningful results from data stored in the table, under different special conditions.</a:t>
            </a:r>
            <a:endParaRPr lang="en-US">
              <a:sym typeface="+mn-ea"/>
            </a:endParaRPr>
          </a:p>
          <a:p>
            <a:pPr algn="ctr"/>
            <a:endParaRPr lang="en-US">
              <a:sym typeface="+mn-ea"/>
            </a:endParaRPr>
          </a:p>
          <a:p>
            <a:pPr algn="ctr"/>
            <a:r>
              <a:rPr lang="en-US">
                <a:sym typeface="+mn-ea"/>
              </a:rPr>
              <a:t>In this tutorial, we will cover 4 different types of SET operations, along with example:</a:t>
            </a:r>
            <a:endParaRPr lang="en-US">
              <a:sym typeface="+mn-ea"/>
            </a:endParaRPr>
          </a:p>
          <a:p>
            <a:pPr algn="ctr"/>
            <a:endParaRPr lang="en-US">
              <a:sym typeface="+mn-ea"/>
            </a:endParaRPr>
          </a:p>
          <a:p>
            <a:pPr algn="ctr"/>
            <a:r>
              <a:rPr lang="en-US">
                <a:gradFill>
                  <a:gsLst>
                    <a:gs pos="0">
                      <a:srgbClr val="14CD68"/>
                    </a:gs>
                    <a:gs pos="100000">
                      <a:srgbClr val="0B6E38"/>
                    </a:gs>
                  </a:gsLst>
                  <a:lin scaled="0"/>
                </a:gradFill>
                <a:sym typeface="+mn-ea"/>
              </a:rPr>
              <a:t>UNION</a:t>
            </a:r>
            <a:endParaRPr lang="en-US">
              <a:gradFill>
                <a:gsLst>
                  <a:gs pos="0">
                    <a:srgbClr val="14CD68"/>
                  </a:gs>
                  <a:gs pos="100000">
                    <a:srgbClr val="0B6E38"/>
                  </a:gs>
                </a:gsLst>
                <a:lin scaled="0"/>
              </a:gradFill>
              <a:sym typeface="+mn-ea"/>
            </a:endParaRPr>
          </a:p>
          <a:p>
            <a:pPr algn="ctr"/>
            <a:r>
              <a:rPr lang="en-US">
                <a:gradFill>
                  <a:gsLst>
                    <a:gs pos="0">
                      <a:srgbClr val="14CD68"/>
                    </a:gs>
                    <a:gs pos="100000">
                      <a:srgbClr val="0B6E38"/>
                    </a:gs>
                  </a:gsLst>
                  <a:lin scaled="0"/>
                </a:gradFill>
                <a:sym typeface="+mn-ea"/>
              </a:rPr>
              <a:t>UNION ALL</a:t>
            </a:r>
            <a:endParaRPr lang="en-US">
              <a:gradFill>
                <a:gsLst>
                  <a:gs pos="0">
                    <a:srgbClr val="14CD68"/>
                  </a:gs>
                  <a:gs pos="100000">
                    <a:srgbClr val="0B6E38"/>
                  </a:gs>
                </a:gsLst>
                <a:lin scaled="0"/>
              </a:gradFill>
              <a:sym typeface="+mn-ea"/>
            </a:endParaRPr>
          </a:p>
          <a:p>
            <a:pPr algn="ctr"/>
            <a:r>
              <a:rPr lang="en-US">
                <a:gradFill>
                  <a:gsLst>
                    <a:gs pos="0">
                      <a:srgbClr val="14CD68"/>
                    </a:gs>
                    <a:gs pos="100000">
                      <a:srgbClr val="0B6E38"/>
                    </a:gs>
                  </a:gsLst>
                  <a:lin scaled="0"/>
                </a:gradFill>
                <a:sym typeface="+mn-ea"/>
              </a:rPr>
              <a:t>INTERSECT</a:t>
            </a:r>
            <a:endParaRPr lang="en-US">
              <a:gradFill>
                <a:gsLst>
                  <a:gs pos="0">
                    <a:srgbClr val="14CD68"/>
                  </a:gs>
                  <a:gs pos="100000">
                    <a:srgbClr val="0B6E38"/>
                  </a:gs>
                </a:gsLst>
                <a:lin scaled="0"/>
              </a:gradFill>
              <a:sym typeface="+mn-ea"/>
            </a:endParaRPr>
          </a:p>
          <a:p>
            <a:pPr algn="ctr"/>
            <a:r>
              <a:rPr lang="en-US">
                <a:gradFill>
                  <a:gsLst>
                    <a:gs pos="0">
                      <a:srgbClr val="14CD68"/>
                    </a:gs>
                    <a:gs pos="100000">
                      <a:srgbClr val="0B6E38"/>
                    </a:gs>
                  </a:gsLst>
                  <a:lin scaled="0"/>
                </a:gradFill>
                <a:sym typeface="+mn-ea"/>
              </a:rPr>
              <a:t>MINUS</a:t>
            </a:r>
            <a:endParaRPr lang="en-US">
              <a:gradFill>
                <a:gsLst>
                  <a:gs pos="0">
                    <a:srgbClr val="14CD68"/>
                  </a:gs>
                  <a:gs pos="100000">
                    <a:srgbClr val="0B6E38"/>
                  </a:gs>
                </a:gsLst>
                <a:lin scaled="0"/>
              </a:gra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gradFill>
                  <a:gsLst>
                    <a:gs pos="0">
                      <a:srgbClr val="007BD3"/>
                    </a:gs>
                    <a:gs pos="100000">
                      <a:srgbClr val="034373"/>
                    </a:gs>
                  </a:gsLst>
                  <a:lin scaled="0"/>
                </a:gradFill>
              </a:rPr>
              <a:t>RULES</a:t>
            </a:r>
            <a:endParaRPr lang="en-US">
              <a:gradFill>
                <a:gsLst>
                  <a:gs pos="0">
                    <a:srgbClr val="007BD3"/>
                  </a:gs>
                  <a:gs pos="100000">
                    <a:srgbClr val="034373"/>
                  </a:gs>
                </a:gsLst>
                <a:lin scaled="0"/>
              </a:gradFill>
            </a:endParaRPr>
          </a:p>
        </p:txBody>
      </p:sp>
      <p:sp>
        <p:nvSpPr>
          <p:cNvPr id="3" name="Content Placeholder 2"/>
          <p:cNvSpPr>
            <a:spLocks noGrp="1"/>
          </p:cNvSpPr>
          <p:nvPr>
            <p:ph idx="1"/>
          </p:nvPr>
        </p:nvSpPr>
        <p:spPr/>
        <p:txBody>
          <a:bodyPr/>
          <a:p>
            <a:pPr algn="just">
              <a:buFont typeface="Wingdings" panose="05000000000000000000" charset="0"/>
              <a:buChar char="§"/>
            </a:pPr>
            <a:r>
              <a:rPr lang="en-US" sz="4400" i="1">
                <a:latin typeface="Candara Light" panose="020E0502030303020204" charset="0"/>
                <a:cs typeface="Candara Light" panose="020E0502030303020204" charset="0"/>
              </a:rPr>
              <a:t>No of columns should same within both selected statements.</a:t>
            </a:r>
            <a:endParaRPr lang="en-US" sz="4400" i="1">
              <a:latin typeface="Candara Light" panose="020E0502030303020204" charset="0"/>
              <a:cs typeface="Candara Light" panose="020E0502030303020204" charset="0"/>
            </a:endParaRPr>
          </a:p>
          <a:p>
            <a:pPr algn="just">
              <a:buFont typeface="Wingdings" panose="05000000000000000000" charset="0"/>
              <a:buChar char="§"/>
            </a:pPr>
            <a:r>
              <a:rPr lang="en-US" sz="4400" i="1">
                <a:latin typeface="Candara Light" panose="020E0502030303020204" charset="0"/>
                <a:cs typeface="Candara Light" panose="020E0502030303020204" charset="0"/>
              </a:rPr>
              <a:t>Order of the columns should be same.</a:t>
            </a:r>
            <a:endParaRPr lang="en-US" sz="4400" i="1">
              <a:latin typeface="Candara Light" panose="020E0502030303020204" charset="0"/>
              <a:cs typeface="Candara Light" panose="020E0502030303020204" charset="0"/>
            </a:endParaRPr>
          </a:p>
          <a:p>
            <a:pPr algn="just">
              <a:buFont typeface="Wingdings" panose="05000000000000000000" charset="0"/>
              <a:buChar char="§"/>
            </a:pPr>
            <a:r>
              <a:rPr lang="en-US" sz="4400" i="1">
                <a:latin typeface="Candara Light" panose="020E0502030303020204" charset="0"/>
                <a:cs typeface="Candara Light" panose="020E0502030303020204" charset="0"/>
              </a:rPr>
              <a:t>Data types of the column must be match.</a:t>
            </a:r>
            <a:endParaRPr lang="en-US" sz="4400" i="1">
              <a:latin typeface="Candara Light" panose="020E0502030303020204" charset="0"/>
              <a:cs typeface="Candara Light" panose="020E0502030303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1368425" y="1167130"/>
            <a:ext cx="8922385" cy="5077460"/>
          </a:xfrm>
          <a:prstGeom prst="rect">
            <a:avLst/>
          </a:prstGeom>
          <a:noFill/>
        </p:spPr>
        <p:txBody>
          <a:bodyPr wrap="square" rtlCol="0" anchor="t">
            <a:spAutoFit/>
          </a:bodyPr>
          <a:p>
            <a:r>
              <a:rPr lang="en-US" sz="3600" b="1">
                <a:gradFill>
                  <a:gsLst>
                    <a:gs pos="0">
                      <a:srgbClr val="14CD68"/>
                    </a:gs>
                    <a:gs pos="100000">
                      <a:srgbClr val="0B6E38"/>
                    </a:gs>
                  </a:gsLst>
                  <a:lin scaled="0"/>
                </a:gradFill>
                <a:sym typeface="+mn-ea"/>
              </a:rPr>
              <a:t>UNION Operation</a:t>
            </a:r>
            <a:endParaRPr lang="en-US" sz="3600" b="1">
              <a:gradFill>
                <a:gsLst>
                  <a:gs pos="0">
                    <a:srgbClr val="14CD68"/>
                  </a:gs>
                  <a:gs pos="100000">
                    <a:srgbClr val="0B6E38"/>
                  </a:gs>
                </a:gsLst>
                <a:lin scaled="0"/>
              </a:gradFill>
            </a:endParaRPr>
          </a:p>
          <a:p>
            <a:r>
              <a:rPr lang="en-US" sz="3600" i="1">
                <a:sym typeface="+mn-ea"/>
              </a:rPr>
              <a:t>UNION is used to combine the results of two or more SELECT statements. However it will eliminate duplicate rows from its resultset. In case of union, number of columns and datatype must be same in both the tables, on which UNION operation is being applied.</a:t>
            </a:r>
            <a:endParaRPr lang="en-US" sz="3600" i="1"/>
          </a:p>
          <a:p>
            <a:endParaRPr lang="en-US" sz="3600" i="1"/>
          </a:p>
          <a:p>
            <a:r>
              <a:rPr lang="en-US" sz="3600" i="1">
                <a:sym typeface="+mn-ea"/>
              </a:rPr>
              <a:t>union set operation in sql</a:t>
            </a:r>
            <a:endParaRPr lang="en-US" sz="3600" i="1">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028700" y="197485"/>
            <a:ext cx="9911715" cy="6462395"/>
          </a:xfrm>
          <a:prstGeom prst="rect">
            <a:avLst/>
          </a:prstGeom>
          <a:noFill/>
        </p:spPr>
        <p:txBody>
          <a:bodyPr wrap="square" rtlCol="0" anchor="t">
            <a:spAutoFit/>
          </a:bodyPr>
          <a:p>
            <a:r>
              <a:rPr lang="en-US">
                <a:sym typeface="+mn-ea"/>
              </a:rPr>
              <a:t>Example of UNION</a:t>
            </a:r>
            <a:endParaRPr lang="en-US"/>
          </a:p>
          <a:p>
            <a:r>
              <a:rPr lang="en-US">
                <a:sym typeface="+mn-ea"/>
              </a:rPr>
              <a:t>The First table,</a:t>
            </a:r>
            <a:endParaRPr lang="en-US"/>
          </a:p>
          <a:p>
            <a:endParaRPr lang="en-US"/>
          </a:p>
          <a:p>
            <a:r>
              <a:rPr lang="en-US">
                <a:sym typeface="+mn-ea"/>
              </a:rPr>
              <a:t>ID	Name</a:t>
            </a:r>
            <a:endParaRPr lang="en-US"/>
          </a:p>
          <a:p>
            <a:r>
              <a:rPr lang="en-US">
                <a:sym typeface="+mn-ea"/>
              </a:rPr>
              <a:t>1	abhi</a:t>
            </a:r>
            <a:endParaRPr lang="en-US"/>
          </a:p>
          <a:p>
            <a:r>
              <a:rPr lang="en-US">
                <a:sym typeface="+mn-ea"/>
              </a:rPr>
              <a:t>2	adam</a:t>
            </a:r>
            <a:endParaRPr lang="en-US"/>
          </a:p>
          <a:p>
            <a:r>
              <a:rPr lang="en-US">
                <a:sym typeface="+mn-ea"/>
              </a:rPr>
              <a:t>The Second table,</a:t>
            </a:r>
            <a:endParaRPr lang="en-US"/>
          </a:p>
          <a:p>
            <a:endParaRPr lang="en-US"/>
          </a:p>
          <a:p>
            <a:r>
              <a:rPr lang="en-US">
                <a:sym typeface="+mn-ea"/>
              </a:rPr>
              <a:t>ID	Name</a:t>
            </a:r>
            <a:endParaRPr lang="en-US"/>
          </a:p>
          <a:p>
            <a:r>
              <a:rPr lang="en-US">
                <a:sym typeface="+mn-ea"/>
              </a:rPr>
              <a:t>2	adam</a:t>
            </a:r>
            <a:endParaRPr lang="en-US"/>
          </a:p>
          <a:p>
            <a:r>
              <a:rPr lang="en-US">
                <a:sym typeface="+mn-ea"/>
              </a:rPr>
              <a:t>3	Chester</a:t>
            </a:r>
            <a:endParaRPr lang="en-US"/>
          </a:p>
          <a:p>
            <a:r>
              <a:rPr lang="en-US">
                <a:sym typeface="+mn-ea"/>
              </a:rPr>
              <a:t>Union SQL query will be,</a:t>
            </a:r>
            <a:endParaRPr lang="en-US"/>
          </a:p>
          <a:p>
            <a:endParaRPr lang="en-US"/>
          </a:p>
          <a:p>
            <a:r>
              <a:rPr lang="en-US">
                <a:sym typeface="+mn-ea"/>
              </a:rPr>
              <a:t>SELECT * FROM First </a:t>
            </a:r>
            <a:endParaRPr lang="en-US"/>
          </a:p>
          <a:p>
            <a:r>
              <a:rPr lang="en-US">
                <a:sym typeface="+mn-ea"/>
              </a:rPr>
              <a:t>UNION</a:t>
            </a:r>
            <a:endParaRPr lang="en-US"/>
          </a:p>
          <a:p>
            <a:r>
              <a:rPr lang="en-US">
                <a:sym typeface="+mn-ea"/>
              </a:rPr>
              <a:t>SELECT * FROM Second;</a:t>
            </a:r>
            <a:endParaRPr lang="en-US"/>
          </a:p>
          <a:p>
            <a:r>
              <a:rPr lang="en-US">
                <a:sym typeface="+mn-ea"/>
              </a:rPr>
              <a:t>The resultset table will look like,</a:t>
            </a:r>
            <a:endParaRPr lang="en-US"/>
          </a:p>
          <a:p>
            <a:endParaRPr lang="en-US"/>
          </a:p>
          <a:p>
            <a:r>
              <a:rPr lang="en-US">
                <a:sym typeface="+mn-ea"/>
              </a:rPr>
              <a:t>ID	NAME</a:t>
            </a:r>
            <a:endParaRPr lang="en-US"/>
          </a:p>
          <a:p>
            <a:r>
              <a:rPr lang="en-US">
                <a:sym typeface="+mn-ea"/>
              </a:rPr>
              <a:t>1	abhi</a:t>
            </a:r>
            <a:endParaRPr lang="en-US"/>
          </a:p>
          <a:p>
            <a:r>
              <a:rPr lang="en-US">
                <a:sym typeface="+mn-ea"/>
              </a:rPr>
              <a:t>2	adam</a:t>
            </a:r>
            <a:endParaRPr lang="en-US"/>
          </a:p>
          <a:p>
            <a:r>
              <a:rPr lang="en-US">
                <a:sym typeface="+mn-ea"/>
              </a:rPr>
              <a:t>3	Chester</a:t>
            </a:r>
            <a:endParaRPr lang="en-US">
              <a:sym typeface="+mn-ea"/>
            </a:endParaRPr>
          </a:p>
          <a:p>
            <a:endParaRPr lang="en-US"/>
          </a:p>
        </p:txBody>
      </p:sp>
      <p:pic>
        <p:nvPicPr>
          <p:cNvPr id="5" name="Content Placeholder 4"/>
          <p:cNvPicPr>
            <a:picLocks noChangeAspect="1"/>
          </p:cNvPicPr>
          <p:nvPr>
            <p:ph idx="1"/>
          </p:nvPr>
        </p:nvPicPr>
        <p:blipFill>
          <a:blip r:embed="rId1"/>
          <a:stretch>
            <a:fillRect/>
          </a:stretch>
        </p:blipFill>
        <p:spPr>
          <a:xfrm>
            <a:off x="5525135" y="2280285"/>
            <a:ext cx="2990850" cy="14668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39420" y="1508760"/>
            <a:ext cx="9912350" cy="1599565"/>
          </a:xfrm>
          <a:prstGeom prst="rect">
            <a:avLst/>
          </a:prstGeom>
          <a:noFill/>
        </p:spPr>
        <p:txBody>
          <a:bodyPr wrap="square" rtlCol="0" anchor="t">
            <a:spAutoFit/>
          </a:bodyPr>
          <a:p>
            <a:r>
              <a:rPr lang="en-US" sz="4400" b="1" i="1">
                <a:gradFill>
                  <a:gsLst>
                    <a:gs pos="0">
                      <a:srgbClr val="14CD68"/>
                    </a:gs>
                    <a:gs pos="100000">
                      <a:srgbClr val="0B6E38"/>
                    </a:gs>
                  </a:gsLst>
                  <a:lin scaled="0"/>
                </a:gradFill>
              </a:rPr>
              <a:t>UNION ALL</a:t>
            </a:r>
            <a:endParaRPr lang="en-US" sz="4400" b="1" i="1">
              <a:gradFill>
                <a:gsLst>
                  <a:gs pos="0">
                    <a:srgbClr val="14CD68"/>
                  </a:gs>
                  <a:gs pos="100000">
                    <a:srgbClr val="0B6E38"/>
                  </a:gs>
                </a:gsLst>
                <a:lin scaled="0"/>
              </a:gradFill>
            </a:endParaRPr>
          </a:p>
          <a:p>
            <a:r>
              <a:rPr lang="en-US" i="1"/>
              <a:t>This operation is similar to Union. But it also shows the duplicate rows.</a:t>
            </a:r>
            <a:endParaRPr lang="en-US" i="1"/>
          </a:p>
          <a:p>
            <a:endParaRPr lang="en-US" i="1"/>
          </a:p>
          <a:p>
            <a:r>
              <a:rPr lang="en-US" i="1"/>
              <a:t>union all set operation in sql</a:t>
            </a:r>
            <a:endParaRPr lang="en-US" i="1"/>
          </a:p>
        </p:txBody>
      </p:sp>
      <p:pic>
        <p:nvPicPr>
          <p:cNvPr id="6" name="Content Placeholder 5"/>
          <p:cNvPicPr>
            <a:picLocks noChangeAspect="1"/>
          </p:cNvPicPr>
          <p:nvPr>
            <p:ph idx="1"/>
          </p:nvPr>
        </p:nvPicPr>
        <p:blipFill>
          <a:blip r:embed="rId1"/>
          <a:stretch>
            <a:fillRect/>
          </a:stretch>
        </p:blipFill>
        <p:spPr>
          <a:xfrm>
            <a:off x="4599940" y="3267710"/>
            <a:ext cx="2990850" cy="14668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01345" y="197485"/>
            <a:ext cx="10019030" cy="6462395"/>
          </a:xfrm>
          <a:prstGeom prst="rect">
            <a:avLst/>
          </a:prstGeom>
          <a:noFill/>
        </p:spPr>
        <p:txBody>
          <a:bodyPr wrap="square" rtlCol="0" anchor="t">
            <a:spAutoFit/>
          </a:bodyPr>
          <a:p>
            <a:r>
              <a:rPr lang="en-US"/>
              <a:t>Example of Union All</a:t>
            </a:r>
            <a:endParaRPr lang="en-US"/>
          </a:p>
          <a:p>
            <a:r>
              <a:rPr lang="en-US"/>
              <a:t>The First table,</a:t>
            </a:r>
            <a:endParaRPr lang="en-US"/>
          </a:p>
          <a:p>
            <a:endParaRPr lang="en-US"/>
          </a:p>
          <a:p>
            <a:r>
              <a:rPr lang="en-US"/>
              <a:t>ID	NAME</a:t>
            </a:r>
            <a:endParaRPr lang="en-US"/>
          </a:p>
          <a:p>
            <a:r>
              <a:rPr lang="en-US"/>
              <a:t>1	abhi</a:t>
            </a:r>
            <a:endParaRPr lang="en-US"/>
          </a:p>
          <a:p>
            <a:r>
              <a:rPr lang="en-US"/>
              <a:t>2	adam</a:t>
            </a:r>
            <a:endParaRPr lang="en-US"/>
          </a:p>
          <a:p>
            <a:r>
              <a:rPr lang="en-US"/>
              <a:t>The Second table,</a:t>
            </a:r>
            <a:endParaRPr lang="en-US"/>
          </a:p>
          <a:p>
            <a:endParaRPr lang="en-US"/>
          </a:p>
          <a:p>
            <a:r>
              <a:rPr lang="en-US"/>
              <a:t>ID	NAME</a:t>
            </a:r>
            <a:endParaRPr lang="en-US"/>
          </a:p>
          <a:p>
            <a:r>
              <a:rPr lang="en-US"/>
              <a:t>2	adam</a:t>
            </a:r>
            <a:endParaRPr lang="en-US"/>
          </a:p>
          <a:p>
            <a:r>
              <a:rPr lang="en-US"/>
              <a:t>3	Chester</a:t>
            </a:r>
            <a:endParaRPr lang="en-US"/>
          </a:p>
          <a:p>
            <a:r>
              <a:rPr lang="en-US"/>
              <a:t>Union All query will be like,</a:t>
            </a:r>
            <a:endParaRPr lang="en-US"/>
          </a:p>
          <a:p>
            <a:endParaRPr lang="en-US"/>
          </a:p>
          <a:p>
            <a:r>
              <a:rPr lang="en-US"/>
              <a:t>SELECT * FROM First </a:t>
            </a:r>
            <a:endParaRPr lang="en-US"/>
          </a:p>
          <a:p>
            <a:r>
              <a:rPr lang="en-US"/>
              <a:t>UNION ALL</a:t>
            </a:r>
            <a:endParaRPr lang="en-US"/>
          </a:p>
          <a:p>
            <a:r>
              <a:rPr lang="en-US"/>
              <a:t>SELECT * FROM Second;</a:t>
            </a:r>
            <a:endParaRPr lang="en-US"/>
          </a:p>
          <a:p>
            <a:r>
              <a:rPr lang="en-US"/>
              <a:t>The resultset table will look like,</a:t>
            </a:r>
            <a:endParaRPr lang="en-US"/>
          </a:p>
          <a:p>
            <a:endParaRPr lang="en-US"/>
          </a:p>
          <a:p>
            <a:r>
              <a:rPr lang="en-US"/>
              <a:t>ID	NAME</a:t>
            </a:r>
            <a:endParaRPr lang="en-US"/>
          </a:p>
          <a:p>
            <a:r>
              <a:rPr lang="en-US"/>
              <a:t>1	abhi</a:t>
            </a:r>
            <a:endParaRPr lang="en-US"/>
          </a:p>
          <a:p>
            <a:r>
              <a:rPr lang="en-US"/>
              <a:t>2	adam</a:t>
            </a:r>
            <a:endParaRPr lang="en-US"/>
          </a:p>
          <a:p>
            <a:r>
              <a:rPr lang="en-US"/>
              <a:t>2	adam</a:t>
            </a:r>
            <a:endParaRPr lang="en-US"/>
          </a:p>
          <a:p>
            <a:r>
              <a:rPr lang="en-US"/>
              <a:t>3	Chester</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83590" y="1443990"/>
            <a:ext cx="9288145" cy="3230245"/>
          </a:xfrm>
          <a:prstGeom prst="rect">
            <a:avLst/>
          </a:prstGeom>
          <a:noFill/>
        </p:spPr>
        <p:txBody>
          <a:bodyPr wrap="square" rtlCol="0" anchor="t">
            <a:spAutoFit/>
          </a:bodyPr>
          <a:p>
            <a:r>
              <a:rPr lang="en-US" sz="3600" b="1" i="1">
                <a:gradFill>
                  <a:gsLst>
                    <a:gs pos="0">
                      <a:srgbClr val="14CD68"/>
                    </a:gs>
                    <a:gs pos="100000">
                      <a:srgbClr val="0B6E38"/>
                    </a:gs>
                  </a:gsLst>
                  <a:lin scaled="0"/>
                </a:gradFill>
              </a:rPr>
              <a:t>INTERSECT</a:t>
            </a:r>
            <a:endParaRPr lang="en-US" i="1"/>
          </a:p>
          <a:p>
            <a:r>
              <a:rPr lang="en-US" sz="2800" i="1"/>
              <a:t>Intersect operation is used to combine two SELECT statements, but it only retuns the records which are common from both SELECT statements. In case of Intersect the number of columns and datatype must be same.</a:t>
            </a:r>
            <a:endParaRPr lang="en-US" sz="2800" i="1"/>
          </a:p>
          <a:p>
            <a:endParaRPr lang="en-US" sz="2800" i="1"/>
          </a:p>
          <a:p>
            <a:endParaRPr lang="en-US" sz="2800" i="1"/>
          </a:p>
        </p:txBody>
      </p:sp>
      <p:pic>
        <p:nvPicPr>
          <p:cNvPr id="8" name="Content Placeholder 7"/>
          <p:cNvPicPr>
            <a:picLocks noChangeAspect="1"/>
          </p:cNvPicPr>
          <p:nvPr>
            <p:ph idx="1"/>
          </p:nvPr>
        </p:nvPicPr>
        <p:blipFill>
          <a:blip r:embed="rId1"/>
          <a:stretch>
            <a:fillRect/>
          </a:stretch>
        </p:blipFill>
        <p:spPr>
          <a:xfrm>
            <a:off x="4600575" y="4593590"/>
            <a:ext cx="2990850" cy="14668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301115" y="474980"/>
            <a:ext cx="8597900" cy="5631180"/>
          </a:xfrm>
          <a:prstGeom prst="rect">
            <a:avLst/>
          </a:prstGeom>
          <a:noFill/>
        </p:spPr>
        <p:txBody>
          <a:bodyPr wrap="square" rtlCol="0" anchor="t">
            <a:spAutoFit/>
          </a:bodyPr>
          <a:p>
            <a:r>
              <a:rPr lang="en-US"/>
              <a:t>Example of Intersect</a:t>
            </a:r>
            <a:endParaRPr lang="en-US"/>
          </a:p>
          <a:p>
            <a:r>
              <a:rPr lang="en-US"/>
              <a:t>The First table,</a:t>
            </a:r>
            <a:endParaRPr lang="en-US"/>
          </a:p>
          <a:p>
            <a:endParaRPr lang="en-US"/>
          </a:p>
          <a:p>
            <a:r>
              <a:rPr lang="en-US"/>
              <a:t>ID	NAME</a:t>
            </a:r>
            <a:endParaRPr lang="en-US"/>
          </a:p>
          <a:p>
            <a:r>
              <a:rPr lang="en-US"/>
              <a:t>1	abhi</a:t>
            </a:r>
            <a:endParaRPr lang="en-US"/>
          </a:p>
          <a:p>
            <a:r>
              <a:rPr lang="en-US"/>
              <a:t>2	adam</a:t>
            </a:r>
            <a:endParaRPr lang="en-US"/>
          </a:p>
          <a:p>
            <a:r>
              <a:rPr lang="en-US"/>
              <a:t>The Second table,</a:t>
            </a:r>
            <a:endParaRPr lang="en-US"/>
          </a:p>
          <a:p>
            <a:endParaRPr lang="en-US"/>
          </a:p>
          <a:p>
            <a:r>
              <a:rPr lang="en-US"/>
              <a:t>ID	NAME</a:t>
            </a:r>
            <a:endParaRPr lang="en-US"/>
          </a:p>
          <a:p>
            <a:r>
              <a:rPr lang="en-US"/>
              <a:t>2	adam</a:t>
            </a:r>
            <a:endParaRPr lang="en-US"/>
          </a:p>
          <a:p>
            <a:r>
              <a:rPr lang="en-US"/>
              <a:t>3	Chester</a:t>
            </a:r>
            <a:endParaRPr lang="en-US"/>
          </a:p>
          <a:p>
            <a:r>
              <a:rPr lang="en-US"/>
              <a:t>Intersect query will be,</a:t>
            </a:r>
            <a:endParaRPr lang="en-US"/>
          </a:p>
          <a:p>
            <a:endParaRPr lang="en-US"/>
          </a:p>
          <a:p>
            <a:r>
              <a:rPr lang="en-US"/>
              <a:t>SELECT * FROM First </a:t>
            </a:r>
            <a:endParaRPr lang="en-US"/>
          </a:p>
          <a:p>
            <a:r>
              <a:rPr lang="en-US"/>
              <a:t>INTERSECT</a:t>
            </a:r>
            <a:endParaRPr lang="en-US"/>
          </a:p>
          <a:p>
            <a:r>
              <a:rPr lang="en-US"/>
              <a:t>SELECT * FROM Second;</a:t>
            </a:r>
            <a:endParaRPr lang="en-US"/>
          </a:p>
          <a:p>
            <a:r>
              <a:rPr lang="en-US"/>
              <a:t>The resultset table will look like</a:t>
            </a:r>
            <a:endParaRPr lang="en-US"/>
          </a:p>
          <a:p>
            <a:endParaRPr lang="en-US"/>
          </a:p>
          <a:p>
            <a:r>
              <a:rPr lang="en-US"/>
              <a:t>ID	NAME</a:t>
            </a:r>
            <a:endParaRPr lang="en-US"/>
          </a:p>
          <a:p>
            <a:r>
              <a:rPr lang="en-US"/>
              <a:t>2	adam</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2142</Words>
  <Application>WPS Presentation</Application>
  <PresentationFormat>Widescreen</PresentationFormat>
  <Paragraphs>129</Paragraphs>
  <Slides>12</Slides>
  <Notes>0</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12</vt:i4>
      </vt:variant>
    </vt:vector>
  </HeadingPairs>
  <TitlesOfParts>
    <vt:vector size="38" baseType="lpstr">
      <vt:lpstr>Arial</vt:lpstr>
      <vt:lpstr>SimSun</vt:lpstr>
      <vt:lpstr>Wingdings</vt:lpstr>
      <vt:lpstr>Calibri Light</vt:lpstr>
      <vt:lpstr>Calibri</vt:lpstr>
      <vt:lpstr>Microsoft YaHei</vt:lpstr>
      <vt:lpstr>Arial Unicode MS</vt:lpstr>
      <vt:lpstr>Wingdings</vt:lpstr>
      <vt:lpstr>Algerian</vt:lpstr>
      <vt:lpstr>Bahnschrift</vt:lpstr>
      <vt:lpstr>Bahnschrift Condensed</vt:lpstr>
      <vt:lpstr>Bell MT</vt:lpstr>
      <vt:lpstr>Bauhaus 93</vt:lpstr>
      <vt:lpstr>Bodoni MT</vt:lpstr>
      <vt:lpstr>Blackadder ITC</vt:lpstr>
      <vt:lpstr>Bodoni MT Poster Compressed</vt:lpstr>
      <vt:lpstr>Book Antiqua</vt:lpstr>
      <vt:lpstr>Calisto MT</vt:lpstr>
      <vt:lpstr>Californian FB</vt:lpstr>
      <vt:lpstr>Century Gothic</vt:lpstr>
      <vt:lpstr>Century</vt:lpstr>
      <vt:lpstr>Bradley Hand ITC</vt:lpstr>
      <vt:lpstr>Britannic Bold</vt:lpstr>
      <vt:lpstr>Candara Light</vt:lpstr>
      <vt:lpstr>Candara</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 OPERATORS</dc:title>
  <dc:creator>Kavinnaresh G R</dc:creator>
  <cp:lastModifiedBy>kavi2595</cp:lastModifiedBy>
  <cp:revision>17</cp:revision>
  <dcterms:created xsi:type="dcterms:W3CDTF">2021-07-06T13:04:05Z</dcterms:created>
  <dcterms:modified xsi:type="dcterms:W3CDTF">2021-07-06T13:31:57Z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