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9144000" cy="5143500"/>
  <p:embeddedFontLst>
    <p:embeddedFont>
      <p:font typeface="CGOAUC+PublicSans-Bold" panose="02000500000000000000"/>
      <p:regular r:id="rId13"/>
    </p:embeddedFont>
    <p:embeddedFont>
      <p:font typeface="BBCCSP+EBGaramond-Bold" panose="02000500000000000000"/>
      <p:regular r:id="rId14"/>
    </p:embeddedFont>
    <p:embeddedFont>
      <p:font typeface="USRKON+CourierNewPSMT" panose="02000500000000000000"/>
      <p:regular r:id="rId15"/>
    </p:embeddedFont>
    <p:embeddedFont>
      <p:font typeface="MLVUKB+EBGaramond-Medium" panose="02000500000000000000"/>
      <p:regular r:id="rId16"/>
    </p:embeddedFont>
    <p:embeddedFont>
      <p:font typeface="TRDAOP+Arial-BoldMT" panose="02000500000000000000"/>
      <p:regular r:id="rId17"/>
    </p:embeddedFont>
    <p:embeddedFont>
      <p:font typeface="FEGOHT+ArialMT" panose="02000500000000000000"/>
      <p:regular r:id="rId18"/>
    </p:embeddedFont>
    <p:embeddedFont>
      <p:font typeface="CBBCKV+EBGaramond-ExtraBold" panose="02000500000000000000"/>
      <p:regular r:id="rId19"/>
    </p:embeddedFont>
    <p:embeddedFont>
      <p:font typeface="MHBRRG+EBGaramond-Regular" panose="02000500000000000000"/>
      <p:regular r:id="rId20"/>
    </p:embeddedFont>
    <p:embeddedFont>
      <p:font typeface="AVQWLS+PublicSans-BoldItalic" panose="02000500000000000000"/>
      <p:regular r:id="rId21"/>
    </p:embeddedFont>
    <p:embeddedFont>
      <p:font typeface="EAMMQQ+EBGaramond-SemiBold" panose="02000500000000000000"/>
      <p:regular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14.fntdata"/><Relationship Id="rId25" Type="http://schemas.openxmlformats.org/officeDocument/2006/relationships/font" Target="fonts/font13.fntdata"/><Relationship Id="rId24" Type="http://schemas.openxmlformats.org/officeDocument/2006/relationships/font" Target="fonts/font12.fntdata"/><Relationship Id="rId23" Type="http://schemas.openxmlformats.org/officeDocument/2006/relationships/font" Target="fonts/font11.fntdata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github.com/kavinkumar0/Moneytransfer" TargetMode="External"/><Relationship Id="rId2" Type="http://schemas.openxmlformats.org/officeDocument/2006/relationships/image" Target="../media/image6.jpeg"/><Relationship Id="rId1" Type="http://schemas.openxmlformats.org/officeDocument/2006/relationships/hyperlink" Target="https://github.com/Pragthiyumnan/Money_Transfer/tree/mast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2881578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GOAUC+PublicSans-Bold" panose="02000500000000000000"/>
                <a:cs typeface="CGOAUC+PublicSans-Bold" panose="02000500000000000000"/>
              </a:rPr>
              <a:t>“</a:t>
            </a:r>
            <a:r>
              <a:rPr sz="2400" b="1" dirty="0">
                <a:solidFill>
                  <a:srgbClr val="223669"/>
                </a:solidFill>
                <a:latin typeface="CGOAUC+PublicSans-Bold" panose="02000500000000000000"/>
                <a:cs typeface="CGOAUC+PublicSans-Bold" panose="02000500000000000000"/>
              </a:rPr>
              <a:t> </a:t>
            </a:r>
            <a:r>
              <a:rPr sz="2400" b="1" dirty="0">
                <a:solidFill>
                  <a:srgbClr val="223669"/>
                </a:solidFill>
                <a:latin typeface="CGOAUC+PublicSans-Bold" panose="02000500000000000000"/>
                <a:cs typeface="CGOAUC+PublicSans-Bold" panose="02000500000000000000"/>
              </a:rPr>
              <a:t>Money</a:t>
            </a:r>
            <a:r>
              <a:rPr sz="2400" b="1" dirty="0">
                <a:solidFill>
                  <a:srgbClr val="223669"/>
                </a:solidFill>
                <a:latin typeface="CGOAUC+PublicSans-Bold" panose="02000500000000000000"/>
                <a:cs typeface="CGOAUC+PublicSans-Bold" panose="02000500000000000000"/>
              </a:rPr>
              <a:t> </a:t>
            </a:r>
            <a:r>
              <a:rPr sz="2400" b="1" dirty="0">
                <a:solidFill>
                  <a:srgbClr val="223669"/>
                </a:solidFill>
                <a:latin typeface="CGOAUC+PublicSans-Bold" panose="02000500000000000000"/>
                <a:cs typeface="CGOAUC+PublicSans-Bold" panose="02000500000000000000"/>
              </a:rPr>
              <a:t>Transfer</a:t>
            </a:r>
            <a:r>
              <a:rPr sz="2400" b="1" dirty="0">
                <a:solidFill>
                  <a:srgbClr val="223669"/>
                </a:solidFill>
                <a:latin typeface="CGOAUC+PublicSans-Bold" panose="02000500000000000000"/>
                <a:cs typeface="CGOAUC+PublicSans-Bold" panose="02000500000000000000"/>
              </a:rPr>
              <a:t> </a:t>
            </a:r>
            <a:r>
              <a:rPr sz="2400" b="1" dirty="0">
                <a:solidFill>
                  <a:srgbClr val="223669"/>
                </a:solidFill>
                <a:latin typeface="CGOAUC+PublicSans-Bold" panose="02000500000000000000"/>
                <a:cs typeface="CGOAUC+PublicSans-Bold" panose="02000500000000000000"/>
              </a:rPr>
              <a:t>”</a:t>
            </a:r>
            <a:endParaRPr sz="2400" b="1" dirty="0">
              <a:solidFill>
                <a:srgbClr val="223669"/>
              </a:solidFill>
              <a:latin typeface="CGOAUC+PublicSans-Bold" panose="02000500000000000000"/>
              <a:cs typeface="CGOAUC+PublicSans-Bold" panose="02000500000000000000"/>
            </a:endParaRPr>
          </a:p>
          <a:p>
            <a:pPr marL="0" marR="0">
              <a:lnSpc>
                <a:spcPts val="2820"/>
              </a:lnSpc>
              <a:spcBef>
                <a:spcPts val="285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GOAUC+PublicSans-Bold" panose="02000500000000000000"/>
                <a:cs typeface="CGOAUC+PublicSans-Bold" panose="02000500000000000000"/>
              </a:rPr>
              <a:t>Task</a:t>
            </a:r>
            <a:r>
              <a:rPr sz="2400" b="1" dirty="0">
                <a:solidFill>
                  <a:srgbClr val="223669"/>
                </a:solidFill>
                <a:latin typeface="CGOAUC+PublicSans-Bold" panose="02000500000000000000"/>
                <a:cs typeface="CGOAUC+PublicSans-Bold" panose="02000500000000000000"/>
              </a:rPr>
              <a:t> </a:t>
            </a:r>
            <a:r>
              <a:rPr sz="2400" b="1" dirty="0">
                <a:solidFill>
                  <a:srgbClr val="223669"/>
                </a:solidFill>
                <a:latin typeface="CGOAUC+PublicSans-Bold" panose="02000500000000000000"/>
                <a:cs typeface="CGOAUC+PublicSans-Bold" panose="02000500000000000000"/>
              </a:rPr>
              <a:t>-</a:t>
            </a:r>
            <a:r>
              <a:rPr sz="2400" b="1" dirty="0">
                <a:solidFill>
                  <a:srgbClr val="223669"/>
                </a:solidFill>
                <a:latin typeface="CGOAUC+PublicSans-Bold" panose="02000500000000000000"/>
                <a:cs typeface="CGOAUC+PublicSans-Bold" panose="02000500000000000000"/>
              </a:rPr>
              <a:t> </a:t>
            </a:r>
            <a:r>
              <a:rPr sz="2400" b="1" dirty="0">
                <a:solidFill>
                  <a:srgbClr val="223669"/>
                </a:solidFill>
                <a:latin typeface="CGOAUC+PublicSans-Bold" panose="02000500000000000000"/>
                <a:cs typeface="CGOAUC+PublicSans-Bold" panose="02000500000000000000"/>
              </a:rPr>
              <a:t>4</a:t>
            </a:r>
            <a:endParaRPr sz="2400" b="1" dirty="0">
              <a:solidFill>
                <a:srgbClr val="223669"/>
              </a:solidFill>
              <a:latin typeface="CGOAUC+PublicSans-Bold" panose="02000500000000000000"/>
              <a:cs typeface="CGOAUC+PublicSans-Bold" panose="02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847429"/>
            <a:ext cx="1728440" cy="3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5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0" dirty="0">
                <a:solidFill>
                  <a:srgbClr val="C88C32"/>
                </a:solidFill>
                <a:latin typeface="BBCCSP+EBGaramond-Bold" panose="02000500000000000000"/>
                <a:cs typeface="BBCCSP+EBGaramond-Bold" panose="02000500000000000000"/>
              </a:rPr>
              <a:t>MoneyꢀTransfer</a:t>
            </a:r>
            <a:endParaRPr sz="1850" b="1" spc="-10" dirty="0">
              <a:solidFill>
                <a:srgbClr val="C88C32"/>
              </a:solidFill>
              <a:latin typeface="BBCCSP+EBGaramond-Bold" panose="02000500000000000000"/>
              <a:cs typeface="BBCCSP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9177"/>
            <a:ext cx="4189374" cy="675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USRKON+CourierNewPSMT" panose="02000500000000000000"/>
                <a:cs typeface="USRKON+CourierNewPSMT" panose="02000500000000000000"/>
              </a:rPr>
              <a:t>▪</a:t>
            </a:r>
            <a:r>
              <a:rPr sz="1400" spc="10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MLVUKB+EBGaramond-Medium" panose="02000500000000000000"/>
                <a:cs typeface="MLVUKB+EBGaramond-Medium" panose="02000500000000000000"/>
              </a:rPr>
              <a:t>MoneyꢀTransferꢀisꢀanꢀwebꢀapplicationꢀthatꢀisꢀusedꢀtoꢀ</a:t>
            </a:r>
            <a:endParaRPr sz="1400" dirty="0">
              <a:solidFill>
                <a:srgbClr val="FFFFFF"/>
              </a:solidFill>
              <a:latin typeface="MLVUKB+EBGaramond-Medium" panose="02000500000000000000"/>
              <a:cs typeface="MLVUKB+EBGaramond-Medium" panose="02000500000000000000"/>
            </a:endParaRPr>
          </a:p>
          <a:p>
            <a:pPr marL="28575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LVUKB+EBGaramond-Medium" panose="02000500000000000000"/>
                <a:cs typeface="MLVUKB+EBGaramond-Medium" panose="02000500000000000000"/>
              </a:rPr>
              <a:t>transferꢀmoneyꢀfromꢀoneꢀaccountꢀtoꢀanotherꢀaccount.</a:t>
            </a:r>
            <a:endParaRPr sz="1400" dirty="0">
              <a:solidFill>
                <a:srgbClr val="FFFFFF"/>
              </a:solidFill>
              <a:latin typeface="MLVUKB+EBGaramond-Medium" panose="02000500000000000000"/>
              <a:cs typeface="MLVUKB+EBGaramond-Medium" panose="02000500000000000000"/>
            </a:endParaRPr>
          </a:p>
          <a:p>
            <a:pPr marL="0" marR="0">
              <a:lnSpc>
                <a:spcPts val="1650"/>
              </a:lnSpc>
              <a:spcBef>
                <a:spcPts val="3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USRKON+CourierNewPSMT" panose="02000500000000000000"/>
                <a:cs typeface="USRKON+CourierNewPSMT" panose="02000500000000000000"/>
              </a:rPr>
              <a:t>▪</a:t>
            </a:r>
            <a:r>
              <a:rPr sz="1400" spc="10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MLVUKB+EBGaramond-Medium" panose="02000500000000000000"/>
                <a:cs typeface="MLVUKB+EBGaramond-Medium" panose="02000500000000000000"/>
              </a:rPr>
              <a:t>Itꢀcanꢀalsoꢀbeꢀusedꢀforꢀgettingꢀloanꢀfromꢀbank.</a:t>
            </a:r>
            <a:endParaRPr sz="1400" dirty="0">
              <a:solidFill>
                <a:srgbClr val="FFFFFF"/>
              </a:solidFill>
              <a:latin typeface="MLVUKB+EBGaramond-Medium" panose="02000500000000000000"/>
              <a:cs typeface="MLVUKB+EBGaramond-Medium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442" y="2258461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TRDAOP+Arial-BoldMT" panose="02000500000000000000"/>
                <a:cs typeface="TRDAOP+Arial-BoldMT" panose="02000500000000000000"/>
              </a:rPr>
              <a:t>LMS</a:t>
            </a:r>
            <a:r>
              <a:rPr sz="1400" b="1" dirty="0">
                <a:solidFill>
                  <a:srgbClr val="C88C32"/>
                </a:solidFill>
                <a:latin typeface="TRDAOP+Arial-BoldMT" panose="02000500000000000000"/>
                <a:cs typeface="TRDAOP+Arial-BoldMT" panose="02000500000000000000"/>
              </a:rPr>
              <a:t> </a:t>
            </a:r>
            <a:r>
              <a:rPr sz="1400" b="1" dirty="0">
                <a:solidFill>
                  <a:srgbClr val="C88C32"/>
                </a:solidFill>
                <a:latin typeface="TRDAOP+Arial-BoldMT" panose="02000500000000000000"/>
                <a:cs typeface="TRDAOP+Arial-BoldMT" panose="02000500000000000000"/>
              </a:rPr>
              <a:t>Username</a:t>
            </a:r>
            <a:endParaRPr sz="1400" b="1" dirty="0">
              <a:solidFill>
                <a:srgbClr val="C88C32"/>
              </a:solidFill>
              <a:latin typeface="TRDAOP+Arial-BoldMT" panose="02000500000000000000"/>
              <a:cs typeface="TRDAOP+Arial-BoldMT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9472" y="2258461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TRDAOP+Arial-BoldMT" panose="02000500000000000000"/>
                <a:cs typeface="TRDAOP+Arial-BoldMT" panose="02000500000000000000"/>
              </a:rPr>
              <a:t>Name</a:t>
            </a:r>
            <a:endParaRPr sz="1400" b="1" dirty="0">
              <a:solidFill>
                <a:srgbClr val="C88C32"/>
              </a:solidFill>
              <a:latin typeface="TRDAOP+Arial-BoldMT" panose="02000500000000000000"/>
              <a:cs typeface="TRDAOP+Arial-BoldMT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5417" y="2258461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TRDAOP+Arial-BoldMT" panose="02000500000000000000"/>
                <a:cs typeface="TRDAOP+Arial-BoldMT" panose="02000500000000000000"/>
              </a:rPr>
              <a:t>Batch</a:t>
            </a:r>
            <a:endParaRPr sz="1400" b="1" dirty="0">
              <a:solidFill>
                <a:srgbClr val="C88C32"/>
              </a:solidFill>
              <a:latin typeface="TRDAOP+Arial-BoldMT" panose="02000500000000000000"/>
              <a:cs typeface="TRDAOP+Arial-BoldMT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837" y="2654672"/>
            <a:ext cx="94347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EGOHT+ArialMT" panose="02000500000000000000"/>
                <a:cs typeface="FEGOHT+ArialMT" panose="02000500000000000000"/>
              </a:rPr>
              <a:t>2115a439</a:t>
            </a:r>
            <a:endParaRPr sz="1400" dirty="0">
              <a:solidFill>
                <a:srgbClr val="FFFFFF"/>
              </a:solidFill>
              <a:latin typeface="FEGOHT+ArialMT" panose="02000500000000000000"/>
              <a:cs typeface="FEGOHT+ArialMT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3597" y="2654672"/>
            <a:ext cx="2368486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EGOHT+ArialMT" panose="02000500000000000000"/>
                <a:cs typeface="FEGOHT+ArialMT" panose="02000500000000000000"/>
              </a:rPr>
              <a:t>M.PRAGTHIYUMNAN</a:t>
            </a:r>
            <a:r>
              <a:rPr sz="1400" spc="1517" dirty="0">
                <a:solidFill>
                  <a:srgbClr val="FFFFFF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FFFFFF"/>
                </a:solidFill>
                <a:latin typeface="FEGOHT+ArialMT" panose="02000500000000000000"/>
                <a:cs typeface="FEGOHT+ArialMT" panose="02000500000000000000"/>
              </a:rPr>
              <a:t>A4</a:t>
            </a:r>
            <a:endParaRPr sz="1400" dirty="0">
              <a:solidFill>
                <a:srgbClr val="FFFFFF"/>
              </a:solidFill>
              <a:latin typeface="FEGOHT+ArialMT" panose="02000500000000000000"/>
              <a:cs typeface="FEGOHT+ArialMT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37" y="3166911"/>
            <a:ext cx="943471" cy="102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EGOHT+ArialMT" panose="02000500000000000000"/>
                <a:cs typeface="FEGOHT+ArialMT" panose="02000500000000000000"/>
              </a:rPr>
              <a:t>2115a415</a:t>
            </a:r>
            <a:endParaRPr sz="1400" dirty="0">
              <a:solidFill>
                <a:srgbClr val="FFFFFF"/>
              </a:solidFill>
              <a:latin typeface="FEGOHT+ArialMT" panose="02000500000000000000"/>
              <a:cs typeface="FEGOHT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EGOHT+ArialMT" panose="02000500000000000000"/>
                <a:cs typeface="FEGOHT+ArialMT" panose="02000500000000000000"/>
              </a:rPr>
              <a:t>2115a416</a:t>
            </a:r>
            <a:endParaRPr sz="1400" dirty="0">
              <a:solidFill>
                <a:srgbClr val="FFFFFF"/>
              </a:solidFill>
              <a:latin typeface="FEGOHT+ArialMT" panose="02000500000000000000"/>
              <a:cs typeface="FEGOHT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EGOHT+ArialMT" panose="02000500000000000000"/>
                <a:cs typeface="FEGOHT+ArialMT" panose="02000500000000000000"/>
              </a:rPr>
              <a:t>2115a429</a:t>
            </a:r>
            <a:endParaRPr sz="1400" dirty="0">
              <a:solidFill>
                <a:srgbClr val="FFFFFF"/>
              </a:solidFill>
              <a:latin typeface="FEGOHT+ArialMT" panose="02000500000000000000"/>
              <a:cs typeface="FEGOHT+ArialMT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3597" y="3166911"/>
            <a:ext cx="1397086" cy="102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EGOHT+ArialMT" panose="02000500000000000000"/>
                <a:cs typeface="FEGOHT+ArialMT" panose="02000500000000000000"/>
              </a:rPr>
              <a:t>K.GOKULRAJ</a:t>
            </a:r>
            <a:endParaRPr sz="1400" dirty="0">
              <a:solidFill>
                <a:srgbClr val="FFFFFF"/>
              </a:solidFill>
              <a:latin typeface="FEGOHT+ArialMT" panose="02000500000000000000"/>
              <a:cs typeface="FEGOHT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EGOHT+ArialMT" panose="02000500000000000000"/>
                <a:cs typeface="FEGOHT+ArialMT" panose="02000500000000000000"/>
              </a:rPr>
              <a:t>M.HARIHARAN</a:t>
            </a:r>
            <a:endParaRPr sz="1400" dirty="0">
              <a:solidFill>
                <a:srgbClr val="FFFFFF"/>
              </a:solidFill>
              <a:latin typeface="FEGOHT+ArialMT" panose="02000500000000000000"/>
              <a:cs typeface="FEGOHT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EGOHT+ArialMT" panose="02000500000000000000"/>
                <a:cs typeface="FEGOHT+ArialMT" panose="02000500000000000000"/>
              </a:rPr>
              <a:t>KAVIN</a:t>
            </a:r>
            <a:r>
              <a:rPr sz="1400" dirty="0">
                <a:solidFill>
                  <a:srgbClr val="FFFFFF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FFFFFF"/>
                </a:solidFill>
                <a:latin typeface="FEGOHT+ArialMT" panose="02000500000000000000"/>
                <a:cs typeface="FEGOHT+ArialMT" panose="02000500000000000000"/>
              </a:rPr>
              <a:t>KUMAR</a:t>
            </a:r>
            <a:endParaRPr sz="1400" dirty="0">
              <a:solidFill>
                <a:srgbClr val="FFFFFF"/>
              </a:solidFill>
              <a:latin typeface="FEGOHT+ArialMT" panose="02000500000000000000"/>
              <a:cs typeface="FEGOHT+ArialMT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2384" y="3166911"/>
            <a:ext cx="369875" cy="102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EGOHT+ArialMT" panose="02000500000000000000"/>
                <a:cs typeface="FEGOHT+ArialMT" panose="02000500000000000000"/>
              </a:rPr>
              <a:t>A4</a:t>
            </a:r>
            <a:endParaRPr sz="1400" dirty="0">
              <a:solidFill>
                <a:srgbClr val="FFFFFF"/>
              </a:solidFill>
              <a:latin typeface="FEGOHT+ArialMT" panose="02000500000000000000"/>
              <a:cs typeface="FEGOHT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EGOHT+ArialMT" panose="02000500000000000000"/>
                <a:cs typeface="FEGOHT+ArialMT" panose="02000500000000000000"/>
              </a:rPr>
              <a:t>A4</a:t>
            </a:r>
            <a:endParaRPr sz="1400" dirty="0">
              <a:solidFill>
                <a:srgbClr val="FFFFFF"/>
              </a:solidFill>
              <a:latin typeface="FEGOHT+ArialMT" panose="02000500000000000000"/>
              <a:cs typeface="FEGOHT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EGOHT+ArialMT" panose="02000500000000000000"/>
                <a:cs typeface="FEGOHT+ArialMT" panose="02000500000000000000"/>
              </a:rPr>
              <a:t>A4</a:t>
            </a:r>
            <a:endParaRPr sz="1400" dirty="0">
              <a:solidFill>
                <a:srgbClr val="FFFFFF"/>
              </a:solidFill>
              <a:latin typeface="FEGOHT+ArialMT" panose="02000500000000000000"/>
              <a:cs typeface="FEGOHT+ArialMT" panose="02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84061"/>
            <a:ext cx="2365298" cy="254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223669"/>
                </a:solidFill>
                <a:latin typeface="CBBCKV+EBGaramond-ExtraBold" panose="02000500000000000000"/>
                <a:cs typeface="CBBCKV+EBGaramond-ExtraBold" panose="02000500000000000000"/>
              </a:rPr>
              <a:t>Taskꢀ4ꢀ::ꢀBackendꢀ(Moduleꢀ4)</a:t>
            </a:r>
            <a:endParaRPr sz="1400" dirty="0">
              <a:solidFill>
                <a:srgbClr val="223669"/>
              </a:solidFill>
              <a:latin typeface="CBBCKV+EBGaramond-ExtraBold" panose="02000500000000000000"/>
              <a:cs typeface="CBBCKV+EBGaramond-Extra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294" y="572914"/>
            <a:ext cx="3644797" cy="7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5"/>
              </a:lnSpc>
              <a:spcBef>
                <a:spcPts val="0"/>
              </a:spcBef>
              <a:spcAft>
                <a:spcPts val="0"/>
              </a:spcAft>
            </a:pPr>
            <a:r>
              <a:rPr sz="1100" b="1" dirty="0">
                <a:solidFill>
                  <a:srgbClr val="000000"/>
                </a:solidFill>
                <a:latin typeface="BBCCSP+EBGaramond-Bold" panose="02000500000000000000"/>
                <a:cs typeface="BBCCSP+EBGaramond-Bold" panose="02000500000000000000"/>
              </a:rPr>
              <a:t>Doꢀdatabaseꢀmodellingꢀandꢀcreateꢀmodels</a:t>
            </a:r>
            <a:endParaRPr sz="1100" b="1" dirty="0">
              <a:solidFill>
                <a:srgbClr val="000000"/>
              </a:solidFill>
              <a:latin typeface="BBCCSP+EBGaramond-Bold" panose="02000500000000000000"/>
              <a:cs typeface="BBCCSP+EBGaramond-Bold" panose="02000500000000000000"/>
            </a:endParaRPr>
          </a:p>
          <a:p>
            <a:pPr marL="0" marR="0">
              <a:lnSpc>
                <a:spcPts val="1285"/>
              </a:lnSpc>
              <a:spcBef>
                <a:spcPts val="3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USRKON+CourierNewPSMT" panose="02000500000000000000"/>
                <a:cs typeface="USRKON+CourierNewPSMT" panose="02000500000000000000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Designꢀschemaꢀforꢀallꢀtheꢀdataꢀtoꢀbeꢀstored</a:t>
            </a:r>
            <a:endParaRPr sz="11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  <a:p>
            <a:pPr marL="0" marR="0">
              <a:lnSpc>
                <a:spcPts val="1285"/>
              </a:lnSpc>
              <a:spcBef>
                <a:spcPts val="8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USRKON+CourierNewPSMT" panose="02000500000000000000"/>
                <a:cs typeface="USRKON+CourierNewPSMT" panose="02000500000000000000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Startꢀmongodbꢀlocalꢀserverꢀandꢀpointꢀtheꢀbackendꢀtoꢀtheꢀserver</a:t>
            </a:r>
            <a:endParaRPr sz="11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  <a:p>
            <a:pPr marL="0" marR="0">
              <a:lnSpc>
                <a:spcPts val="1285"/>
              </a:lnSpc>
              <a:spcBef>
                <a:spcPts val="3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USRKON+CourierNewPSMT" panose="02000500000000000000"/>
                <a:cs typeface="USRKON+CourierNewPSMT" panose="02000500000000000000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Createꢀmongooseꢀschemaꢀatꢀtheꢀbackend</a:t>
            </a:r>
            <a:endParaRPr sz="11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294" y="1249062"/>
            <a:ext cx="2361513" cy="20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USRKON+CourierNewPSMT" panose="02000500000000000000"/>
                <a:cs typeface="USRKON+CourierNewPSMT" panose="02000500000000000000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Runꢀtestꢀqueriesꢀtoꢀsetꢀupꢀtheꢀdatabase</a:t>
            </a:r>
            <a:endParaRPr sz="11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294" y="1578753"/>
            <a:ext cx="3627995" cy="1045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5"/>
              </a:lnSpc>
              <a:spcBef>
                <a:spcPts val="0"/>
              </a:spcBef>
              <a:spcAft>
                <a:spcPts val="0"/>
              </a:spcAft>
            </a:pPr>
            <a:r>
              <a:rPr sz="1100" b="1" dirty="0">
                <a:solidFill>
                  <a:srgbClr val="000000"/>
                </a:solidFill>
                <a:latin typeface="BBCCSP+EBGaramond-Bold" panose="02000500000000000000"/>
                <a:cs typeface="BBCCSP+EBGaramond-Bold" panose="02000500000000000000"/>
              </a:rPr>
              <a:t>CreateꢀVariousꢀAPIsꢀtoꢀensureꢀdataꢀflowꢀwithinꢀtheꢀwebsite</a:t>
            </a:r>
            <a:endParaRPr sz="1100" b="1" dirty="0">
              <a:solidFill>
                <a:srgbClr val="000000"/>
              </a:solidFill>
              <a:latin typeface="BBCCSP+EBGaramond-Bold" panose="02000500000000000000"/>
              <a:cs typeface="BBCCSP+EBGaramond-Bold" panose="02000500000000000000"/>
            </a:endParaRPr>
          </a:p>
          <a:p>
            <a:pPr marL="0" marR="0">
              <a:lnSpc>
                <a:spcPts val="1285"/>
              </a:lnSpc>
              <a:spcBef>
                <a:spcPts val="3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USRKON+CourierNewPSMT" panose="02000500000000000000"/>
                <a:cs typeface="USRKON+CourierNewPSMT" panose="02000500000000000000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Defineꢀallꢀtheꢀroutesꢀforꢀtheꢀbackend</a:t>
            </a:r>
            <a:endParaRPr sz="11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  <a:p>
            <a:pPr marL="0" marR="0">
              <a:lnSpc>
                <a:spcPts val="1285"/>
              </a:lnSpc>
              <a:spcBef>
                <a:spcPts val="8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USRKON+CourierNewPSMT" panose="02000500000000000000"/>
                <a:cs typeface="USRKON+CourierNewPSMT" panose="02000500000000000000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Addꢀauthenticationꢀmiddleware</a:t>
            </a:r>
            <a:endParaRPr sz="11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  <a:p>
            <a:pPr marL="0" marR="0">
              <a:lnSpc>
                <a:spcPts val="1285"/>
              </a:lnSpc>
              <a:spcBef>
                <a:spcPts val="3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USRKON+CourierNewPSMT" panose="02000500000000000000"/>
                <a:cs typeface="USRKON+CourierNewPSMT" panose="02000500000000000000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Addꢀcontrollersꢀforꢀallꢀtheꢀpathsꢀtoꢀhandleꢀapiꢀrequest</a:t>
            </a:r>
            <a:endParaRPr sz="11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  <a:p>
            <a:pPr marL="0" marR="0">
              <a:lnSpc>
                <a:spcPts val="1285"/>
              </a:lnSpc>
              <a:spcBef>
                <a:spcPts val="3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USRKON+CourierNewPSMT" panose="02000500000000000000"/>
                <a:cs typeface="USRKON+CourierNewPSMT" panose="02000500000000000000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CreateꢀEnvironmentꢀvariablesꢀforꢀallꢀauthenticationꢀkeys</a:t>
            </a:r>
            <a:endParaRPr sz="11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  <a:p>
            <a:pPr marL="0" marR="0">
              <a:lnSpc>
                <a:spcPts val="1285"/>
              </a:lnSpc>
              <a:spcBef>
                <a:spcPts val="3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USRKON+CourierNewPSMT" panose="02000500000000000000"/>
                <a:cs typeface="USRKON+CourierNewPSMT" panose="02000500000000000000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Note:ꢀAlwaysꢀhandleꢀallꢀpossibleꢀcasesꢀwithꢀtheꢀrequest</a:t>
            </a:r>
            <a:endParaRPr sz="11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875" y="2806654"/>
            <a:ext cx="1349806" cy="222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BBCCSP+EBGaramond-Bold" panose="02000500000000000000"/>
                <a:cs typeface="BBCCSP+EBGaramond-Bold" panose="02000500000000000000"/>
              </a:rPr>
              <a:t>EvaluationꢀMetric:</a:t>
            </a:r>
            <a:endParaRPr sz="1200" b="1" dirty="0">
              <a:solidFill>
                <a:srgbClr val="000000"/>
              </a:solidFill>
              <a:latin typeface="BBCCSP+EBGaramond-Bold" panose="02000500000000000000"/>
              <a:cs typeface="BBCCSP+EBGaramond-Bold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875" y="3091560"/>
            <a:ext cx="2270912" cy="2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100%ꢀCompletionꢀofꢀtheꢀaboveꢀtasks</a:t>
            </a:r>
            <a:endParaRPr sz="12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205" y="3706607"/>
            <a:ext cx="1501190" cy="25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9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BBCCSP+EBGaramond-Bold" panose="02000500000000000000"/>
                <a:cs typeface="BBCCSP+EBGaramond-Bold" panose="02000500000000000000"/>
              </a:rPr>
              <a:t>Learningꢀoutcome</a:t>
            </a:r>
            <a:endParaRPr sz="1400" b="1" dirty="0">
              <a:solidFill>
                <a:srgbClr val="C88C32"/>
              </a:solidFill>
              <a:latin typeface="BBCCSP+EBGaramond-Bold" panose="02000500000000000000"/>
              <a:cs typeface="BBCCSP+EBGaramond-Bold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874" y="4086511"/>
            <a:ext cx="2549410" cy="70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USRKON+CourierNewPSMT" panose="02000500000000000000"/>
                <a:cs typeface="USRKON+CourierNewPSMT" panose="02000500000000000000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UnderstandingꢀNosqlꢀdatabasesꢀmodeling</a:t>
            </a:r>
            <a:endParaRPr sz="11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  <a:p>
            <a:pPr marL="0" marR="0">
              <a:lnSpc>
                <a:spcPts val="1285"/>
              </a:lnSpc>
              <a:spcBef>
                <a:spcPts val="3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USRKON+CourierNewPSMT" panose="02000500000000000000"/>
                <a:cs typeface="USRKON+CourierNewPSMT" panose="02000500000000000000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Queryingꢀandꢀfilteringꢀmongodb</a:t>
            </a:r>
            <a:endParaRPr sz="11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  <a:p>
            <a:pPr marL="0" marR="0">
              <a:lnSpc>
                <a:spcPts val="1285"/>
              </a:lnSpc>
              <a:spcBef>
                <a:spcPts val="3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USRKON+CourierNewPSMT" panose="02000500000000000000"/>
                <a:cs typeface="USRKON+CourierNewPSMT" panose="02000500000000000000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Understandingꢀvariousꢀreqꢀmethods</a:t>
            </a:r>
            <a:endParaRPr sz="11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  <a:p>
            <a:pPr marL="0" marR="0">
              <a:lnSpc>
                <a:spcPts val="1285"/>
              </a:lnSpc>
              <a:spcBef>
                <a:spcPts val="3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USRKON+CourierNewPSMT" panose="02000500000000000000"/>
                <a:cs typeface="USRKON+CourierNewPSMT" panose="02000500000000000000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Gettingꢀfamiliarꢀwithꢀcookies</a:t>
            </a:r>
            <a:endParaRPr sz="11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874" y="4757071"/>
            <a:ext cx="1697799" cy="20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USRKON+CourierNewPSMT" panose="02000500000000000000"/>
                <a:cs typeface="USRKON+CourierNewPSMT" panose="02000500000000000000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Serverꢀsideꢀauthentication</a:t>
            </a:r>
            <a:endParaRPr sz="11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86701"/>
            <a:ext cx="2309241" cy="3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BBCCSP+EBGaramond-Bold" panose="02000500000000000000"/>
                <a:cs typeface="BBCCSP+EBGaramond-Bold" panose="02000500000000000000"/>
              </a:rPr>
              <a:t>Step-WiseꢀDescription</a:t>
            </a:r>
            <a:endParaRPr sz="1800" b="1" dirty="0">
              <a:solidFill>
                <a:srgbClr val="223669"/>
              </a:solidFill>
              <a:latin typeface="BBCCSP+EBGaramond-Bold" panose="02000500000000000000"/>
              <a:cs typeface="BBCCSP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459" y="966302"/>
            <a:ext cx="3945103" cy="1095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•</a:t>
            </a:r>
            <a:r>
              <a:rPr sz="1450" spc="1339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Creating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an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account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in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mongo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db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.</a:t>
            </a:r>
            <a:endParaRPr sz="1400" dirty="0">
              <a:solidFill>
                <a:srgbClr val="000000"/>
              </a:solidFill>
              <a:latin typeface="FEGOHT+ArialMT" panose="02000500000000000000"/>
              <a:cs typeface="FEGOHT+ArialMT" panose="02000500000000000000"/>
            </a:endParaRPr>
          </a:p>
          <a:p>
            <a:pPr marL="0" marR="0">
              <a:lnSpc>
                <a:spcPts val="1620"/>
              </a:lnSpc>
              <a:spcBef>
                <a:spcPts val="6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•</a:t>
            </a:r>
            <a:r>
              <a:rPr sz="1450" spc="1339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Getting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the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connection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link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from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mongo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db.</a:t>
            </a:r>
            <a:endParaRPr sz="1400" dirty="0">
              <a:solidFill>
                <a:srgbClr val="000000"/>
              </a:solidFill>
              <a:latin typeface="FEGOHT+ArialMT" panose="02000500000000000000"/>
              <a:cs typeface="FEGOHT+ArialMT" panose="02000500000000000000"/>
            </a:endParaRPr>
          </a:p>
          <a:p>
            <a:pPr marL="0" marR="0">
              <a:lnSpc>
                <a:spcPts val="1620"/>
              </a:lnSpc>
              <a:spcBef>
                <a:spcPts val="6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•</a:t>
            </a:r>
            <a:r>
              <a:rPr sz="1450" spc="1339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Install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mongo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db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and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express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in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our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local</a:t>
            </a:r>
            <a:endParaRPr sz="1400" dirty="0">
              <a:solidFill>
                <a:srgbClr val="000000"/>
              </a:solidFill>
              <a:latin typeface="FEGOHT+ArialMT" panose="02000500000000000000"/>
              <a:cs typeface="FEGOHT+ArialMT" panose="02000500000000000000"/>
            </a:endParaRPr>
          </a:p>
          <a:p>
            <a:pPr marL="285750" marR="0">
              <a:lnSpc>
                <a:spcPts val="1565"/>
              </a:lnSpc>
              <a:spcBef>
                <a:spcPts val="5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computer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and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connecting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to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mongo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db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using</a:t>
            </a:r>
            <a:endParaRPr sz="1400" dirty="0">
              <a:solidFill>
                <a:srgbClr val="000000"/>
              </a:solidFill>
              <a:latin typeface="FEGOHT+ArialMT" panose="02000500000000000000"/>
              <a:cs typeface="FEGOHT+ArialMT" panose="02000500000000000000"/>
            </a:endParaRPr>
          </a:p>
          <a:p>
            <a:pPr marL="285750" marR="0">
              <a:lnSpc>
                <a:spcPts val="1565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that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link.</a:t>
            </a:r>
            <a:endParaRPr sz="1400" dirty="0">
              <a:solidFill>
                <a:srgbClr val="000000"/>
              </a:solidFill>
              <a:latin typeface="FEGOHT+ArialMT" panose="02000500000000000000"/>
              <a:cs typeface="FEGOHT+ArialMT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459" y="2033102"/>
            <a:ext cx="4231660" cy="24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•</a:t>
            </a:r>
            <a:r>
              <a:rPr sz="1450" spc="1339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Querying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the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mongo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db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database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using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queries.</a:t>
            </a:r>
            <a:endParaRPr sz="1400" dirty="0">
              <a:solidFill>
                <a:srgbClr val="000000"/>
              </a:solidFill>
              <a:latin typeface="FEGOHT+ArialMT" panose="02000500000000000000"/>
              <a:cs typeface="FEGOHT+ArialMT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229" y="3533051"/>
            <a:ext cx="2263292" cy="3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BBCCSP+EBGaramond-Bold" panose="02000500000000000000"/>
                <a:cs typeface="BBCCSP+EBGaramond-Bold" panose="02000500000000000000"/>
              </a:rPr>
              <a:t>Summaryꢀofꢀyourꢀtask</a:t>
            </a:r>
            <a:endParaRPr sz="1800" b="1" dirty="0">
              <a:solidFill>
                <a:srgbClr val="C88C32"/>
              </a:solidFill>
              <a:latin typeface="BBCCSP+EBGaramond-Bold" panose="02000500000000000000"/>
              <a:cs typeface="BBCCSP+EBGaramond-Bold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879" y="4168734"/>
            <a:ext cx="2542592" cy="450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Creating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a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connection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with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the</a:t>
            </a:r>
            <a:endParaRPr sz="1400" dirty="0">
              <a:solidFill>
                <a:srgbClr val="000000"/>
              </a:solidFill>
              <a:latin typeface="FEGOHT+ArialMT" panose="02000500000000000000"/>
              <a:cs typeface="FEGOHT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NoSql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Database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EGOHT+ArialMT" panose="02000500000000000000"/>
                <a:cs typeface="FEGOHT+ArialMT" panose="02000500000000000000"/>
              </a:rPr>
              <a:t>MongoDB.</a:t>
            </a:r>
            <a:endParaRPr sz="1400" dirty="0">
              <a:solidFill>
                <a:srgbClr val="000000"/>
              </a:solidFill>
              <a:latin typeface="FEGOHT+ArialMT" panose="02000500000000000000"/>
              <a:cs typeface="FEGOHT+ArialMT" panose="02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724" y="221774"/>
            <a:ext cx="2988868" cy="405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BBCCSP+EBGaramond-Bold" panose="02000500000000000000"/>
                <a:cs typeface="BBCCSP+EBGaramond-Bold" panose="02000500000000000000"/>
              </a:rPr>
              <a:t>AssessmentꢀParameter</a:t>
            </a:r>
            <a:endParaRPr sz="2400" b="1" dirty="0">
              <a:solidFill>
                <a:srgbClr val="C88C32"/>
              </a:solidFill>
              <a:latin typeface="BBCCSP+EBGaramond-Bold" panose="02000500000000000000"/>
              <a:cs typeface="BBCCSP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809" y="975995"/>
            <a:ext cx="1588515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DesignꢀSchemaꢀforꢀdataꢀtoꢀbeꢀ</a:t>
            </a:r>
            <a:endParaRPr sz="10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  <a:p>
            <a:pPr marL="1109345" marR="0">
              <a:lnSpc>
                <a:spcPts val="1165"/>
              </a:lnSpc>
              <a:spcBef>
                <a:spcPts val="35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stored</a:t>
            </a:r>
            <a:endParaRPr sz="10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6950" y="975986"/>
            <a:ext cx="2217039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Pointꢀallꢀroutesꢀwithꢀaꢀappropriateꢀ</a:t>
            </a:r>
            <a:endParaRPr sz="10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  <a:p>
            <a:pPr marL="0" marR="0">
              <a:lnSpc>
                <a:spcPts val="1165"/>
              </a:lnSpc>
              <a:spcBef>
                <a:spcPts val="35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controllersꢀtoꢀcontrolꢀrequestꢀandꢀresponse</a:t>
            </a:r>
            <a:endParaRPr sz="10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8575" y="2203510"/>
            <a:ext cx="1854961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Addꢀauthenticationꢀmiddlewareꢀtoꢀ</a:t>
            </a:r>
            <a:endParaRPr sz="10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  <a:p>
            <a:pPr marL="0" marR="0">
              <a:lnSpc>
                <a:spcPts val="1165"/>
              </a:lnSpc>
              <a:spcBef>
                <a:spcPts val="35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allꢀprotectedꢀroutes</a:t>
            </a:r>
            <a:endParaRPr sz="10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088" y="2279710"/>
            <a:ext cx="1724786" cy="186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Setꢀmongodbꢀserverꢀonꢀlocalhost</a:t>
            </a:r>
            <a:endParaRPr sz="10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5551" y="2291185"/>
            <a:ext cx="1198016" cy="3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BBCCSP+EBGaramond-Bold" panose="02000500000000000000"/>
                <a:cs typeface="BBCCSP+EBGaramond-Bold" panose="02000500000000000000"/>
              </a:rPr>
              <a:t>Check-List</a:t>
            </a:r>
            <a:endParaRPr sz="1800" b="1" dirty="0">
              <a:solidFill>
                <a:srgbClr val="223669"/>
              </a:solidFill>
              <a:latin typeface="BBCCSP+EBGaramond-Bold" panose="02000500000000000000"/>
              <a:cs typeface="BBCCSP+EBGaramond-Bold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2970" y="3463737"/>
            <a:ext cx="1666239" cy="338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Addꢀdummyꢀdataꢀwithꢀschemaꢀ</a:t>
            </a:r>
            <a:endParaRPr sz="10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  <a:p>
            <a:pPr marL="577850" marR="0">
              <a:lnSpc>
                <a:spcPts val="1165"/>
              </a:lnSpc>
              <a:spcBef>
                <a:spcPts val="3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inꢀmongodbꢀserver</a:t>
            </a:r>
            <a:endParaRPr sz="10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3713" y="3463737"/>
            <a:ext cx="1630299" cy="338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Filterꢀandꢀsantizeꢀallꢀtheꢀ</a:t>
            </a:r>
            <a:endParaRPr sz="10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  <a:p>
            <a:pPr marL="0" marR="0">
              <a:lnSpc>
                <a:spcPts val="1165"/>
              </a:lnSpc>
              <a:spcBef>
                <a:spcPts val="3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incomingꢀdataꢀinꢀhttpꢀrequests</a:t>
            </a:r>
            <a:endParaRPr sz="10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7795" y="4273436"/>
            <a:ext cx="1571752" cy="338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Runꢀsomeꢀtestꢀqueriesꢀtoꢀtestꢀ</a:t>
            </a:r>
            <a:endParaRPr sz="10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  <a:p>
            <a:pPr marL="933450" marR="0">
              <a:lnSpc>
                <a:spcPts val="1165"/>
              </a:lnSpc>
              <a:spcBef>
                <a:spcPts val="3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theꢀserver</a:t>
            </a:r>
            <a:endParaRPr sz="10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6365" y="4273436"/>
            <a:ext cx="1467357" cy="338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Setꢀupꢀsecureꢀenvironmentꢀ</a:t>
            </a:r>
            <a:endParaRPr sz="10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  <a:p>
            <a:pPr marL="0" marR="0">
              <a:lnSpc>
                <a:spcPts val="1165"/>
              </a:lnSpc>
              <a:spcBef>
                <a:spcPts val="3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HBRRG+EBGaramond-Regular" panose="02000500000000000000"/>
                <a:cs typeface="MHBRRG+EBGaramond-Regular" panose="02000500000000000000"/>
              </a:rPr>
              <a:t>variablesꢀforꢀsecretꢀkeys</a:t>
            </a:r>
            <a:endParaRPr sz="1000" dirty="0">
              <a:solidFill>
                <a:srgbClr val="000000"/>
              </a:solidFill>
              <a:latin typeface="MHBRRG+EBGaramond-Regular" panose="02000500000000000000"/>
              <a:cs typeface="MHBRRG+EBGaramond-Regular" panose="02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1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AVQWLS+PublicSans-BoldItalic" panose="02000500000000000000"/>
                <a:cs typeface="AVQWLS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AVQWLS+PublicSans-BoldItalic" panose="02000500000000000000"/>
                <a:cs typeface="AVQWLS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VQWLS+PublicSans-BoldItalic" panose="02000500000000000000"/>
                <a:cs typeface="AVQWLS+PublicSans-BoldItalic" panose="02000500000000000000"/>
              </a:rPr>
              <a:t>Github</a:t>
            </a:r>
            <a:endParaRPr sz="1800" b="1" dirty="0">
              <a:solidFill>
                <a:srgbClr val="FFFFFF"/>
              </a:solidFill>
              <a:latin typeface="AVQWLS+PublicSans-BoldItalic" panose="02000500000000000000"/>
              <a:cs typeface="AVQWLS+PublicSans-BoldItalic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0156" y="2148198"/>
            <a:ext cx="2668092" cy="464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0000"/>
                </a:solidFill>
                <a:latin typeface="EAMMQQ+EBGaramond-SemiBold" panose="02000500000000000000"/>
                <a:cs typeface="EAMMQQ+EBGaramond-SemiBold" panose="02000500000000000000"/>
                <a:hlinkClick r:id="rId3" tooltip="" action="ppaction://hlinkfile"/>
              </a:rPr>
              <a:t>https://github.com/kavinkumar0/Moneytransfer</a:t>
            </a:r>
            <a:endParaRPr sz="1400" dirty="0">
              <a:solidFill>
                <a:srgbClr val="FF0000"/>
              </a:solidFill>
              <a:latin typeface="EAMMQQ+EBGaramond-SemiBold" panose="02000500000000000000"/>
              <a:cs typeface="EAMMQQ+EBGaramond-SemiBold" panose="02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1889</Words>
  <Application>WPS Presentation</Application>
  <PresentationFormat>On-screen Show (4:3)</PresentationFormat>
  <Paragraphs>106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SimSun</vt:lpstr>
      <vt:lpstr>Wingdings</vt:lpstr>
      <vt:lpstr>CGOAUC+PublicSans-Bold</vt:lpstr>
      <vt:lpstr>BBCCSP+EBGaramond-Bold</vt:lpstr>
      <vt:lpstr>USRKON+CourierNewPSMT</vt:lpstr>
      <vt:lpstr>Times New Roman</vt:lpstr>
      <vt:lpstr>MLVUKB+EBGaramond-Medium</vt:lpstr>
      <vt:lpstr>TRDAOP+Arial-BoldMT</vt:lpstr>
      <vt:lpstr>FEGOHT+ArialMT</vt:lpstr>
      <vt:lpstr>CBBCKV+EBGaramond-ExtraBold</vt:lpstr>
      <vt:lpstr>MHBRRG+EBGaramond-Regular</vt:lpstr>
      <vt:lpstr>AVQWLS+PublicSans-BoldItalic</vt:lpstr>
      <vt:lpstr>EAMMQQ+EBGaramond-SemiBold</vt:lpstr>
      <vt:lpstr>Calibri</vt:lpstr>
      <vt:lpstr>Microsoft YaHei</vt:lpstr>
      <vt:lpstr>Arial Unicode MS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Kavinkumar S</cp:lastModifiedBy>
  <cp:revision>2</cp:revision>
  <dcterms:created xsi:type="dcterms:W3CDTF">2023-05-04T16:49:32Z</dcterms:created>
  <dcterms:modified xsi:type="dcterms:W3CDTF">2023-05-04T16:51:10Z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C5BEAC8FE3C244618165084C1A9919F3</vt:lpwstr>
  </property>
  <property fmtid="{D5CDD505-2E9C-101B-9397-08002B2CF9AE}" pid="3" name="KSOProductBuildVer">
    <vt:lpwstr>1033-11.2.0.11219</vt:lpwstr>
  </property>
</Properties>
</file>