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itle 12"/>
          <p:cNvSpPr>
            <a:spLocks noGrp="1"/>
          </p:cNvSpPr>
          <p:nvPr>
            <p:ph type="ctrTitle"/>
          </p:nvPr>
        </p:nvSpPr>
        <p:spPr>
          <a:xfrm>
            <a:off x="2514812" y="2819219"/>
            <a:ext cx="7766936" cy="1107440"/>
          </a:xfrm>
        </p:spPr>
        <p:txBody>
          <a:bodyPr/>
          <a:lstStyle/>
          <a:p>
            <a:r>
              <a:rPr lang="en-US" sz="3600" b="1" dirty="0">
                <a:solidFill>
                  <a:schemeClr val="tx1"/>
                </a:solidFill>
                <a:latin typeface="+mj-lt"/>
              </a:rPr>
              <a:t>Heart Disease Prediction Using-Machine Learning</a:t>
            </a:r>
          </a:p>
        </p:txBody>
      </p:sp>
      <p:sp>
        <p:nvSpPr>
          <p:cNvPr id="15" name="Subtitle 14"/>
          <p:cNvSpPr>
            <a:spLocks noGrp="1"/>
          </p:cNvSpPr>
          <p:nvPr>
            <p:ph type="subTitle" idx="1"/>
          </p:nvPr>
        </p:nvSpPr>
        <p:spPr>
          <a:xfrm>
            <a:off x="1676611" y="4114968"/>
            <a:ext cx="7766937" cy="1508138"/>
          </a:xfrm>
        </p:spPr>
        <p:txBody>
          <a:bodyPr>
            <a:noAutofit/>
          </a:bodyPr>
          <a:lstStyle/>
          <a:p>
            <a:pPr algn="r"/>
            <a:r>
              <a:rPr lang="en-IN" sz="2400" dirty="0">
                <a:solidFill>
                  <a:schemeClr val="tx1"/>
                </a:solidFill>
              </a:rPr>
              <a:t>Kavinkumar N </a:t>
            </a:r>
          </a:p>
          <a:p>
            <a:pPr algn="r"/>
            <a:r>
              <a:rPr lang="en-IN" sz="2400">
                <a:solidFill>
                  <a:schemeClr val="tx1"/>
                </a:solidFill>
              </a:rPr>
              <a:t>2021503323</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1666875" y="6468110"/>
            <a:ext cx="76200" cy="177165"/>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mj-lt"/>
              </a:rPr>
              <a:t>RESULTS</a:t>
            </a: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10</a:t>
            </a:fld>
            <a:endParaRPr spc="-25" dirty="0">
              <a:latin typeface="+mj-lt"/>
            </a:endParaRPr>
          </a:p>
        </p:txBody>
      </p:sp>
      <p:sp>
        <p:nvSpPr>
          <p:cNvPr id="4" name="Text Box 3"/>
          <p:cNvSpPr txBox="1"/>
          <p:nvPr/>
        </p:nvSpPr>
        <p:spPr>
          <a:xfrm>
            <a:off x="2286000" y="1247775"/>
            <a:ext cx="7703820" cy="2030095"/>
          </a:xfrm>
          <a:prstGeom prst="rect">
            <a:avLst/>
          </a:prstGeom>
          <a:noFill/>
        </p:spPr>
        <p:txBody>
          <a:bodyPr wrap="square" rtlCol="0">
            <a:spAutoFit/>
          </a:bodyPr>
          <a:lstStyle/>
          <a:p>
            <a:pPr marL="342900" indent="-342900">
              <a:buFont typeface="Arial" panose="020B0604020202020204" pitchFamily="34" charset="0"/>
              <a:buChar char="•"/>
            </a:pPr>
            <a:r>
              <a:rPr lang="en-US" sz="1800" b="1" dirty="0">
                <a:latin typeface="+mj-lt"/>
                <a:cs typeface="Times New Roman" panose="02020603050405020304" charset="0"/>
              </a:rPr>
              <a:t>Through our project, we successfully developed a predictive model for heart disease detection utilizing a variety of machine learning algorithms. By meticulously preprocessing the dataset and training diverse models including Logistic Regression, Naive </a:t>
            </a:r>
            <a:r>
              <a:rPr lang="en-US" sz="1800" b="1" dirty="0" err="1">
                <a:latin typeface="+mj-lt"/>
                <a:cs typeface="Times New Roman" panose="02020603050405020304" charset="0"/>
              </a:rPr>
              <a:t>Bayes</a:t>
            </a:r>
            <a:r>
              <a:rPr lang="en-US" sz="1800" b="1" dirty="0">
                <a:latin typeface="+mj-lt"/>
                <a:cs typeface="Times New Roman" panose="02020603050405020304" charset="0"/>
              </a:rPr>
              <a:t>, Support Vector Machine, K-Nearest </a:t>
            </a:r>
            <a:r>
              <a:rPr lang="en-US" sz="1800" b="1" dirty="0" err="1">
                <a:latin typeface="+mj-lt"/>
                <a:cs typeface="Times New Roman" panose="02020603050405020304" charset="0"/>
              </a:rPr>
              <a:t>Neighbours</a:t>
            </a:r>
            <a:r>
              <a:rPr lang="en-US" sz="1800" b="1" dirty="0">
                <a:latin typeface="+mj-lt"/>
                <a:cs typeface="Times New Roman" panose="02020603050405020304" charset="0"/>
              </a:rPr>
              <a:t>, Decision Tree, Random Forest, </a:t>
            </a:r>
            <a:r>
              <a:rPr lang="en-US" sz="1800" b="1" dirty="0" err="1">
                <a:latin typeface="+mj-lt"/>
                <a:cs typeface="Times New Roman" panose="02020603050405020304" charset="0"/>
              </a:rPr>
              <a:t>XGBoost</a:t>
            </a:r>
            <a:r>
              <a:rPr lang="en-US" sz="1800" b="1" dirty="0">
                <a:latin typeface="+mj-lt"/>
                <a:cs typeface="Times New Roman" panose="02020603050405020304" charset="0"/>
              </a:rPr>
              <a:t>, and Artificial Neural Network, we achieved comprehensive coverage of predictive techniques</a:t>
            </a:r>
          </a:p>
        </p:txBody>
      </p:sp>
      <p:pic>
        <p:nvPicPr>
          <p:cNvPr id="11" name="Content Placeholder 10"/>
          <p:cNvPicPr>
            <a:picLocks noGrp="1" noChangeAspect="1"/>
          </p:cNvPicPr>
          <p:nvPr>
            <p:ph sz="half" idx="2"/>
          </p:nvPr>
        </p:nvPicPr>
        <p:blipFill>
          <a:blip r:embed="rId3"/>
          <a:stretch>
            <a:fillRect/>
          </a:stretch>
        </p:blipFill>
        <p:spPr>
          <a:xfrm>
            <a:off x="152400" y="3277870"/>
            <a:ext cx="6348730" cy="2896235"/>
          </a:xfrm>
          <a:prstGeom prst="rect">
            <a:avLst/>
          </a:prstGeom>
        </p:spPr>
      </p:pic>
      <p:pic>
        <p:nvPicPr>
          <p:cNvPr id="13" name="Picture 12"/>
          <p:cNvPicPr>
            <a:picLocks noChangeAspect="1"/>
          </p:cNvPicPr>
          <p:nvPr/>
        </p:nvPicPr>
        <p:blipFill>
          <a:blip r:embed="rId4"/>
          <a:stretch>
            <a:fillRect/>
          </a:stretch>
        </p:blipFill>
        <p:spPr>
          <a:xfrm>
            <a:off x="6705600" y="3277870"/>
            <a:ext cx="5448935" cy="2896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a:latin typeface="Times New Roman" panose="02020603050405020304" charset="0"/>
                <a:cs typeface="Times New Roman" panose="02020603050405020304" charset="0"/>
                <a:sym typeface="+mn-ea"/>
              </a:rPr>
              <a:t>PROJECT TITLE</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 Box 22"/>
          <p:cNvSpPr txBox="1"/>
          <p:nvPr/>
        </p:nvSpPr>
        <p:spPr>
          <a:xfrm>
            <a:off x="990600" y="1828800"/>
            <a:ext cx="8467090" cy="4524315"/>
          </a:xfrm>
          <a:prstGeom prst="rect">
            <a:avLst/>
          </a:prstGeom>
          <a:noFill/>
        </p:spPr>
        <p:txBody>
          <a:bodyPr wrap="square" rtlCol="0">
            <a:spAutoFit/>
          </a:bodyPr>
          <a:lstStyle/>
          <a:p>
            <a:pPr marL="342900" indent="-342900">
              <a:buFont typeface="Arial" panose="020B0604020202020204" pitchFamily="34" charset="0"/>
              <a:buChar char="•"/>
            </a:pPr>
            <a:r>
              <a:rPr sz="2400" dirty="0">
                <a:latin typeface="+mj-lt"/>
                <a:cs typeface="Times New Roman" panose="02020603050405020304" charset="0"/>
                <a:sym typeface="+mn-ea"/>
              </a:rPr>
              <a:t>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p>
          <a:p>
            <a:pPr marL="342900" indent="-342900">
              <a:buFont typeface="Arial" panose="020B0604020202020204" pitchFamily="34" charset="0"/>
              <a:buChar char="•"/>
            </a:pPr>
            <a:r>
              <a:rPr sz="2400" dirty="0">
                <a:latin typeface="+mj-lt"/>
                <a:cs typeface="Times New Roman" panose="02020603050405020304" charset="0"/>
                <a:sym typeface="+mn-ea"/>
              </a:rPr>
              <a:t>The project involved analysis of the heart disease patient dataset with proper data processing. Then, different models were </a:t>
            </a:r>
            <a:r>
              <a:rPr sz="2400">
                <a:latin typeface="+mj-lt"/>
                <a:cs typeface="Times New Roman" panose="02020603050405020304" charset="0"/>
                <a:sym typeface="+mn-ea"/>
              </a:rPr>
              <a:t>trained and </a:t>
            </a:r>
            <a:r>
              <a:rPr sz="2400" dirty="0">
                <a:latin typeface="+mj-lt"/>
                <a:cs typeface="Times New Roman" panose="02020603050405020304" charset="0"/>
                <a:sym typeface="+mn-ea"/>
              </a:rPr>
              <a:t>predictions are made with different algorithms KNN, Decision Tree, Random Forest,SVM,Logistic Regression etc</a:t>
            </a:r>
            <a:r>
              <a:rPr lang="en-US" altLang="" sz="2400" dirty="0">
                <a:latin typeface="+mj-lt"/>
                <a:cs typeface="Times New Roman" panose="02020603050405020304" charset="0"/>
                <a:sym typeface="+mn-ea"/>
              </a:rPr>
              <a:t>.</a:t>
            </a:r>
            <a:r>
              <a:rPr sz="2400" dirty="0">
                <a:latin typeface="+mj-lt"/>
                <a:cs typeface="Times New Roman" panose="02020603050405020304" charset="0"/>
                <a:sym typeface="+mn-ea"/>
              </a:rPr>
              <a:t> </a:t>
            </a:r>
            <a:r>
              <a:rPr lang="en-US" altLang="" sz="2400" dirty="0">
                <a:latin typeface="+mj-lt"/>
                <a:cs typeface="Times New Roman" panose="02020603050405020304" charset="0"/>
                <a:sym typeface="+mn-ea"/>
              </a:rPr>
              <a:t>D</a:t>
            </a:r>
            <a:r>
              <a:rPr sz="2400" dirty="0">
                <a:latin typeface="+mj-lt"/>
                <a:cs typeface="Times New Roman" panose="02020603050405020304" charset="0"/>
                <a:sym typeface="+mn-ea"/>
              </a:rPr>
              <a:t>ataset I've used for my Kaggle kernel 'Binary Classification with Sklearn and Keras'</a:t>
            </a:r>
          </a:p>
        </p:txBody>
      </p:sp>
      <p:sp>
        <p:nvSpPr>
          <p:cNvPr id="15" name="Text Box 14"/>
          <p:cNvSpPr txBox="1"/>
          <p:nvPr/>
        </p:nvSpPr>
        <p:spPr>
          <a:xfrm>
            <a:off x="914400" y="1363980"/>
            <a:ext cx="7552690" cy="368300"/>
          </a:xfrm>
          <a:prstGeom prst="rect">
            <a:avLst/>
          </a:prstGeom>
          <a:noFill/>
        </p:spPr>
        <p:txBody>
          <a:bodyPr wrap="square" rtlCol="0">
            <a:spAutoFit/>
          </a:bodyPr>
          <a:lstStyle/>
          <a:p>
            <a:r>
              <a:rPr lang="en-US" b="1" dirty="0">
                <a:solidFill>
                  <a:schemeClr val="tx1"/>
                </a:solidFill>
                <a:sym typeface="+mn-ea"/>
              </a:rPr>
              <a:t>Heart Disease Prediction using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mj-l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lstStyle/>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PROBLEM</a:t>
            </a:r>
            <a:r>
              <a:rPr lang="en-US" altLang="en-US" sz="2400" b="1" spc="-10" dirty="0">
                <a:latin typeface="+mj-lt"/>
                <a:cs typeface="Times New Roman" panose="02020603050405020304" charset="0"/>
                <a:sym typeface="+mn-ea"/>
              </a:rPr>
              <a:t> </a:t>
            </a:r>
            <a:r>
              <a:rPr sz="2400" b="1" spc="-75" dirty="0">
                <a:latin typeface="+mj-lt"/>
                <a:cs typeface="Times New Roman" panose="02020603050405020304" charset="0"/>
                <a:sym typeface="+mn-ea"/>
              </a:rPr>
              <a:t>STATEMENT</a:t>
            </a:r>
          </a:p>
          <a:p>
            <a:pPr marL="285750" indent="-285750">
              <a:lnSpc>
                <a:spcPct val="100000"/>
              </a:lnSpc>
              <a:spcBef>
                <a:spcPts val="130"/>
              </a:spcBef>
              <a:buFont typeface="Arial" panose="020B0604020202020204" pitchFamily="34" charset="0"/>
              <a:buChar char="•"/>
              <a:tabLst>
                <a:tab pos="2727960" algn="l"/>
              </a:tabLst>
            </a:pPr>
            <a:endParaRPr lang="en-US" sz="2400" b="1" dirty="0">
              <a:latin typeface="+mj-lt"/>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PROJECT</a:t>
            </a:r>
            <a:r>
              <a:rPr lang="en-US" altLang="en-US" sz="2400" b="1" spc="-10" dirty="0">
                <a:latin typeface="+mj-lt"/>
                <a:cs typeface="Times New Roman" panose="02020603050405020304" charset="0"/>
                <a:sym typeface="+mn-ea"/>
              </a:rPr>
              <a:t> </a:t>
            </a:r>
            <a:r>
              <a:rPr sz="2400" b="1" spc="-10" dirty="0">
                <a:latin typeface="+mj-lt"/>
                <a:cs typeface="Times New Roman" panose="02020603050405020304" charset="0"/>
                <a:sym typeface="+mn-ea"/>
              </a:rPr>
              <a:t>OVERVIEW</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mj-lt"/>
                <a:cs typeface="Times New Roman" panose="02020603050405020304" charset="0"/>
                <a:sym typeface="+mn-ea"/>
              </a:rPr>
              <a:t>END</a:t>
            </a:r>
            <a:r>
              <a:rPr sz="2400" b="1" spc="-70" dirty="0">
                <a:latin typeface="+mj-lt"/>
                <a:cs typeface="Times New Roman" panose="02020603050405020304" charset="0"/>
                <a:sym typeface="+mn-ea"/>
              </a:rPr>
              <a:t> </a:t>
            </a:r>
            <a:r>
              <a:rPr sz="2400" b="1" spc="-10" dirty="0">
                <a:latin typeface="+mj-lt"/>
                <a:cs typeface="Times New Roman" panose="02020603050405020304" charset="0"/>
                <a:sym typeface="+mn-ea"/>
              </a:rPr>
              <a:t>USERS</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SOLUTION</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MODELLING</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mj-lt"/>
                <a:cs typeface="Times New Roman" panose="02020603050405020304" charset="0"/>
                <a:sym typeface="+mn-ea"/>
              </a:rPr>
              <a:t>RESULTS</a:t>
            </a:r>
            <a:endParaRPr sz="2400" b="1" spc="-60" dirty="0">
              <a:latin typeface="+mj-lt"/>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latin typeface="+mj-lt"/>
            </a:endParaRPr>
          </a:p>
          <a:p>
            <a:pPr>
              <a:lnSpc>
                <a:spcPct val="100000"/>
              </a:lnSpc>
              <a:spcBef>
                <a:spcPts val="130"/>
              </a:spcBef>
              <a:tabLst>
                <a:tab pos="2727960" algn="l"/>
              </a:tabLst>
            </a:pPr>
            <a:endParaRPr spc="-10" dirty="0">
              <a:latin typeface="+mj-lt"/>
            </a:endParaRPr>
          </a:p>
          <a:p>
            <a:pPr>
              <a:lnSpc>
                <a:spcPct val="100000"/>
              </a:lnSpc>
              <a:spcBef>
                <a:spcPts val="130"/>
              </a:spcBef>
              <a:tabLst>
                <a:tab pos="2727960" algn="l"/>
              </a:tabLst>
            </a:pPr>
            <a:endParaRPr lang="en-US"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mj-lt"/>
              </a:rPr>
              <a:t>PROBLEM</a:t>
            </a:r>
            <a:r>
              <a:rPr sz="4250" dirty="0">
                <a:latin typeface="+mj-lt"/>
              </a:rPr>
              <a:t>	</a:t>
            </a:r>
            <a:r>
              <a:rPr sz="4250" spc="-75" dirty="0">
                <a:latin typeface="+mj-lt"/>
              </a:rPr>
              <a:t>STATEMENT</a:t>
            </a:r>
            <a:endParaRPr sz="4250">
              <a:latin typeface="+mj-lt"/>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4</a:t>
            </a:fld>
            <a:endParaRPr spc="-50" dirty="0">
              <a:latin typeface="+mj-lt"/>
            </a:endParaRPr>
          </a:p>
        </p:txBody>
      </p:sp>
      <p:sp>
        <p:nvSpPr>
          <p:cNvPr id="11" name="Text Box 10"/>
          <p:cNvSpPr txBox="1"/>
          <p:nvPr/>
        </p:nvSpPr>
        <p:spPr>
          <a:xfrm>
            <a:off x="1524000" y="1752600"/>
            <a:ext cx="7923530" cy="2746375"/>
          </a:xfrm>
          <a:prstGeom prst="rect">
            <a:avLst/>
          </a:prstGeom>
          <a:noFill/>
        </p:spPr>
        <p:txBody>
          <a:bodyPr wrap="square" rtlCol="0">
            <a:noAutofit/>
          </a:bodyPr>
          <a:lstStyle/>
          <a:p>
            <a:pPr marL="342900" indent="-342900">
              <a:buFont typeface="Arial" panose="020B0604020202020204" pitchFamily="34" charset="0"/>
              <a:buChar char="•"/>
            </a:pPr>
            <a:r>
              <a:rPr lang="en-US" sz="2400" b="1" dirty="0">
                <a:latin typeface="+mj-lt"/>
                <a:cs typeface="Times New Roman" panose="02020603050405020304" charset="0"/>
              </a:rPr>
              <a:t>Heart disease is a leading cause of mortality worldwide, and early detection plays a crucial role in its management and prevention. The goal of this project is to develop a machine learning model that can accurately predict the likelihood of an individual having heart disease based on various medical and demographic factors.</a:t>
            </a:r>
          </a:p>
          <a:p>
            <a:pPr marL="342900" indent="-342900">
              <a:buFont typeface="Arial" panose="020B0604020202020204" pitchFamily="34" charset="0"/>
              <a:buChar char="•"/>
            </a:pPr>
            <a:r>
              <a:rPr lang="en-US" sz="2400" b="1" dirty="0">
                <a:latin typeface="+mj-lt"/>
                <a:cs typeface="Times New Roman" panose="02020603050405020304" charset="0"/>
              </a:rPr>
              <a:t>The objective is to build a robust predictive model that can assist healthcare professionals in identifying individuals at high risk of heart disease, enabling timely intervention and personalized treatment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0400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18376"/>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latin typeface="+mj-lt"/>
              </a:rPr>
              <a:t>PROJE</a:t>
            </a:r>
            <a:r>
              <a:rPr lang="en-US" sz="4250" spc="-10" dirty="0">
                <a:latin typeface="+mj-lt"/>
              </a:rPr>
              <a:t>CT </a:t>
            </a:r>
            <a:r>
              <a:rPr sz="4250" spc="-10">
                <a:latin typeface="+mj-lt"/>
              </a:rPr>
              <a:t>OVERVIEW</a:t>
            </a:r>
            <a:endParaRPr sz="4250">
              <a:latin typeface="+mj-lt"/>
            </a:endParaRPr>
          </a:p>
        </p:txBody>
      </p:sp>
      <p:pic>
        <p:nvPicPr>
          <p:cNvPr id="8" name="object 8"/>
          <p:cNvPicPr/>
          <p:nvPr/>
        </p:nvPicPr>
        <p:blipFill>
          <a:blip r:embed="rId3" cstate="print"/>
          <a:stretch>
            <a:fillRect/>
          </a:stretch>
        </p:blipFill>
        <p:spPr>
          <a:xfrm>
            <a:off x="676275" y="6423534"/>
            <a:ext cx="2143125" cy="200025"/>
          </a:xfrm>
          <a:prstGeom prst="rect">
            <a:avLst/>
          </a:prstGeom>
        </p:spPr>
      </p:pic>
      <p:sp>
        <p:nvSpPr>
          <p:cNvPr id="9" name="object 9"/>
          <p:cNvSpPr txBox="1"/>
          <p:nvPr/>
        </p:nvSpPr>
        <p:spPr>
          <a:xfrm>
            <a:off x="739775" y="6429396"/>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mj-lt"/>
              <a:cs typeface="Trebuchet MS" panose="020B0603020202020204"/>
            </a:endParaRPr>
          </a:p>
        </p:txBody>
      </p:sp>
      <p:sp>
        <p:nvSpPr>
          <p:cNvPr id="10" name="object 10"/>
          <p:cNvSpPr txBox="1">
            <a:spLocks noGrp="1"/>
          </p:cNvSpPr>
          <p:nvPr>
            <p:ph type="sldNum" sz="quarter" idx="7"/>
          </p:nvPr>
        </p:nvSpPr>
        <p:spPr>
          <a:xfrm>
            <a:off x="11277218" y="6429396"/>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5</a:t>
            </a:fld>
            <a:endParaRPr spc="-50" dirty="0">
              <a:latin typeface="+mj-lt"/>
            </a:endParaRPr>
          </a:p>
        </p:txBody>
      </p:sp>
      <p:sp>
        <p:nvSpPr>
          <p:cNvPr id="11" name="Text Box 10"/>
          <p:cNvSpPr txBox="1"/>
          <p:nvPr/>
        </p:nvSpPr>
        <p:spPr>
          <a:xfrm>
            <a:off x="152400" y="1632459"/>
            <a:ext cx="9798050" cy="4150360"/>
          </a:xfrm>
          <a:prstGeom prst="rect">
            <a:avLst/>
          </a:prstGeom>
          <a:noFill/>
        </p:spPr>
        <p:txBody>
          <a:bodyPr wrap="square" rtlCol="0">
            <a:noAutofit/>
          </a:bodyPr>
          <a:lstStyle/>
          <a:p>
            <a:pPr marL="285750" indent="-285750">
              <a:buFont typeface="Arial" panose="020B0604020202020204" pitchFamily="34" charset="0"/>
              <a:buChar char="•"/>
            </a:pPr>
            <a:r>
              <a:rPr lang="en-US" sz="2400" b="1" dirty="0">
                <a:latin typeface="+mj-lt"/>
                <a:cs typeface="Times New Roman" panose="02020603050405020304" charset="0"/>
              </a:rPr>
              <a:t>Dataset Analysis and Processing:</a:t>
            </a:r>
          </a:p>
          <a:p>
            <a:pPr marL="800100" lvl="1" indent="-342900">
              <a:buFont typeface="Wingdings" pitchFamily="2" charset="2"/>
              <a:buChar char="q"/>
            </a:pPr>
            <a:r>
              <a:rPr lang="en-US" sz="2400" b="1" dirty="0">
                <a:latin typeface="+mj-lt"/>
                <a:cs typeface="Times New Roman" panose="02020603050405020304" charset="0"/>
              </a:rPr>
              <a:t>Conducted thorough analysis of the heart disease patient dataset, including data exploration and understanding of features.</a:t>
            </a:r>
          </a:p>
          <a:p>
            <a:pPr marL="342900" lvl="0" indent="-342900">
              <a:buFont typeface="Arial" panose="020B0604020202020204" pitchFamily="34" charset="0"/>
              <a:buChar char="•"/>
            </a:pPr>
            <a:r>
              <a:rPr lang="en-US" sz="2400" b="1" dirty="0">
                <a:latin typeface="+mj-lt"/>
                <a:cs typeface="Times New Roman" panose="02020603050405020304" charset="0"/>
              </a:rPr>
              <a:t>Model Selection and Training:</a:t>
            </a:r>
          </a:p>
          <a:p>
            <a:pPr marL="800100" lvl="1" indent="-342900">
              <a:buFont typeface="Wingdings" panose="05000000000000000000" charset="0"/>
              <a:buChar char="q"/>
            </a:pPr>
            <a:r>
              <a:rPr lang="en-US" sz="2400" b="1" dirty="0">
                <a:latin typeface="+mj-lt"/>
                <a:cs typeface="Times New Roman" panose="02020603050405020304" charset="0"/>
              </a:rPr>
              <a:t>Utilized various machine learning algorithms </a:t>
            </a:r>
          </a:p>
          <a:p>
            <a:pPr marL="342900" lvl="0" indent="-342900">
              <a:buFont typeface="Arial" panose="020B0604020202020204" pitchFamily="34" charset="0"/>
              <a:buChar char="•"/>
            </a:pPr>
            <a:r>
              <a:rPr lang="en-US" sz="2400" b="1" dirty="0">
                <a:latin typeface="+mj-lt"/>
                <a:cs typeface="Times New Roman" panose="02020603050405020304" charset="0"/>
              </a:rPr>
              <a:t>Comparative Analysis:</a:t>
            </a:r>
          </a:p>
          <a:p>
            <a:pPr marL="800100" lvl="1" indent="-342900">
              <a:buFont typeface="Wingdings" panose="05000000000000000000" charset="0"/>
              <a:buChar char="q"/>
            </a:pPr>
            <a:r>
              <a:rPr lang="en-US" sz="2400" b="1" dirty="0">
                <a:latin typeface="+mj-lt"/>
                <a:cs typeface="Times New Roman" panose="02020603050405020304" charset="0"/>
              </a:rPr>
              <a:t>Conducted a comprehensive comparative analysis of the different machine learning algorithms to determine their effectiveness in predicting heart disease.</a:t>
            </a:r>
          </a:p>
          <a:p>
            <a:pPr marL="342900" lvl="0" indent="-342900">
              <a:buFont typeface="Arial" panose="020B0604020202020204" pitchFamily="34" charset="0"/>
              <a:buChar char="•"/>
            </a:pPr>
            <a:r>
              <a:rPr lang="en-US" sz="2400" b="1" dirty="0">
                <a:latin typeface="+mj-lt"/>
                <a:cs typeface="Times New Roman" panose="02020603050405020304" charset="0"/>
              </a:rPr>
              <a:t>Model Deployment and Future Considerations:</a:t>
            </a:r>
          </a:p>
          <a:p>
            <a:pPr marL="800100" lvl="1" indent="-342900">
              <a:buFont typeface="Wingdings" panose="05000000000000000000" charset="0"/>
              <a:buChar char="q"/>
            </a:pPr>
            <a:r>
              <a:rPr lang="en-US" sz="2400" b="1" dirty="0">
                <a:latin typeface="+mj-lt"/>
                <a:cs typeface="Times New Roman" panose="02020603050405020304" charset="0"/>
              </a:rPr>
              <a:t>Deployed the selected models into a production environment for real-time predictions, potentially enhancing early detection and prevention of heart disease.</a:t>
            </a:r>
          </a:p>
          <a:p>
            <a:pPr marL="342900" lvl="0" indent="-342900">
              <a:buFont typeface="Wingdings" panose="05000000000000000000" charset="0"/>
              <a:buChar char="q"/>
            </a:pPr>
            <a:endParaRPr lang="en-US" sz="2400" b="1" dirty="0">
              <a:latin typeface="+mj-lt"/>
              <a:cs typeface="Times New Roman" panose="02020603050405020304" charset="0"/>
            </a:endParaRPr>
          </a:p>
          <a:p>
            <a:pPr marL="800100" lvl="1" indent="-342900">
              <a:buFont typeface="Wingdings" panose="05000000000000000000" charset="0"/>
              <a:buChar char="q"/>
            </a:pPr>
            <a:endParaRPr lang="en-US" sz="2400" b="1" dirty="0">
              <a:latin typeface="+mj-lt"/>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sp>
        <p:nvSpPr>
          <p:cNvPr id="5" name="object 5"/>
          <p:cNvSpPr txBox="1">
            <a:spLocks noGrp="1"/>
          </p:cNvSpPr>
          <p:nvPr>
            <p:ph type="title"/>
          </p:nvPr>
        </p:nvSpPr>
        <p:spPr>
          <a:xfrm>
            <a:off x="533400" y="152399"/>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latin typeface="+mj-lt"/>
              </a:rPr>
              <a:t>WHO</a:t>
            </a:r>
            <a:r>
              <a:rPr sz="3200" spc="-245" dirty="0">
                <a:latin typeface="+mj-lt"/>
              </a:rPr>
              <a:t> </a:t>
            </a:r>
            <a:r>
              <a:rPr sz="3200" dirty="0">
                <a:latin typeface="+mj-lt"/>
              </a:rPr>
              <a:t>ARE</a:t>
            </a:r>
            <a:r>
              <a:rPr sz="3200" spc="-70" dirty="0">
                <a:latin typeface="+mj-lt"/>
              </a:rPr>
              <a:t> </a:t>
            </a:r>
            <a:r>
              <a:rPr sz="3200" dirty="0">
                <a:latin typeface="+mj-lt"/>
              </a:rPr>
              <a:t>THE</a:t>
            </a:r>
            <a:r>
              <a:rPr sz="3200" spc="-55" dirty="0">
                <a:latin typeface="+mj-lt"/>
              </a:rPr>
              <a:t> </a:t>
            </a:r>
            <a:r>
              <a:rPr sz="3200" dirty="0">
                <a:latin typeface="+mj-lt"/>
              </a:rPr>
              <a:t>END</a:t>
            </a:r>
            <a:r>
              <a:rPr sz="3200" spc="-70" dirty="0">
                <a:latin typeface="+mj-lt"/>
              </a:rPr>
              <a:t> </a:t>
            </a:r>
            <a:r>
              <a:rPr sz="3200" spc="-10" dirty="0">
                <a:latin typeface="+mj-lt"/>
              </a:rPr>
              <a:t>USERS?</a:t>
            </a:r>
            <a:endParaRPr sz="3200">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6</a:t>
            </a:fld>
            <a:endParaRPr spc="-50" dirty="0">
              <a:latin typeface="+mj-lt"/>
            </a:endParaRPr>
          </a:p>
        </p:txBody>
      </p:sp>
      <p:sp>
        <p:nvSpPr>
          <p:cNvPr id="9" name="Text Box 8"/>
          <p:cNvSpPr txBox="1"/>
          <p:nvPr/>
        </p:nvSpPr>
        <p:spPr>
          <a:xfrm>
            <a:off x="3581400" y="1219200"/>
            <a:ext cx="5285105" cy="456374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mj-lt"/>
                <a:cs typeface="Times New Roman" panose="02020603050405020304" charset="0"/>
              </a:rPr>
              <a:t>Healthcare Professionals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Medical Researchers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Public Health Authorities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Individuals Concerned About Heart Health</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mj-lt"/>
              </a:rPr>
              <a:t>YOUR</a:t>
            </a:r>
            <a:r>
              <a:rPr sz="3600" spc="-95" dirty="0">
                <a:latin typeface="+mj-lt"/>
              </a:rPr>
              <a:t> </a:t>
            </a:r>
            <a:r>
              <a:rPr sz="3600" spc="-10" dirty="0">
                <a:latin typeface="+mj-lt"/>
              </a:rPr>
              <a:t>SOLUTION</a:t>
            </a:r>
            <a:r>
              <a:rPr sz="3600" spc="-345" dirty="0">
                <a:latin typeface="+mj-lt"/>
              </a:rPr>
              <a:t> </a:t>
            </a:r>
            <a:r>
              <a:rPr sz="3600" dirty="0">
                <a:latin typeface="+mj-lt"/>
              </a:rPr>
              <a:t>AND</a:t>
            </a:r>
            <a:r>
              <a:rPr sz="3600" spc="-20" dirty="0">
                <a:latin typeface="+mj-lt"/>
              </a:rPr>
              <a:t> </a:t>
            </a:r>
            <a:r>
              <a:rPr sz="3600" dirty="0">
                <a:latin typeface="+mj-lt"/>
              </a:rPr>
              <a:t>ITS </a:t>
            </a:r>
            <a:r>
              <a:rPr sz="3600" spc="-20" dirty="0">
                <a:latin typeface="+mj-lt"/>
              </a:rPr>
              <a:t>VALUE</a:t>
            </a:r>
            <a:r>
              <a:rPr sz="3600" spc="-120" dirty="0">
                <a:latin typeface="+mj-lt"/>
              </a:rPr>
              <a:t> </a:t>
            </a:r>
            <a:r>
              <a:rPr sz="3600" spc="-10" dirty="0">
                <a:latin typeface="+mj-lt"/>
              </a:rPr>
              <a:t>PROPOSITION</a:t>
            </a:r>
            <a:endParaRPr sz="3600">
              <a:latin typeface="+mj-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mj-lt"/>
              <a:cs typeface="Trebuchet MS" panose="020B0603020202020204"/>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7</a:t>
            </a:fld>
            <a:endParaRPr spc="-50" dirty="0">
              <a:latin typeface="+mj-lt"/>
            </a:endParaRPr>
          </a:p>
        </p:txBody>
      </p:sp>
      <p:sp>
        <p:nvSpPr>
          <p:cNvPr id="10" name="Text Box 9"/>
          <p:cNvSpPr txBox="1"/>
          <p:nvPr/>
        </p:nvSpPr>
        <p:spPr>
          <a:xfrm>
            <a:off x="2819400" y="1614170"/>
            <a:ext cx="7586980" cy="1339215"/>
          </a:xfrm>
          <a:prstGeom prst="rect">
            <a:avLst/>
          </a:prstGeom>
          <a:noFill/>
        </p:spPr>
        <p:txBody>
          <a:bodyPr wrap="square" rtlCol="0">
            <a:noAutofit/>
          </a:bodyPr>
          <a:lstStyle/>
          <a:p>
            <a:pPr marL="285750" indent="-285750">
              <a:buFont typeface="Arial" panose="020B0604020202020204" pitchFamily="34" charset="0"/>
              <a:buChar char="•"/>
            </a:pPr>
            <a:r>
              <a:rPr lang="en-US" sz="2400" b="1">
                <a:latin typeface="+mj-lt"/>
                <a:cs typeface="Times New Roman" panose="02020603050405020304" charset="0"/>
              </a:rPr>
              <a:t>Our solution combines diverse machine learning algorithms to accurately predict heart disease presence, ensuring robust diagnostic accuracy.</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We offer healthcare professionals and individuals a versatile toolkit for risk assessment, empowering personalized treatment plans and proactive health management.</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By integrating advanced machine learning with clinical data analysis, our system enhances patient outcomes and advances preventative care initiatives.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mj-lt"/>
                <a:cs typeface="Trebuchet MS" panose="020B0603020202020204"/>
              </a:rPr>
              <a:t>3/21/2024</a:t>
            </a:r>
            <a:r>
              <a:rPr sz="1100" spc="180" dirty="0">
                <a:solidFill>
                  <a:srgbClr val="2D83C3"/>
                </a:solidFill>
                <a:latin typeface="+mj-lt"/>
                <a:cs typeface="Trebuchet MS" panose="020B0603020202020204"/>
              </a:rPr>
              <a:t>  </a:t>
            </a:r>
            <a:r>
              <a:rPr sz="1100" b="1" dirty="0">
                <a:solidFill>
                  <a:srgbClr val="2D83C3"/>
                </a:solidFill>
                <a:latin typeface="+mj-lt"/>
                <a:cs typeface="Trebuchet MS" panose="020B0603020202020204"/>
              </a:rPr>
              <a:t>Annual</a:t>
            </a:r>
            <a:r>
              <a:rPr sz="1100" b="1" spc="-75" dirty="0">
                <a:solidFill>
                  <a:srgbClr val="2D83C3"/>
                </a:solidFill>
                <a:latin typeface="+mj-lt"/>
                <a:cs typeface="Trebuchet MS" panose="020B0603020202020204"/>
              </a:rPr>
              <a:t> </a:t>
            </a:r>
            <a:r>
              <a:rPr sz="1100" b="1" spc="-10" dirty="0">
                <a:solidFill>
                  <a:srgbClr val="2D83C3"/>
                </a:solidFill>
                <a:latin typeface="+mj-lt"/>
                <a:cs typeface="Trebuchet MS" panose="020B0603020202020204"/>
              </a:rPr>
              <a:t>Review</a:t>
            </a:r>
            <a:endParaRPr sz="1100">
              <a:latin typeface="+mj-lt"/>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mj-lt"/>
              </a:rPr>
              <a:t>THE</a:t>
            </a:r>
            <a:r>
              <a:rPr sz="4250" spc="20" dirty="0">
                <a:latin typeface="+mj-lt"/>
              </a:rPr>
              <a:t> </a:t>
            </a:r>
            <a:r>
              <a:rPr sz="4250" dirty="0">
                <a:latin typeface="+mj-lt"/>
              </a:rPr>
              <a:t>WOW</a:t>
            </a:r>
            <a:r>
              <a:rPr sz="4250" spc="90" dirty="0">
                <a:latin typeface="+mj-lt"/>
              </a:rPr>
              <a:t> </a:t>
            </a:r>
            <a:r>
              <a:rPr sz="4250" dirty="0">
                <a:latin typeface="+mj-lt"/>
              </a:rPr>
              <a:t>IN YOUR </a:t>
            </a:r>
            <a:r>
              <a:rPr sz="4250" spc="-10" dirty="0">
                <a:latin typeface="+mj-lt"/>
              </a:rPr>
              <a:t>SOLUTION</a:t>
            </a:r>
            <a:endParaRPr sz="4250">
              <a:latin typeface="+mj-lt"/>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8</a:t>
            </a:fld>
            <a:endParaRPr spc="-25" dirty="0">
              <a:latin typeface="+mj-lt"/>
            </a:endParaRPr>
          </a:p>
        </p:txBody>
      </p:sp>
      <p:sp>
        <p:nvSpPr>
          <p:cNvPr id="9" name="Text Box 8"/>
          <p:cNvSpPr txBox="1"/>
          <p:nvPr/>
        </p:nvSpPr>
        <p:spPr>
          <a:xfrm>
            <a:off x="2209800" y="1676400"/>
            <a:ext cx="7730490" cy="5262245"/>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mj-lt"/>
                <a:cs typeface="Times New Roman" panose="02020603050405020304" charset="0"/>
              </a:rPr>
              <a:t>The WOW in our solution is the seamless integration of advanced machine learning techniques with clinical data analysis, enabling personalized and proactive healthcare management. </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By harnessing the power of diverse algorithms, we provide a comprehensive approach to predicting heart disease, ultimately leading to improved patient outcomes and enhanced preventative care initiatives.</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9</a:t>
            </a:fld>
            <a:endParaRPr spc="-25" dirty="0">
              <a:latin typeface="+mj-lt"/>
            </a:endParaRPr>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latin typeface="+mj-lt"/>
              </a:rPr>
              <a:t>MODELLING</a:t>
            </a:r>
          </a:p>
        </p:txBody>
      </p:sp>
      <p:sp>
        <p:nvSpPr>
          <p:cNvPr id="10" name="Text Box 9"/>
          <p:cNvSpPr txBox="1"/>
          <p:nvPr/>
        </p:nvSpPr>
        <p:spPr>
          <a:xfrm>
            <a:off x="1905000" y="1066800"/>
            <a:ext cx="7092315" cy="380301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mj-lt"/>
                <a:cs typeface="Times New Roman" panose="02020603050405020304" charset="0"/>
              </a:rPr>
              <a:t>Data Collection </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 Preprocessing</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Algorithm Selection</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Training Strategy</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Evaluation Metrics</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Fine-tuning and Hyperparameter Tuning</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Inference</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Deployment and Integration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564</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Heart Disease Prediction Using-Machine Learning</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Using-Machine Learning</dc:title>
  <dc:creator>jesica giridharan</dc:creator>
  <cp:lastModifiedBy>Kavinkumar Nalliyappan</cp:lastModifiedBy>
  <cp:revision>13</cp:revision>
  <dcterms:created xsi:type="dcterms:W3CDTF">2024-04-03T06:08:00Z</dcterms:created>
  <dcterms:modified xsi:type="dcterms:W3CDTF">2024-04-30T04:38:42Z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2024-04-03T09:00:00Z</vt:filetime>
  </property>
  <property fmtid="{D5CDD505-2E9C-101B-9397-08002B2CF9AE}" pid="4" name="ICV">
    <vt:lpwstr>5F60063D633E4114A85605B73F61BCE4</vt:lpwstr>
  </property>
  <property fmtid="{D5CDD505-2E9C-101B-9397-08002B2CF9AE}" pid="5" name="KSOProductBuildVer">
    <vt:lpwstr>1033-11.2.0.11225</vt:lpwstr>
  </property>
</Properties>
</file>