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5"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8A87A34-81AB-432B-8DAE-1953F412C126}" type="datetimeFigureOut">
              <a:rPr lang="en-US" smtClean="0"/>
              <a:t>6/7/2021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227618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03445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52700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05198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44643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74755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83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9028635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0822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4630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0952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45637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4284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26702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6/7/2021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5966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13397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9153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6/7/2021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23612314"/>
      </p:ext>
    </p:extLst>
  </p:cSld>
  <p:clrMap bg1="dk1" tx1="lt1" bg2="dk2" tx2="lt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18" r:id="rId13"/>
    <p:sldLayoutId id="2147483919" r:id="rId14"/>
    <p:sldLayoutId id="2147483920" r:id="rId15"/>
    <p:sldLayoutId id="2147483921" r:id="rId16"/>
    <p:sldLayoutId id="214748392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86545" y="3445163"/>
            <a:ext cx="7973580" cy="940567"/>
          </a:xfrm>
        </p:spPr>
        <p:txBody>
          <a:bodyPr/>
          <a:lstStyle/>
          <a:p>
            <a:r>
              <a:rPr lang="en-IN" dirty="0" smtClean="0"/>
              <a:t>Machine </a:t>
            </a:r>
            <a:r>
              <a:rPr lang="en-IN" dirty="0" smtClean="0"/>
              <a:t>Learning(Uplift) </a:t>
            </a:r>
            <a:endParaRPr lang="en-IN" dirty="0"/>
          </a:p>
        </p:txBody>
      </p:sp>
      <p:sp>
        <p:nvSpPr>
          <p:cNvPr id="3" name="Subtitle 2"/>
          <p:cNvSpPr>
            <a:spLocks noGrp="1"/>
          </p:cNvSpPr>
          <p:nvPr>
            <p:ph type="subTitle" idx="1"/>
          </p:nvPr>
        </p:nvSpPr>
        <p:spPr>
          <a:xfrm>
            <a:off x="3592945" y="4385732"/>
            <a:ext cx="7567180" cy="1405467"/>
          </a:xfrm>
        </p:spPr>
        <p:txBody>
          <a:bodyPr>
            <a:normAutofit/>
          </a:bodyPr>
          <a:lstStyle/>
          <a:p>
            <a:r>
              <a:rPr lang="en-IN" dirty="0" smtClean="0"/>
              <a:t>		L-1</a:t>
            </a:r>
            <a:r>
              <a:rPr lang="en-IN" dirty="0" smtClean="0"/>
              <a:t>								07/06/21				</a:t>
            </a:r>
          </a:p>
        </p:txBody>
      </p:sp>
    </p:spTree>
    <p:extLst>
      <p:ext uri="{BB962C8B-B14F-4D97-AF65-F5344CB8AC3E}">
        <p14:creationId xmlns:p14="http://schemas.microsoft.com/office/powerpoint/2010/main" val="1820283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US" dirty="0" smtClean="0"/>
              <a:t>Machine </a:t>
            </a:r>
            <a:r>
              <a:rPr lang="en-US" dirty="0"/>
              <a:t>learning is the science of getting computers to act without being explicitly </a:t>
            </a:r>
            <a:r>
              <a:rPr lang="en-US" dirty="0" smtClean="0"/>
              <a:t>programmed. </a:t>
            </a:r>
            <a:r>
              <a:rPr lang="en-US" dirty="0"/>
              <a:t> It is a branch of </a:t>
            </a:r>
            <a:r>
              <a:rPr lang="en-US" dirty="0" smtClean="0"/>
              <a:t>AI</a:t>
            </a:r>
            <a:r>
              <a:rPr lang="en-US" dirty="0"/>
              <a:t> based on the idea that systems can learn from data, identify patterns and make decisions with minimal human intervention</a:t>
            </a:r>
            <a:r>
              <a:rPr lang="en-US" dirty="0" smtClean="0"/>
              <a:t>.</a:t>
            </a:r>
          </a:p>
          <a:p>
            <a:r>
              <a:rPr lang="en-US" dirty="0" smtClean="0"/>
              <a:t>It is extensively being used in financial services, health care , governance, retail , transportation , </a:t>
            </a:r>
            <a:r>
              <a:rPr lang="en-US" dirty="0" err="1" smtClean="0"/>
              <a:t>Iot</a:t>
            </a:r>
            <a:r>
              <a:rPr lang="en-US" dirty="0" smtClean="0"/>
              <a:t> etc.</a:t>
            </a:r>
          </a:p>
          <a:p>
            <a:pPr marL="0" indent="0">
              <a:buNone/>
            </a:pPr>
            <a:endParaRPr lang="en-IN" dirty="0"/>
          </a:p>
        </p:txBody>
      </p:sp>
    </p:spTree>
    <p:extLst>
      <p:ext uri="{BB962C8B-B14F-4D97-AF65-F5344CB8AC3E}">
        <p14:creationId xmlns:p14="http://schemas.microsoft.com/office/powerpoint/2010/main" val="3969451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Content Placeholder 2"/>
          <p:cNvSpPr txBox="1">
            <a:spLocks/>
          </p:cNvSpPr>
          <p:nvPr/>
        </p:nvSpPr>
        <p:spPr>
          <a:xfrm>
            <a:off x="1451579" y="2015732"/>
            <a:ext cx="9603275"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endParaRPr lang="en-IN" dirty="0"/>
          </a:p>
        </p:txBody>
      </p:sp>
      <p:pic>
        <p:nvPicPr>
          <p:cNvPr id="6" name="Picture 2" descr="How to make it simple to explain AI, ML, DL and Data Science? | by Dr.  Marcell Vollmer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041" y="665744"/>
            <a:ext cx="11182350" cy="480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59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Life Cycle of </a:t>
            </a:r>
            <a:r>
              <a:rPr lang="en-US" dirty="0" smtClean="0"/>
              <a:t>An Ml PROJECT &amp; Why python?</a:t>
            </a:r>
            <a:endParaRPr lang="en-US" dirty="0"/>
          </a:p>
        </p:txBody>
      </p:sp>
      <p:sp>
        <p:nvSpPr>
          <p:cNvPr id="4" name="Content Placeholder 3"/>
          <p:cNvSpPr>
            <a:spLocks noGrp="1"/>
          </p:cNvSpPr>
          <p:nvPr>
            <p:ph idx="1"/>
          </p:nvPr>
        </p:nvSpPr>
        <p:spPr/>
        <p:txBody>
          <a:bodyPr/>
          <a:lstStyle/>
          <a:p>
            <a:pPr marL="0" indent="0">
              <a:buNone/>
            </a:pPr>
            <a:endParaRPr lang="en-IN" dirty="0"/>
          </a:p>
        </p:txBody>
      </p:sp>
      <p:pic>
        <p:nvPicPr>
          <p:cNvPr id="6" name="Picture 5"/>
          <p:cNvPicPr>
            <a:picLocks noChangeAspect="1"/>
          </p:cNvPicPr>
          <p:nvPr/>
        </p:nvPicPr>
        <p:blipFill>
          <a:blip r:embed="rId2"/>
          <a:stretch>
            <a:fillRect/>
          </a:stretch>
        </p:blipFill>
        <p:spPr>
          <a:xfrm>
            <a:off x="193965" y="1853752"/>
            <a:ext cx="6640944" cy="3612591"/>
          </a:xfrm>
          <a:prstGeom prst="rect">
            <a:avLst/>
          </a:prstGeom>
          <a:ln>
            <a:solidFill>
              <a:srgbClr val="00B0F0"/>
            </a:solidFill>
          </a:ln>
        </p:spPr>
      </p:pic>
      <p:pic>
        <p:nvPicPr>
          <p:cNvPr id="2052" name="Picture 4" descr="Why Choose Python for Artificial Intelligence and Machine Learning? -  Helios 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4909" y="1853753"/>
            <a:ext cx="5168783" cy="3612590"/>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817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Terms of Ml</a:t>
            </a:r>
            <a:endParaRPr lang="en-IN" dirty="0"/>
          </a:p>
        </p:txBody>
      </p:sp>
      <p:sp>
        <p:nvSpPr>
          <p:cNvPr id="3" name="Content Placeholder 2"/>
          <p:cNvSpPr>
            <a:spLocks noGrp="1"/>
          </p:cNvSpPr>
          <p:nvPr>
            <p:ph idx="1"/>
          </p:nvPr>
        </p:nvSpPr>
        <p:spPr>
          <a:xfrm>
            <a:off x="1451579" y="2015732"/>
            <a:ext cx="9603275" cy="3941723"/>
          </a:xfrm>
        </p:spPr>
        <p:txBody>
          <a:bodyPr>
            <a:normAutofit fontScale="77500" lnSpcReduction="20000"/>
          </a:bodyPr>
          <a:lstStyle/>
          <a:p>
            <a:r>
              <a:rPr lang="en-US" b="1" dirty="0"/>
              <a:t>Some Terminology of Machine Learning</a:t>
            </a:r>
            <a:endParaRPr lang="en-US" dirty="0"/>
          </a:p>
          <a:p>
            <a:r>
              <a:rPr lang="en-US" b="1" dirty="0"/>
              <a:t>Model</a:t>
            </a:r>
            <a:r>
              <a:rPr lang="en-US" dirty="0"/>
              <a:t>: Also known as “hypothesis”, a machine learning model is the mathematical representation of a real-world process. A machine learning algorithm along with the training data builds a machine learning model.</a:t>
            </a:r>
          </a:p>
          <a:p>
            <a:r>
              <a:rPr lang="en-US" b="1" dirty="0"/>
              <a:t>Feature</a:t>
            </a:r>
            <a:r>
              <a:rPr lang="en-US" dirty="0"/>
              <a:t>: A feature is a measurable property or parameter of the data-set.</a:t>
            </a:r>
          </a:p>
          <a:p>
            <a:r>
              <a:rPr lang="en-US" b="1" dirty="0"/>
              <a:t>Feature Vector</a:t>
            </a:r>
            <a:r>
              <a:rPr lang="en-US" dirty="0"/>
              <a:t>: It is a set of multiple numeric features. We use it as an input to the machine learning model for training and prediction purposes.</a:t>
            </a:r>
          </a:p>
          <a:p>
            <a:r>
              <a:rPr lang="en-US" b="1" dirty="0"/>
              <a:t>Training</a:t>
            </a:r>
            <a:r>
              <a:rPr lang="en-US" dirty="0"/>
              <a:t>: An algorithm takes a set of data known as “training data” as input. The learning algorithm finds patterns in the input data and trains the model for expected results (target). The output of the training process is the machine learning model.</a:t>
            </a:r>
          </a:p>
          <a:p>
            <a:r>
              <a:rPr lang="en-US" b="1" dirty="0"/>
              <a:t>Prediction</a:t>
            </a:r>
            <a:r>
              <a:rPr lang="en-US" dirty="0"/>
              <a:t>: Once the machine learning model is ready, it can be fed with input data to provide a predicted output.</a:t>
            </a:r>
          </a:p>
          <a:p>
            <a:r>
              <a:rPr lang="en-US" b="1" dirty="0"/>
              <a:t>Target (Label)</a:t>
            </a:r>
            <a:r>
              <a:rPr lang="en-US" dirty="0"/>
              <a:t>: The value that the machine learning model has to predict is called the target or label.</a:t>
            </a:r>
          </a:p>
          <a:p>
            <a:r>
              <a:rPr lang="en-US" b="1" dirty="0"/>
              <a:t>Overfitting</a:t>
            </a:r>
            <a:r>
              <a:rPr lang="en-US" dirty="0"/>
              <a:t>: When a massive amount of data trains a machine learning model, it tends to learn from the noise and inaccurate data entries. Here the model fails to </a:t>
            </a:r>
            <a:r>
              <a:rPr lang="en-US" dirty="0" err="1"/>
              <a:t>characterise</a:t>
            </a:r>
            <a:r>
              <a:rPr lang="en-US" dirty="0"/>
              <a:t> the data correctly.</a:t>
            </a:r>
          </a:p>
          <a:p>
            <a:r>
              <a:rPr lang="en-US" b="1" dirty="0" err="1"/>
              <a:t>Underfitting</a:t>
            </a:r>
            <a:r>
              <a:rPr lang="en-US" dirty="0"/>
              <a:t>: It is the scenario when the model fails to decipher the underlying trend in the input data. It destroys the accuracy of the machine learning model. In simple terms, the model or the algorithm does not fit the data well enough.</a:t>
            </a:r>
          </a:p>
        </p:txBody>
      </p:sp>
    </p:spTree>
    <p:extLst>
      <p:ext uri="{BB962C8B-B14F-4D97-AF65-F5344CB8AC3E}">
        <p14:creationId xmlns:p14="http://schemas.microsoft.com/office/powerpoint/2010/main" val="1829744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7200" dirty="0" smtClean="0"/>
              <a:t>THANK YOU</a:t>
            </a:r>
            <a:endParaRPr lang="en-IN" sz="7200" dirty="0"/>
          </a:p>
        </p:txBody>
      </p:sp>
    </p:spTree>
    <p:extLst>
      <p:ext uri="{BB962C8B-B14F-4D97-AF65-F5344CB8AC3E}">
        <p14:creationId xmlns:p14="http://schemas.microsoft.com/office/powerpoint/2010/main" val="27181680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29</TotalTime>
  <Words>295</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Celestial</vt:lpstr>
      <vt:lpstr>Machine Learning(Uplift) </vt:lpstr>
      <vt:lpstr>Introduction</vt:lpstr>
      <vt:lpstr>PowerPoint Presentation</vt:lpstr>
      <vt:lpstr>The Life Cycle of An Ml PROJECT &amp; Why python?</vt:lpstr>
      <vt:lpstr>Terms of Ml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AYUSH RAJ</dc:creator>
  <cp:lastModifiedBy>AYUSH RAJ</cp:lastModifiedBy>
  <cp:revision>5</cp:revision>
  <dcterms:created xsi:type="dcterms:W3CDTF">2021-06-07T10:50:38Z</dcterms:created>
  <dcterms:modified xsi:type="dcterms:W3CDTF">2021-06-07T13:15:00Z</dcterms:modified>
</cp:coreProperties>
</file>