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3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38359-8FB7-4EE7-8378-7D0606B900DF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533BB-2E6A-4DD4-9692-E8C7B3DE1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533BB-2E6A-4DD4-9692-E8C7B3DE17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16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97934" y="9486222"/>
            <a:ext cx="261239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524000"/>
            <a:ext cx="6477000" cy="60208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885825" marR="5080" indent="-873760">
              <a:lnSpc>
                <a:spcPts val="2080"/>
              </a:lnSpc>
              <a:spcBef>
                <a:spcPts val="235"/>
              </a:spcBef>
            </a:pPr>
            <a:r>
              <a:rPr sz="1800" b="1" dirty="0">
                <a:latin typeface="Times New Roman"/>
                <a:cs typeface="Times New Roman"/>
              </a:rPr>
              <a:t>PREVENTATION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ACCIDENTS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RAILWAY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TRACK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1</a:t>
            </a:fld>
            <a:endParaRPr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8820"/>
            <a:ext cx="5972810" cy="5833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035" lvl="1" indent="-2673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003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OBJECTIVES</a:t>
            </a:r>
            <a:endParaRPr sz="1400">
              <a:latin typeface="Times New Roman"/>
              <a:cs typeface="Times New Roman"/>
            </a:endParaRPr>
          </a:p>
          <a:p>
            <a:pPr marL="12700" marR="12700" indent="309245" algn="just">
              <a:lnSpc>
                <a:spcPct val="143600"/>
              </a:lnSpc>
              <a:spcBef>
                <a:spcPts val="58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following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objectives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safety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efficiency:</a:t>
            </a:r>
            <a:endParaRPr sz="1400">
              <a:latin typeface="Times New Roman"/>
              <a:cs typeface="Times New Roman"/>
            </a:endParaRPr>
          </a:p>
          <a:p>
            <a:pPr marL="469265" marR="10160" lvl="2" indent="-228600" algn="just">
              <a:lnSpc>
                <a:spcPct val="14360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Real-</a:t>
            </a:r>
            <a:r>
              <a:rPr sz="1400" b="1" dirty="0">
                <a:latin typeface="Times New Roman"/>
                <a:cs typeface="Times New Roman"/>
              </a:rPr>
              <a:t>Time</a:t>
            </a:r>
            <a:r>
              <a:rPr sz="1400" b="1" spc="25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Obstacle</a:t>
            </a:r>
            <a:r>
              <a:rPr sz="1400" b="1" spc="2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Detection:</a:t>
            </a:r>
            <a:r>
              <a:rPr sz="1400" b="1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Leverage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combination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infrared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ultrasonic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tracks.</a:t>
            </a:r>
            <a:endParaRPr sz="1400">
              <a:latin typeface="Times New Roman"/>
              <a:cs typeface="Times New Roman"/>
            </a:endParaRPr>
          </a:p>
          <a:p>
            <a:pPr marL="469265" marR="10160" lvl="2" indent="-228600" algn="just">
              <a:lnSpc>
                <a:spcPct val="143700"/>
              </a:lnSpc>
              <a:spcBef>
                <a:spcPts val="1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Efficient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Communication: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Utilize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 (Long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Range)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wireless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technology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low-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 pilots.</a:t>
            </a:r>
            <a:endParaRPr sz="1400">
              <a:latin typeface="Times New Roman"/>
              <a:cs typeface="Times New Roman"/>
            </a:endParaRPr>
          </a:p>
          <a:p>
            <a:pPr marL="469265" marR="10160" lvl="2" indent="-228600" algn="just">
              <a:lnSpc>
                <a:spcPts val="2420"/>
              </a:lnSpc>
              <a:spcBef>
                <a:spcPts val="19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Safety</a:t>
            </a:r>
            <a:r>
              <a:rPr sz="1400" b="1" spc="2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Enhancement:</a:t>
            </a:r>
            <a:r>
              <a:rPr sz="1400" b="1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Prevent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accidents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providing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timely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precise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pilots,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immediate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action.</a:t>
            </a:r>
            <a:endParaRPr sz="1400">
              <a:latin typeface="Times New Roman"/>
              <a:cs typeface="Times New Roman"/>
            </a:endParaRPr>
          </a:p>
          <a:p>
            <a:pPr marL="469265" marR="7620" lvl="2" indent="-228600" algn="just">
              <a:lnSpc>
                <a:spcPts val="2410"/>
              </a:lnSpc>
              <a:spcBef>
                <a:spcPts val="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Scalability: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modular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cost-effectively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deployed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extensive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networks.</a:t>
            </a:r>
            <a:endParaRPr sz="1400">
              <a:latin typeface="Times New Roman"/>
              <a:cs typeface="Times New Roman"/>
            </a:endParaRPr>
          </a:p>
          <a:p>
            <a:pPr marL="469265" marR="5080" lvl="2" indent="-228600" algn="just">
              <a:lnSpc>
                <a:spcPts val="2410"/>
              </a:lnSpc>
              <a:spcBef>
                <a:spcPts val="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Environmental</a:t>
            </a:r>
            <a:r>
              <a:rPr sz="1400" b="1" spc="1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Sustainability:</a:t>
            </a:r>
            <a:r>
              <a:rPr sz="1400" b="1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Minimize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consumption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ensure uninterrupted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integrating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solar-</a:t>
            </a:r>
            <a:r>
              <a:rPr sz="1400" spc="-10" dirty="0">
                <a:latin typeface="Times New Roman"/>
                <a:cs typeface="Times New Roman"/>
              </a:rPr>
              <a:t>powered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systems.</a:t>
            </a:r>
            <a:endParaRPr sz="1400">
              <a:latin typeface="Times New Roman"/>
              <a:cs typeface="Times New Roman"/>
            </a:endParaRPr>
          </a:p>
          <a:p>
            <a:pPr marL="469265" marR="8890" lvl="2" indent="-228600" algn="just">
              <a:lnSpc>
                <a:spcPts val="2410"/>
              </a:lnSpc>
              <a:spcBef>
                <a:spcPts val="1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Integration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with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Future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Technologies: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compatibility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AI-</a:t>
            </a:r>
            <a:r>
              <a:rPr sz="1400" dirty="0">
                <a:latin typeface="Times New Roman"/>
                <a:cs typeface="Times New Roman"/>
              </a:rPr>
              <a:t>driven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monitoring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automated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braking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support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future advancements.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objectives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cost-</a:t>
            </a:r>
            <a:r>
              <a:rPr sz="1400" dirty="0">
                <a:latin typeface="Times New Roman"/>
                <a:cs typeface="Times New Roman"/>
              </a:rPr>
              <a:t>effective,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sustainable,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scalable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solution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400" spc="-10" dirty="0">
                <a:latin typeface="Times New Roman"/>
                <a:cs typeface="Times New Roman"/>
              </a:rPr>
              <a:t>railway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8820"/>
            <a:ext cx="5969635" cy="736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1.2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WORKING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CONSTRUCTION</a:t>
            </a:r>
            <a:endParaRPr sz="1400">
              <a:latin typeface="Times New Roman"/>
              <a:cs typeface="Times New Roman"/>
            </a:endParaRPr>
          </a:p>
          <a:p>
            <a:pPr marL="12700" marR="5715" indent="266700">
              <a:lnSpc>
                <a:spcPct val="143600"/>
              </a:lnSpc>
              <a:spcBef>
                <a:spcPts val="58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construction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involves careful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 </a:t>
            </a:r>
            <a:r>
              <a:rPr sz="1400" dirty="0">
                <a:latin typeface="Times New Roman"/>
                <a:cs typeface="Times New Roman"/>
              </a:rPr>
              <a:t>hardware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software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reliability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accuracy.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Placement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Sensors:</a:t>
            </a:r>
            <a:endParaRPr sz="1400">
              <a:latin typeface="Times New Roman"/>
              <a:cs typeface="Times New Roman"/>
            </a:endParaRPr>
          </a:p>
          <a:p>
            <a:pPr marL="926465" marR="8255" lvl="1" indent="-228600">
              <a:lnSpc>
                <a:spcPts val="2420"/>
              </a:lnSpc>
              <a:spcBef>
                <a:spcPts val="200"/>
              </a:spcBef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installed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along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railway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regular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intervals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926465" marR="5080" lvl="1" indent="-228600">
              <a:lnSpc>
                <a:spcPts val="2410"/>
              </a:lnSpc>
              <a:buSzPct val="71428"/>
              <a:buFont typeface="Courier New"/>
              <a:buChar char="o"/>
              <a:tabLst>
                <a:tab pos="926465" algn="l"/>
                <a:tab pos="1812925" algn="l"/>
                <a:tab pos="2727960" algn="l"/>
                <a:tab pos="3110230" algn="l"/>
                <a:tab pos="3602354" algn="l"/>
                <a:tab pos="3905250" algn="l"/>
                <a:tab pos="4765040" algn="l"/>
                <a:tab pos="5452745" algn="l"/>
              </a:tabLst>
            </a:pPr>
            <a:r>
              <a:rPr sz="1400" spc="-10" dirty="0">
                <a:latin typeface="Times New Roman"/>
                <a:cs typeface="Times New Roman"/>
              </a:rPr>
              <a:t>Protective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enclosures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are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used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safeguard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against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3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Processing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Sensor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Data:</a:t>
            </a:r>
            <a:endParaRPr sz="1400">
              <a:latin typeface="Times New Roman"/>
              <a:cs typeface="Times New Roman"/>
            </a:endParaRPr>
          </a:p>
          <a:p>
            <a:pPr marL="926465" marR="8890" lvl="1" indent="-228600">
              <a:lnSpc>
                <a:spcPct val="143600"/>
              </a:lnSpc>
              <a:spcBef>
                <a:spcPts val="15"/>
              </a:spcBef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readings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transmitted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microcontroller,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processes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classify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severity.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Directional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Filtering:</a:t>
            </a:r>
            <a:endParaRPr sz="1400">
              <a:latin typeface="Times New Roman"/>
              <a:cs typeface="Times New Roman"/>
            </a:endParaRPr>
          </a:p>
          <a:p>
            <a:pPr marL="926465" marR="11430" lvl="1" indent="-228600">
              <a:lnSpc>
                <a:spcPct val="14360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coordinates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detected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analyzed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determine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approaching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obstacle.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45"/>
              </a:spcBef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generated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moving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toward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Communication:</a:t>
            </a:r>
            <a:endParaRPr sz="1400">
              <a:latin typeface="Times New Roman"/>
              <a:cs typeface="Times New Roman"/>
            </a:endParaRPr>
          </a:p>
          <a:p>
            <a:pPr marL="926465" marR="10160" lvl="1" indent="-228600">
              <a:lnSpc>
                <a:spcPct val="14360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transmit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minimal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power </a:t>
            </a:r>
            <a:r>
              <a:rPr sz="1400" dirty="0">
                <a:latin typeface="Times New Roman"/>
                <a:cs typeface="Times New Roman"/>
              </a:rPr>
              <a:t>consumption,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delivery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pilots.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4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Pilot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Notification:</a:t>
            </a:r>
            <a:endParaRPr sz="1400">
              <a:latin typeface="Times New Roman"/>
              <a:cs typeface="Times New Roman"/>
            </a:endParaRPr>
          </a:p>
          <a:p>
            <a:pPr marL="926465" marR="8890" lvl="1" indent="-228600">
              <a:lnSpc>
                <a:spcPct val="143600"/>
              </a:lnSpc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spc="-10" dirty="0">
                <a:latin typeface="Times New Roman"/>
                <a:cs typeface="Times New Roman"/>
              </a:rPr>
              <a:t>Train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pilots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receive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alerts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details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obstacle's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location,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size,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type,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immediate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Power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Supply:</a:t>
            </a:r>
            <a:endParaRPr sz="1400">
              <a:latin typeface="Times New Roman"/>
              <a:cs typeface="Times New Roman"/>
            </a:endParaRPr>
          </a:p>
          <a:p>
            <a:pPr marL="926465" marR="8255" lvl="1" indent="-228600">
              <a:lnSpc>
                <a:spcPct val="143600"/>
              </a:lnSpc>
              <a:spcBef>
                <a:spcPts val="15"/>
              </a:spcBef>
              <a:buSzPct val="71428"/>
              <a:buFont typeface="Courier New"/>
              <a:buChar char="o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panels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renewable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10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source,</a:t>
            </a:r>
            <a:r>
              <a:rPr sz="1400" spc="11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supported</a:t>
            </a:r>
            <a:r>
              <a:rPr sz="1400" spc="114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by </a:t>
            </a:r>
            <a:r>
              <a:rPr sz="1400" dirty="0">
                <a:latin typeface="Times New Roman"/>
                <a:cs typeface="Times New Roman"/>
              </a:rPr>
              <a:t>rechargeable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batteries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backup.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97251" y="1185417"/>
            <a:ext cx="1978025" cy="707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spc="-10" dirty="0">
                <a:latin typeface="Times New Roman"/>
                <a:cs typeface="Times New Roman"/>
              </a:rPr>
              <a:t>LITERATURE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SURVEY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4704" y="2437129"/>
          <a:ext cx="6055360" cy="670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495">
                <a:tc>
                  <a:txBody>
                    <a:bodyPr/>
                    <a:lstStyle/>
                    <a:p>
                      <a:pPr marL="67945">
                        <a:lnSpc>
                          <a:spcPts val="138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Paper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0"/>
                        </a:lnSpc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Remarks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025">
                <a:tc>
                  <a:txBody>
                    <a:bodyPr/>
                    <a:lstStyle/>
                    <a:p>
                      <a:pPr marL="67945" algn="just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"Infrared</a:t>
                      </a:r>
                      <a:r>
                        <a:rPr sz="1400" spc="28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Sensor-Based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1594" algn="just">
                        <a:lnSpc>
                          <a:spcPct val="143600"/>
                        </a:lnSpc>
                        <a:spcBef>
                          <a:spcPts val="10"/>
                        </a:spcBef>
                        <a:tabLst>
                          <a:tab pos="171958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spc="18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19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Avoidance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Autonomous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Vehicles"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4"/>
                        </a:lnSpc>
                        <a:tabLst>
                          <a:tab pos="87566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Infrared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Technology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390"/>
                        </a:spcBef>
                        <a:tabLst>
                          <a:tab pos="1191260" algn="l"/>
                          <a:tab pos="230378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Demonstrates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cost-effective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230">
                        <a:lnSpc>
                          <a:spcPct val="143600"/>
                        </a:lnSpc>
                        <a:tabLst>
                          <a:tab pos="724535" algn="l"/>
                          <a:tab pos="795655" algn="l"/>
                          <a:tab pos="1574165" algn="l"/>
                          <a:tab pos="1868170" algn="l"/>
                          <a:tab pos="241998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reliable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environments,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providing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350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insights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infrared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railway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  <a:tabLst>
                          <a:tab pos="1059815" algn="l"/>
                          <a:tab pos="178752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"Ultrasonic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865">
                        <a:lnSpc>
                          <a:spcPts val="2430"/>
                        </a:lnSpc>
                        <a:spcBef>
                          <a:spcPts val="185"/>
                        </a:spcBef>
                        <a:tabLst>
                          <a:tab pos="859790" algn="l"/>
                          <a:tab pos="171831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Automated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Ultrasonic</a:t>
                      </a:r>
                      <a:r>
                        <a:rPr sz="14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Technology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Explores</a:t>
                      </a:r>
                      <a:r>
                        <a:rPr sz="1400" spc="47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00" spc="48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algn="just">
                        <a:lnSpc>
                          <a:spcPct val="100000"/>
                        </a:lnSpc>
                        <a:spcBef>
                          <a:spcPts val="730"/>
                        </a:spcBef>
                        <a:tabLst>
                          <a:tab pos="1221105" algn="l"/>
                          <a:tab pos="197485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distance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1594" algn="just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measurement,</a:t>
                      </a:r>
                      <a:r>
                        <a:rPr sz="1400" spc="1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emphasizing</a:t>
                      </a:r>
                      <a:r>
                        <a:rPr sz="1400" spc="1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their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relevance</a:t>
                      </a:r>
                      <a:r>
                        <a:rPr sz="1400" spc="47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48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railway</a:t>
                      </a:r>
                      <a:r>
                        <a:rPr sz="1400" spc="47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safety systems.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2535">
                <a:tc>
                  <a:txBody>
                    <a:bodyPr/>
                    <a:lstStyle/>
                    <a:p>
                      <a:pPr marL="67945" algn="just">
                        <a:lnSpc>
                          <a:spcPts val="1625"/>
                        </a:lnSpc>
                        <a:tabLst>
                          <a:tab pos="147510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"Long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230" algn="just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Systems: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LoRa</a:t>
                      </a:r>
                      <a:r>
                        <a:rPr sz="1400" spc="3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3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Internet</a:t>
                      </a:r>
                      <a:r>
                        <a:rPr sz="1400" spc="3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Things"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  <a:tabLst>
                          <a:tab pos="736600" algn="l"/>
                        </a:tabLst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LoRa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Wireless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Highlights</a:t>
                      </a:r>
                      <a:r>
                        <a:rPr sz="14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low-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power,</a:t>
                      </a:r>
                      <a:r>
                        <a:rPr sz="14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long-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1594" algn="just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communication,</a:t>
                      </a:r>
                      <a:r>
                        <a:rPr sz="1400" spc="4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sz="1400" spc="4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LoRa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suitable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remote</a:t>
                      </a:r>
                      <a:r>
                        <a:rPr sz="1400" spc="26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railway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1495">
                <a:tc>
                  <a:txBody>
                    <a:bodyPr/>
                    <a:lstStyle/>
                    <a:p>
                      <a:pPr marL="67945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"LoRaWAN: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59055" algn="just">
                        <a:lnSpc>
                          <a:spcPct val="143600"/>
                        </a:lnSpc>
                        <a:tabLst>
                          <a:tab pos="113919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3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Long-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Range,</a:t>
                      </a:r>
                      <a:r>
                        <a:rPr sz="1400" spc="3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Low-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Power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Wide-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Area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Networks"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LoRaWAN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Focuses</a:t>
                      </a:r>
                      <a:r>
                        <a:rPr sz="1400" spc="3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31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cost-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sz="1400" spc="31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0325" algn="just">
                        <a:lnSpc>
                          <a:spcPct val="1436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energy-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4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remote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areas,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aligning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400" spc="31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31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00" spc="31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algn="just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transmission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yin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railway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704" y="743711"/>
          <a:ext cx="6055360" cy="8004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9240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  <a:tabLst>
                          <a:tab pos="111950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"GPS-Based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Positioning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230">
                        <a:lnSpc>
                          <a:spcPct val="143600"/>
                        </a:lnSpc>
                        <a:tabLst>
                          <a:tab pos="495934" algn="l"/>
                          <a:tab pos="1306195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Railway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GPS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Positioning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Discusses</a:t>
                      </a:r>
                      <a:r>
                        <a:rPr sz="14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GPS-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4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59055" algn="just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accurate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positioning and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direction-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00" spc="22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400" spc="22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22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obstacles,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enhancing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precision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"Solar-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Powered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230">
                        <a:lnSpc>
                          <a:spcPct val="143600"/>
                        </a:lnSpc>
                        <a:tabLst>
                          <a:tab pos="13658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Autonomous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Remote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Applications"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  <a:tabLst>
                          <a:tab pos="84518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Solar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Energy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Integration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  <a:tabLst>
                          <a:tab pos="875030" algn="l"/>
                          <a:tab pos="1613535" algn="l"/>
                          <a:tab pos="2075814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insights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energy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0325">
                        <a:lnSpc>
                          <a:spcPct val="143600"/>
                        </a:lnSpc>
                        <a:tabLst>
                          <a:tab pos="838835" algn="l"/>
                          <a:tab pos="1156970" algn="l"/>
                          <a:tab pos="1541780" algn="l"/>
                          <a:tab pos="161036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solar-powered systems,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ensuring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sustainability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865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reliability</a:t>
                      </a:r>
                      <a:r>
                        <a:rPr sz="14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remote</a:t>
                      </a:r>
                      <a:r>
                        <a:rPr sz="14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railway environments.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pPr marL="6794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"A</a:t>
                      </a:r>
                      <a:r>
                        <a:rPr sz="140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4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3500">
                        <a:lnSpc>
                          <a:spcPct val="143600"/>
                        </a:lnSpc>
                        <a:spcBef>
                          <a:spcPts val="10"/>
                        </a:spcBef>
                        <a:tabLst>
                          <a:tab pos="977900" algn="l"/>
                          <a:tab pos="1786889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Railways"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Comparative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 marR="62230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400" spc="1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 Technologies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Analyzes</a:t>
                      </a:r>
                      <a:r>
                        <a:rPr sz="1400" spc="254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26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strengths</a:t>
                      </a:r>
                      <a:r>
                        <a:rPr sz="1400" spc="26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1594" algn="just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weaknesses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radar,</a:t>
                      </a:r>
                      <a:r>
                        <a:rPr sz="1400" spc="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ultrasonic,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optical</a:t>
                      </a:r>
                      <a:r>
                        <a:rPr sz="14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sensors,</a:t>
                      </a:r>
                      <a:r>
                        <a:rPr sz="14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aiding</a:t>
                      </a:r>
                      <a:r>
                        <a:rPr sz="14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optimal</a:t>
                      </a:r>
                      <a:r>
                        <a:rPr sz="14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sz="14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sensors</a:t>
                      </a:r>
                      <a:r>
                        <a:rPr sz="1400" spc="4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railway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projects.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6580">
                <a:tc>
                  <a:txBody>
                    <a:bodyPr/>
                    <a:lstStyle/>
                    <a:p>
                      <a:pPr marL="67945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"Advances</a:t>
                      </a:r>
                      <a:r>
                        <a:rPr sz="1400" spc="3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3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Railway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3500" algn="just">
                        <a:lnSpc>
                          <a:spcPct val="143600"/>
                        </a:lnSpc>
                        <a:tabLst>
                          <a:tab pos="123634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Track</a:t>
                      </a:r>
                      <a:r>
                        <a:rPr sz="1400" spc="37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Monitoring</a:t>
                      </a:r>
                      <a:r>
                        <a:rPr sz="1400" spc="3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 Systems"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  <a:tabLst>
                          <a:tab pos="121031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 marR="62230">
                        <a:lnSpc>
                          <a:spcPct val="143600"/>
                        </a:lnSpc>
                        <a:tabLst>
                          <a:tab pos="110236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Sensing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Communication Systems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Discusses</a:t>
                      </a:r>
                      <a:r>
                        <a:rPr sz="1400" spc="3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recent</a:t>
                      </a:r>
                      <a:r>
                        <a:rPr sz="1400" spc="3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advances</a:t>
                      </a:r>
                      <a:r>
                        <a:rPr sz="1400" spc="3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0960" algn="just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25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24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processing,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supporting</a:t>
                      </a:r>
                      <a:r>
                        <a:rPr sz="1400" spc="33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scalable</a:t>
                      </a:r>
                      <a:r>
                        <a:rPr sz="1400" spc="409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230" algn="just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400" spc="39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railway</a:t>
                      </a:r>
                      <a:r>
                        <a:rPr sz="1400" spc="39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monitoring solutions.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0510">
                <a:tc>
                  <a:txBody>
                    <a:bodyPr/>
                    <a:lstStyle/>
                    <a:p>
                      <a:pPr marL="67945">
                        <a:lnSpc>
                          <a:spcPts val="1614"/>
                        </a:lnSpc>
                        <a:tabLst>
                          <a:tab pos="122745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"ESP32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Manual"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4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ESP32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 marR="226695">
                        <a:lnSpc>
                          <a:spcPts val="242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Microcontroller Features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algn="just">
                        <a:lnSpc>
                          <a:spcPts val="1614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Highlights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ESP32’s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capabilities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algn="just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4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managing</a:t>
                      </a:r>
                      <a:r>
                        <a:rPr sz="1400" spc="4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sensors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2230" algn="just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4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modules,</a:t>
                      </a:r>
                      <a:r>
                        <a:rPr sz="14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offering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2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sz="1400" spc="2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platform</a:t>
                      </a:r>
                      <a:r>
                        <a:rPr sz="1400" spc="2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2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railway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782951" y="8839911"/>
            <a:ext cx="2257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Survey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69000" cy="799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dirty="0">
                <a:latin typeface="Times New Roman"/>
                <a:cs typeface="Times New Roman"/>
              </a:rPr>
              <a:t>EXISTING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SYSTEM`</a:t>
            </a:r>
            <a:endParaRPr sz="14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3900"/>
              </a:lnSpc>
              <a:spcBef>
                <a:spcPts val="800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chapter,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discuss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currently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place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highlighting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strengths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limitations.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a </a:t>
            </a:r>
            <a:r>
              <a:rPr sz="1400" dirty="0">
                <a:latin typeface="Times New Roman"/>
                <a:cs typeface="Times New Roman"/>
              </a:rPr>
              <a:t>basis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gaps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address.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3.1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OVERVIEW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EXISTING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marL="12700" marR="6985" indent="456565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employ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variety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technologies, including:</a:t>
            </a:r>
            <a:endParaRPr sz="1400">
              <a:latin typeface="Times New Roman"/>
              <a:cs typeface="Times New Roman"/>
            </a:endParaRPr>
          </a:p>
          <a:p>
            <a:pPr marL="190500" indent="-177800" algn="just">
              <a:lnSpc>
                <a:spcPct val="100000"/>
              </a:lnSpc>
              <a:spcBef>
                <a:spcPts val="745"/>
              </a:spcBef>
              <a:buFont typeface="Times New Roman"/>
              <a:buAutoNum type="arabicPeriod"/>
              <a:tabLst>
                <a:tab pos="1905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Radar-</a:t>
            </a:r>
            <a:r>
              <a:rPr sz="1400" b="1" dirty="0">
                <a:latin typeface="Times New Roman"/>
                <a:cs typeface="Times New Roman"/>
              </a:rPr>
              <a:t>Based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marL="12700" marR="5715" indent="456565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Radar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radio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waves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tracks.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They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highly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distances,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adverse </a:t>
            </a:r>
            <a:r>
              <a:rPr sz="1400" dirty="0">
                <a:latin typeface="Times New Roman"/>
                <a:cs typeface="Times New Roman"/>
              </a:rPr>
              <a:t>weather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conditions.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However,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cost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complexity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less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widespread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adoption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cost-sensitive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regions.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400" b="1" spc="-10" dirty="0">
                <a:latin typeface="Times New Roman"/>
                <a:cs typeface="Times New Roman"/>
              </a:rPr>
              <a:t>Limitations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installation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maintenance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costs.</a:t>
            </a:r>
            <a:endParaRPr sz="1400">
              <a:latin typeface="Times New Roman"/>
              <a:cs typeface="Times New Roman"/>
            </a:endParaRPr>
          </a:p>
          <a:p>
            <a:pPr marL="926465" marR="8255" lvl="1" indent="-228600">
              <a:lnSpc>
                <a:spcPts val="2440"/>
              </a:lnSpc>
              <a:spcBef>
                <a:spcPts val="180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Ineffective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distinguishing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harmless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leaves)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critical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vehicles).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500"/>
              </a:spcBef>
              <a:buFont typeface="Times New Roman"/>
              <a:buAutoNum type="arabicPeriod" startAt="2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Lidar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(Light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Ranging)</a:t>
            </a:r>
            <a:endParaRPr sz="1400">
              <a:latin typeface="Times New Roman"/>
              <a:cs typeface="Times New Roman"/>
            </a:endParaRPr>
          </a:p>
          <a:p>
            <a:pPr marL="12700" indent="456565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Lidar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laser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beams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measure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distance.</a:t>
            </a:r>
            <a:endParaRPr sz="1400">
              <a:latin typeface="Times New Roman"/>
              <a:cs typeface="Times New Roman"/>
            </a:endParaRPr>
          </a:p>
          <a:p>
            <a:pPr marL="12700" marR="8255">
              <a:lnSpc>
                <a:spcPct val="1436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They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accurate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information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about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obstacle's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size,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shape,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position.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400" b="1" spc="-10" dirty="0">
                <a:latin typeface="Times New Roman"/>
                <a:cs typeface="Times New Roman"/>
              </a:rPr>
              <a:t>Limitations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Expensive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energy-intensive.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Limited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fog,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rain,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dusty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environments.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66460" cy="61074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830"/>
              </a:spcBef>
              <a:buFont typeface="Times New Roman"/>
              <a:buAutoNum type="arabicPeriod" startAt="3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Optical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Sensor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marL="12700" marR="7620" indent="456565">
              <a:lnSpc>
                <a:spcPct val="1436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cameras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monitor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image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algorithms.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400" b="1" spc="-10" dirty="0">
                <a:latin typeface="Times New Roman"/>
                <a:cs typeface="Times New Roman"/>
              </a:rPr>
              <a:t>Limitations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ts val="2420"/>
              </a:lnSpc>
              <a:spcBef>
                <a:spcPts val="195"/>
              </a:spcBef>
              <a:buChar char="•"/>
              <a:tabLst>
                <a:tab pos="697865" algn="l"/>
              </a:tabLst>
            </a:pPr>
            <a:r>
              <a:rPr sz="1400" spc="-10" dirty="0">
                <a:latin typeface="Times New Roman"/>
                <a:cs typeface="Times New Roman"/>
              </a:rPr>
              <a:t>Dependence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clear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visibility,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unreliable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during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night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weather.</a:t>
            </a:r>
            <a:endParaRPr sz="1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45"/>
              </a:spcBef>
              <a:buChar char="•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computational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requirements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image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processing.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90500" indent="-177800" algn="just">
              <a:lnSpc>
                <a:spcPct val="100000"/>
              </a:lnSpc>
              <a:buFont typeface="Times New Roman"/>
              <a:buAutoNum type="arabicPeriod" startAt="4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Ultrasonic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Sensors</a:t>
            </a:r>
            <a:endParaRPr sz="1400">
              <a:latin typeface="Times New Roman"/>
              <a:cs typeface="Times New Roman"/>
            </a:endParaRPr>
          </a:p>
          <a:p>
            <a:pPr marL="12700" marR="7620" indent="456565" algn="just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Ultrasonic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emit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waves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measuring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taken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echo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return.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relatively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inexpensive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suitable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close-</a:t>
            </a:r>
            <a:r>
              <a:rPr sz="1400" dirty="0">
                <a:latin typeface="Times New Roman"/>
                <a:cs typeface="Times New Roman"/>
              </a:rPr>
              <a:t>range </a:t>
            </a:r>
            <a:r>
              <a:rPr sz="1400" spc="-10" dirty="0"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5"/>
              </a:spcBef>
            </a:pPr>
            <a:r>
              <a:rPr sz="1400" b="1" spc="-10" dirty="0">
                <a:latin typeface="Times New Roman"/>
                <a:cs typeface="Times New Roman"/>
              </a:rPr>
              <a:t>Limitations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40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Limited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range.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Susceptible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interference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noise.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10"/>
              </a:spcBef>
              <a:buFont typeface="Times New Roman"/>
              <a:buChar char="•"/>
            </a:pP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Font typeface="Times New Roman"/>
              <a:buAutoNum type="arabicPeriod" startAt="5"/>
              <a:tabLst>
                <a:tab pos="1905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Human-</a:t>
            </a:r>
            <a:r>
              <a:rPr sz="1400" b="1" dirty="0">
                <a:latin typeface="Times New Roman"/>
                <a:cs typeface="Times New Roman"/>
              </a:rPr>
              <a:t>Based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Visual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Inspection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some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regions,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human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operators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visually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0"/>
              </a:spcBef>
            </a:pPr>
            <a:r>
              <a:rPr sz="1400" b="1" spc="-10" dirty="0">
                <a:latin typeface="Times New Roman"/>
                <a:cs typeface="Times New Roman"/>
              </a:rPr>
              <a:t>Limitations</a:t>
            </a:r>
            <a:r>
              <a:rPr sz="1400" spc="-1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Prone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human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fatigue.</a:t>
            </a:r>
            <a:endParaRPr sz="1400">
              <a:latin typeface="Times New Roman"/>
              <a:cs typeface="Times New Roman"/>
            </a:endParaRPr>
          </a:p>
          <a:p>
            <a:pPr marL="926465" lvl="1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Inefficient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470370"/>
            <a:ext cx="5973445" cy="217170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latin typeface="Times New Roman"/>
                <a:cs typeface="Times New Roman"/>
              </a:rPr>
              <a:t>3.2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Challenges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Existing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marL="12700" marR="13970" indent="456565" algn="just">
              <a:lnSpc>
                <a:spcPts val="2420"/>
              </a:lnSpc>
              <a:spcBef>
                <a:spcPts val="195"/>
              </a:spcBef>
            </a:pPr>
            <a:r>
              <a:rPr sz="1400" dirty="0">
                <a:latin typeface="Times New Roman"/>
                <a:cs typeface="Times New Roman"/>
              </a:rPr>
              <a:t>Despite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technological</a:t>
            </a:r>
            <a:r>
              <a:rPr sz="1400" spc="4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advancements,</a:t>
            </a:r>
            <a:r>
              <a:rPr sz="1400" spc="4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4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face</a:t>
            </a:r>
            <a:r>
              <a:rPr sz="1400" spc="48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several challenges:</a:t>
            </a:r>
            <a:endParaRPr sz="14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535"/>
              </a:spcBef>
            </a:pPr>
            <a:r>
              <a:rPr sz="1400" b="1" dirty="0">
                <a:latin typeface="Times New Roman"/>
                <a:cs typeface="Times New Roman"/>
              </a:rPr>
              <a:t>1.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High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Cost:</a:t>
            </a:r>
            <a:endParaRPr sz="1400">
              <a:latin typeface="Times New Roman"/>
              <a:cs typeface="Times New Roman"/>
            </a:endParaRPr>
          </a:p>
          <a:p>
            <a:pPr marL="12700" marR="5080" indent="913765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Most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advanced</a:t>
            </a:r>
            <a:r>
              <a:rPr sz="1400" spc="3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technologies,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Lidar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Radar,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are </a:t>
            </a:r>
            <a:r>
              <a:rPr sz="1400" dirty="0">
                <a:latin typeface="Times New Roman"/>
                <a:cs typeface="Times New Roman"/>
              </a:rPr>
              <a:t>prohibitively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expensive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install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maintain,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making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unsuitable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low- </a:t>
            </a:r>
            <a:r>
              <a:rPr sz="1400" dirty="0">
                <a:latin typeface="Times New Roman"/>
                <a:cs typeface="Times New Roman"/>
              </a:rPr>
              <a:t>budget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implementations.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0627" y="743712"/>
            <a:ext cx="5137785" cy="5473700"/>
            <a:chOff x="1350627" y="743712"/>
            <a:chExt cx="5137785" cy="5473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0627" y="743712"/>
              <a:ext cx="5137790" cy="51093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41600" y="5782309"/>
              <a:ext cx="2802255" cy="431800"/>
            </a:xfrm>
            <a:custGeom>
              <a:avLst/>
              <a:gdLst/>
              <a:ahLst/>
              <a:cxnLst/>
              <a:rect l="l" t="t" r="r" b="b"/>
              <a:pathLst>
                <a:path w="2802254" h="431800">
                  <a:moveTo>
                    <a:pt x="0" y="431800"/>
                  </a:moveTo>
                  <a:lnTo>
                    <a:pt x="2802254" y="431800"/>
                  </a:lnTo>
                  <a:lnTo>
                    <a:pt x="2802254" y="0"/>
                  </a:lnTo>
                  <a:lnTo>
                    <a:pt x="0" y="0"/>
                  </a:lnTo>
                  <a:lnTo>
                    <a:pt x="0" y="431800"/>
                  </a:lnTo>
                  <a:close/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723514" y="5808345"/>
            <a:ext cx="2629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3.1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70905" cy="401192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46430" indent="-177165">
              <a:lnSpc>
                <a:spcPct val="100000"/>
              </a:lnSpc>
              <a:spcBef>
                <a:spcPts val="830"/>
              </a:spcBef>
              <a:buAutoNum type="arabicPeriod" startAt="2"/>
              <a:tabLst>
                <a:tab pos="646430" algn="l"/>
              </a:tabLst>
            </a:pPr>
            <a:r>
              <a:rPr sz="1400" b="1" dirty="0">
                <a:latin typeface="Times New Roman"/>
                <a:cs typeface="Times New Roman"/>
              </a:rPr>
              <a:t>Limited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Coverage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Remote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Areas:</a:t>
            </a:r>
            <a:endParaRPr sz="1400">
              <a:latin typeface="Times New Roman"/>
              <a:cs typeface="Times New Roman"/>
            </a:endParaRPr>
          </a:p>
          <a:p>
            <a:pPr marL="12700" marR="5080" indent="913765">
              <a:lnSpc>
                <a:spcPct val="143600"/>
              </a:lnSpc>
              <a:spcBef>
                <a:spcPts val="5"/>
              </a:spcBef>
              <a:tabLst>
                <a:tab pos="1470025" algn="l"/>
                <a:tab pos="2161540" algn="l"/>
                <a:tab pos="2565400" algn="l"/>
                <a:tab pos="2872740" algn="l"/>
                <a:tab pos="3079750" algn="l"/>
                <a:tab pos="3622675" algn="l"/>
                <a:tab pos="4194175" algn="l"/>
                <a:tab pos="4787900" algn="l"/>
              </a:tabLst>
            </a:pPr>
            <a:r>
              <a:rPr sz="1400" spc="-20" dirty="0">
                <a:latin typeface="Times New Roman"/>
                <a:cs typeface="Times New Roman"/>
              </a:rPr>
              <a:t>Many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systems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rely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on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50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stable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power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source</a:t>
            </a:r>
            <a:r>
              <a:rPr sz="1400" dirty="0">
                <a:latin typeface="Times New Roman"/>
                <a:cs typeface="Times New Roman"/>
              </a:rPr>
              <a:t>	and</a:t>
            </a:r>
            <a:r>
              <a:rPr sz="1400" spc="15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high-</a:t>
            </a:r>
            <a:r>
              <a:rPr sz="1400" spc="-10" dirty="0">
                <a:latin typeface="Times New Roman"/>
                <a:cs typeface="Times New Roman"/>
              </a:rPr>
              <a:t>speed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unavailable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rural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areas.</a:t>
            </a:r>
            <a:endParaRPr sz="1400">
              <a:latin typeface="Times New Roman"/>
              <a:cs typeface="Times New Roman"/>
            </a:endParaRPr>
          </a:p>
          <a:p>
            <a:pPr marL="646430" indent="-177165">
              <a:lnSpc>
                <a:spcPct val="100000"/>
              </a:lnSpc>
              <a:spcBef>
                <a:spcPts val="730"/>
              </a:spcBef>
              <a:buAutoNum type="arabicPeriod" startAt="3"/>
              <a:tabLst>
                <a:tab pos="646430" algn="l"/>
              </a:tabLst>
            </a:pPr>
            <a:r>
              <a:rPr sz="1400" b="1" dirty="0">
                <a:latin typeface="Times New Roman"/>
                <a:cs typeface="Times New Roman"/>
              </a:rPr>
              <a:t>Inefficiency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 Real-</a:t>
            </a:r>
            <a:r>
              <a:rPr sz="1400" b="1" dirty="0">
                <a:latin typeface="Times New Roman"/>
                <a:cs typeface="Times New Roman"/>
              </a:rPr>
              <a:t>Time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Communication:</a:t>
            </a:r>
            <a:endParaRPr sz="1400">
              <a:latin typeface="Times New Roman"/>
              <a:cs typeface="Times New Roman"/>
            </a:endParaRPr>
          </a:p>
          <a:p>
            <a:pPr marL="12700" marR="12065" indent="913765">
              <a:lnSpc>
                <a:spcPts val="2420"/>
              </a:lnSpc>
              <a:spcBef>
                <a:spcPts val="195"/>
              </a:spcBef>
            </a:pP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latency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delivering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critical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 </a:t>
            </a:r>
            <a:r>
              <a:rPr sz="1400" dirty="0">
                <a:latin typeface="Times New Roman"/>
                <a:cs typeface="Times New Roman"/>
              </a:rPr>
              <a:t>pilots,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delayed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increased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</a:t>
            </a:r>
            <a:r>
              <a:rPr sz="1400" spc="-10" dirty="0">
                <a:latin typeface="Times New Roman"/>
                <a:cs typeface="Times New Roman"/>
              </a:rPr>
              <a:t> risks.</a:t>
            </a:r>
            <a:endParaRPr sz="1400">
              <a:latin typeface="Times New Roman"/>
              <a:cs typeface="Times New Roman"/>
            </a:endParaRPr>
          </a:p>
          <a:p>
            <a:pPr marL="646430" indent="-177165">
              <a:lnSpc>
                <a:spcPct val="100000"/>
              </a:lnSpc>
              <a:spcBef>
                <a:spcPts val="535"/>
              </a:spcBef>
              <a:buAutoNum type="arabicPeriod" startAt="4"/>
              <a:tabLst>
                <a:tab pos="646430" algn="l"/>
              </a:tabLst>
            </a:pPr>
            <a:r>
              <a:rPr sz="1400" b="1" dirty="0">
                <a:latin typeface="Times New Roman"/>
                <a:cs typeface="Times New Roman"/>
              </a:rPr>
              <a:t>Energy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Consumption:</a:t>
            </a:r>
            <a:endParaRPr sz="1400">
              <a:latin typeface="Times New Roman"/>
              <a:cs typeface="Times New Roman"/>
            </a:endParaRPr>
          </a:p>
          <a:p>
            <a:pPr marL="12700" marR="8255" indent="913765">
              <a:lnSpc>
                <a:spcPts val="2420"/>
              </a:lnSpc>
              <a:spcBef>
                <a:spcPts val="195"/>
              </a:spcBef>
            </a:pPr>
            <a:r>
              <a:rPr sz="1400" spc="-10" dirty="0">
                <a:latin typeface="Times New Roman"/>
                <a:cs typeface="Times New Roman"/>
              </a:rPr>
              <a:t>High-energy-consuming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Lidar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radar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unsuitable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sustainable</a:t>
            </a:r>
            <a:r>
              <a:rPr sz="1400" spc="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implementations,</a:t>
            </a:r>
            <a:r>
              <a:rPr sz="1400" spc="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especially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where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renewable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sources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are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400" spc="-10" dirty="0">
                <a:latin typeface="Times New Roman"/>
                <a:cs typeface="Times New Roman"/>
              </a:rPr>
              <a:t>considered.</a:t>
            </a:r>
            <a:endParaRPr sz="1400">
              <a:latin typeface="Times New Roman"/>
              <a:cs typeface="Times New Roman"/>
            </a:endParaRPr>
          </a:p>
          <a:p>
            <a:pPr marL="646430" indent="-177165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646430" algn="l"/>
              </a:tabLst>
            </a:pPr>
            <a:r>
              <a:rPr sz="1400" b="1" dirty="0">
                <a:latin typeface="Times New Roman"/>
                <a:cs typeface="Times New Roman"/>
              </a:rPr>
              <a:t>Environmental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Vulnerabilities:</a:t>
            </a:r>
            <a:endParaRPr sz="1400">
              <a:latin typeface="Times New Roman"/>
              <a:cs typeface="Times New Roman"/>
            </a:endParaRPr>
          </a:p>
          <a:p>
            <a:pPr marL="12700" marR="9525" indent="913765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12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show</a:t>
            </a:r>
            <a:r>
              <a:rPr sz="1400" spc="12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degraded</a:t>
            </a:r>
            <a:r>
              <a:rPr sz="1400" spc="12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2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adverse</a:t>
            </a:r>
            <a:r>
              <a:rPr sz="1400" spc="12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weather </a:t>
            </a:r>
            <a:r>
              <a:rPr sz="1400" dirty="0">
                <a:latin typeface="Times New Roman"/>
                <a:cs typeface="Times New Roman"/>
              </a:rPr>
              <a:t>conditions,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fog,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snow,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reliability.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68365" cy="7557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1770"/>
              </a:spcBef>
            </a:pPr>
            <a:r>
              <a:rPr sz="1400" b="1" dirty="0">
                <a:latin typeface="Times New Roman"/>
                <a:cs typeface="Times New Roman"/>
              </a:rPr>
              <a:t>PROBLEM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540"/>
              </a:spcBef>
            </a:pPr>
            <a:r>
              <a:rPr sz="1400" b="1" dirty="0">
                <a:latin typeface="Times New Roman"/>
                <a:cs typeface="Times New Roman"/>
              </a:rPr>
              <a:t>Introduction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  <a:p>
            <a:pPr marL="12700" indent="456565" algn="just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plays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critical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global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transportation,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as</a:t>
            </a:r>
            <a:endParaRPr sz="14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438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economic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lifeline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nations.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However,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on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remain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significant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challenge.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Incidents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involving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animals, </a:t>
            </a:r>
            <a:r>
              <a:rPr sz="1400" dirty="0">
                <a:latin typeface="Times New Roman"/>
                <a:cs typeface="Times New Roman"/>
              </a:rPr>
              <a:t>debris,</a:t>
            </a:r>
            <a:r>
              <a:rPr sz="1400" spc="1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landslides,</a:t>
            </a:r>
            <a:r>
              <a:rPr sz="1400" spc="1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unauthorized</a:t>
            </a:r>
            <a:r>
              <a:rPr sz="1400" spc="1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trespassers</a:t>
            </a:r>
            <a:r>
              <a:rPr sz="1400" spc="1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frequently</a:t>
            </a:r>
            <a:r>
              <a:rPr sz="1400" spc="1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disrupt</a:t>
            </a:r>
            <a:r>
              <a:rPr sz="1400" spc="18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railway operations,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causing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injuries,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fatalities,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financial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losses.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Despite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advancements</a:t>
            </a:r>
            <a:r>
              <a:rPr sz="1400" spc="-25" dirty="0">
                <a:latin typeface="Times New Roman"/>
                <a:cs typeface="Times New Roman"/>
              </a:rPr>
              <a:t> in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systems,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either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too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expensive,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limited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coverage,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require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substantial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human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intervention.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Challenges</a:t>
            </a:r>
            <a:endParaRPr sz="1400">
              <a:latin typeface="Times New Roman"/>
              <a:cs typeface="Times New Roman"/>
            </a:endParaRPr>
          </a:p>
          <a:p>
            <a:pPr marL="647065" indent="-177800" algn="just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647065" algn="l"/>
              </a:tabLst>
            </a:pPr>
            <a:r>
              <a:rPr sz="1400" b="1" dirty="0">
                <a:latin typeface="Times New Roman"/>
                <a:cs typeface="Times New Roman"/>
              </a:rPr>
              <a:t>Obstacle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Detection:</a:t>
            </a:r>
            <a:endParaRPr sz="1400">
              <a:latin typeface="Times New Roman"/>
              <a:cs typeface="Times New Roman"/>
            </a:endParaRPr>
          </a:p>
          <a:p>
            <a:pPr marL="12700" marR="8890" indent="647065" algn="just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accidents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occur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due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delayed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tracks. </a:t>
            </a: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fail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smaller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objects,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animals,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hidden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debris effectively.</a:t>
            </a:r>
            <a:endParaRPr sz="1400">
              <a:latin typeface="Times New Roman"/>
              <a:cs typeface="Times New Roman"/>
            </a:endParaRPr>
          </a:p>
          <a:p>
            <a:pPr marL="646430" indent="-177165" algn="just">
              <a:lnSpc>
                <a:spcPct val="100000"/>
              </a:lnSpc>
              <a:spcBef>
                <a:spcPts val="735"/>
              </a:spcBef>
              <a:buAutoNum type="arabicPeriod" startAt="2"/>
              <a:tabLst>
                <a:tab pos="646430" algn="l"/>
              </a:tabLst>
            </a:pPr>
            <a:r>
              <a:rPr sz="1400" b="1" dirty="0">
                <a:latin typeface="Times New Roman"/>
                <a:cs typeface="Times New Roman"/>
              </a:rPr>
              <a:t>False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Positives:</a:t>
            </a:r>
            <a:endParaRPr sz="14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camera-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monitoring,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generate </a:t>
            </a:r>
            <a:r>
              <a:rPr sz="1400" dirty="0">
                <a:latin typeface="Times New Roman"/>
                <a:cs typeface="Times New Roman"/>
              </a:rPr>
              <a:t>false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alarms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caused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weather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shadows,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irrelevant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objects.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leads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operational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inefficiencies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unnecessary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interruptions.</a:t>
            </a:r>
            <a:endParaRPr sz="1400">
              <a:latin typeface="Times New Roman"/>
              <a:cs typeface="Times New Roman"/>
            </a:endParaRPr>
          </a:p>
          <a:p>
            <a:pPr marL="647065" indent="-177800" algn="just">
              <a:lnSpc>
                <a:spcPct val="100000"/>
              </a:lnSpc>
              <a:spcBef>
                <a:spcPts val="730"/>
              </a:spcBef>
              <a:buFont typeface="Times New Roman"/>
              <a:buAutoNum type="arabicPeriod" startAt="3"/>
              <a:tabLst>
                <a:tab pos="647065" algn="l"/>
              </a:tabLst>
            </a:pPr>
            <a:r>
              <a:rPr sz="1400" b="1" dirty="0">
                <a:latin typeface="Times New Roman"/>
                <a:cs typeface="Times New Roman"/>
              </a:rPr>
              <a:t>Limited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Communication:</a:t>
            </a:r>
            <a:endParaRPr sz="14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6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pilots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always </a:t>
            </a:r>
            <a:r>
              <a:rPr sz="1400" dirty="0">
                <a:latin typeface="Times New Roman"/>
                <a:cs typeface="Times New Roman"/>
              </a:rPr>
              <a:t>reliable,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especially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areas.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lack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updates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compromises</a:t>
            </a:r>
            <a:r>
              <a:rPr sz="1400" spc="-25" dirty="0">
                <a:latin typeface="Times New Roman"/>
                <a:cs typeface="Times New Roman"/>
              </a:rPr>
              <a:t> the </a:t>
            </a:r>
            <a:r>
              <a:rPr sz="1400" dirty="0">
                <a:latin typeface="Times New Roman"/>
                <a:cs typeface="Times New Roman"/>
              </a:rPr>
              <a:t>ability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preventive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71540" cy="83070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647065" indent="-177800" algn="just">
              <a:lnSpc>
                <a:spcPct val="100000"/>
              </a:lnSpc>
              <a:spcBef>
                <a:spcPts val="830"/>
              </a:spcBef>
              <a:buAutoNum type="arabicPeriod" startAt="4"/>
              <a:tabLst>
                <a:tab pos="647065" algn="l"/>
              </a:tabLst>
            </a:pPr>
            <a:r>
              <a:rPr sz="1400" b="1" dirty="0">
                <a:latin typeface="Times New Roman"/>
                <a:cs typeface="Times New Roman"/>
              </a:rPr>
              <a:t>High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Cost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Advanced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Systems:</a:t>
            </a:r>
            <a:endParaRPr sz="1400">
              <a:latin typeface="Times New Roman"/>
              <a:cs typeface="Times New Roman"/>
            </a:endParaRPr>
          </a:p>
          <a:p>
            <a:pPr marL="12700" marR="6985" indent="647065" algn="just">
              <a:lnSpc>
                <a:spcPct val="1436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Sophisticated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LIDAR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RADAR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but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prohibitively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expensive,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making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unsuitable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large-scale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deployment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developing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regions.</a:t>
            </a:r>
            <a:endParaRPr sz="1400">
              <a:latin typeface="Times New Roman"/>
              <a:cs typeface="Times New Roman"/>
            </a:endParaRPr>
          </a:p>
          <a:p>
            <a:pPr marL="647065" indent="-177800" algn="just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647065" algn="l"/>
              </a:tabLst>
            </a:pPr>
            <a:r>
              <a:rPr sz="1400" b="1" dirty="0">
                <a:latin typeface="Times New Roman"/>
                <a:cs typeface="Times New Roman"/>
              </a:rPr>
              <a:t>Energy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Constraints:</a:t>
            </a:r>
            <a:endParaRPr sz="14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 remote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rural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lack 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supply, </a:t>
            </a:r>
            <a:r>
              <a:rPr sz="1400" dirty="0">
                <a:latin typeface="Times New Roman"/>
                <a:cs typeface="Times New Roman"/>
              </a:rPr>
              <a:t>limiting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deployment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energy-</a:t>
            </a:r>
            <a:r>
              <a:rPr sz="1400" dirty="0">
                <a:latin typeface="Times New Roman"/>
                <a:cs typeface="Times New Roman"/>
              </a:rPr>
              <a:t>intensive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systems.</a:t>
            </a:r>
            <a:endParaRPr sz="1400">
              <a:latin typeface="Times New Roman"/>
              <a:cs typeface="Times New Roman"/>
            </a:endParaRPr>
          </a:p>
          <a:p>
            <a:pPr marL="646430" indent="-177165" algn="just">
              <a:lnSpc>
                <a:spcPct val="100000"/>
              </a:lnSpc>
              <a:spcBef>
                <a:spcPts val="735"/>
              </a:spcBef>
              <a:buAutoNum type="arabicPeriod" startAt="6"/>
              <a:tabLst>
                <a:tab pos="646430" algn="l"/>
              </a:tabLst>
            </a:pPr>
            <a:r>
              <a:rPr sz="1400" b="1" dirty="0">
                <a:latin typeface="Times New Roman"/>
                <a:cs typeface="Times New Roman"/>
              </a:rPr>
              <a:t>Lack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Directional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Filtering:</a:t>
            </a:r>
            <a:endParaRPr sz="1400">
              <a:latin typeface="Times New Roman"/>
              <a:cs typeface="Times New Roman"/>
            </a:endParaRPr>
          </a:p>
          <a:p>
            <a:pPr marL="12700" indent="647065" algn="just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Most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differentiate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whether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approaching</a:t>
            </a:r>
            <a:endParaRPr sz="14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moving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away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unnecessary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that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30"/>
              </a:spcBef>
            </a:pPr>
            <a:r>
              <a:rPr sz="1400" b="1" spc="-10" dirty="0">
                <a:latin typeface="Times New Roman"/>
                <a:cs typeface="Times New Roman"/>
              </a:rPr>
              <a:t>Real-</a:t>
            </a:r>
            <a:r>
              <a:rPr sz="1400" b="1" dirty="0">
                <a:latin typeface="Times New Roman"/>
                <a:cs typeface="Times New Roman"/>
              </a:rPr>
              <a:t>World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Impact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Problem</a:t>
            </a:r>
            <a:endParaRPr sz="1400">
              <a:latin typeface="Times New Roman"/>
              <a:cs typeface="Times New Roman"/>
            </a:endParaRPr>
          </a:p>
          <a:p>
            <a:pPr marL="469265" marR="10160" indent="-228600">
              <a:lnSpc>
                <a:spcPts val="2420"/>
              </a:lnSpc>
              <a:spcBef>
                <a:spcPts val="20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Safety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Risks:</a:t>
            </a:r>
            <a:r>
              <a:rPr sz="1400" b="1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severe </a:t>
            </a:r>
            <a:r>
              <a:rPr sz="1400" dirty="0">
                <a:latin typeface="Times New Roman"/>
                <a:cs typeface="Times New Roman"/>
              </a:rPr>
              <a:t>injuries,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loss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psychological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trauma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victims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families.</a:t>
            </a:r>
            <a:endParaRPr sz="1400">
              <a:latin typeface="Times New Roman"/>
              <a:cs typeface="Times New Roman"/>
            </a:endParaRPr>
          </a:p>
          <a:p>
            <a:pPr marL="469265" marR="12065" indent="-228600">
              <a:lnSpc>
                <a:spcPts val="241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Economic</a:t>
            </a:r>
            <a:r>
              <a:rPr sz="1400" b="1" spc="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Losses: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delays,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repairs,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legal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liabilities,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compensation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payments,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significantly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impacting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operations.</a:t>
            </a:r>
            <a:endParaRPr sz="1400">
              <a:latin typeface="Times New Roman"/>
              <a:cs typeface="Times New Roman"/>
            </a:endParaRPr>
          </a:p>
          <a:p>
            <a:pPr marL="469265" marR="10795" indent="-228600">
              <a:lnSpc>
                <a:spcPts val="2410"/>
              </a:lnSpc>
              <a:spcBef>
                <a:spcPts val="1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Environmental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Impact: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Collisions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wildlife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disrupt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ecosystems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lead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irreversible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harm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biodiversity.</a:t>
            </a:r>
            <a:endParaRPr sz="1400">
              <a:latin typeface="Times New Roman"/>
              <a:cs typeface="Times New Roman"/>
            </a:endParaRPr>
          </a:p>
          <a:p>
            <a:pPr marL="469265" marR="9525" indent="-228600">
              <a:lnSpc>
                <a:spcPts val="2410"/>
              </a:lnSpc>
              <a:spcBef>
                <a:spcPts val="1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Reputational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Damage: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Frequent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tarnish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reputation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railway </a:t>
            </a:r>
            <a:r>
              <a:rPr sz="1400" dirty="0">
                <a:latin typeface="Times New Roman"/>
                <a:cs typeface="Times New Roman"/>
              </a:rPr>
              <a:t>authorities,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public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trust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transportation.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dirty="0">
                <a:latin typeface="Times New Roman"/>
                <a:cs typeface="Times New Roman"/>
              </a:rPr>
              <a:t>Need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 </a:t>
            </a:r>
            <a:r>
              <a:rPr sz="1400" b="1" spc="-10" dirty="0">
                <a:latin typeface="Times New Roman"/>
                <a:cs typeface="Times New Roman"/>
              </a:rPr>
              <a:t>Solution</a:t>
            </a:r>
            <a:endParaRPr sz="1400">
              <a:latin typeface="Times New Roman"/>
              <a:cs typeface="Times New Roman"/>
            </a:endParaRPr>
          </a:p>
          <a:p>
            <a:pPr marL="12700" marR="10160">
              <a:lnSpc>
                <a:spcPts val="2430"/>
              </a:lnSpc>
              <a:spcBef>
                <a:spcPts val="190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scalable,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cost-</a:t>
            </a:r>
            <a:r>
              <a:rPr sz="1400" dirty="0">
                <a:latin typeface="Times New Roman"/>
                <a:cs typeface="Times New Roman"/>
              </a:rPr>
              <a:t>effective,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energy-</a:t>
            </a:r>
            <a:r>
              <a:rPr sz="1400" dirty="0">
                <a:latin typeface="Times New Roman"/>
                <a:cs typeface="Times New Roman"/>
              </a:rPr>
              <a:t>efficient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urgently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required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address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challenges.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-20" dirty="0">
                <a:latin typeface="Times New Roman"/>
                <a:cs typeface="Times New Roman"/>
              </a:rPr>
              <a:t> must: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2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accuracy.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Differentiate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relevant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irrelevant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3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Alert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long-range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74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Operate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efficiently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diverse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remote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7296"/>
            <a:ext cx="6085840" cy="7228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75285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growing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</a:t>
            </a:r>
            <a:r>
              <a:rPr sz="1400" dirty="0">
                <a:latin typeface="Times New Roman"/>
                <a:cs typeface="Times New Roman"/>
              </a:rPr>
              <a:t>em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safety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improvements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l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ay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transportation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calls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dirty="0">
                <a:latin typeface="Times New Roman"/>
                <a:cs typeface="Times New Roman"/>
              </a:rPr>
              <a:t>re </a:t>
            </a:r>
            <a:r>
              <a:rPr sz="1400" spc="-10" dirty="0">
                <a:latin typeface="Times New Roman"/>
                <a:cs typeface="Times New Roman"/>
              </a:rPr>
              <a:t>advanced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methods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prevention.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Traditional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have</a:t>
            </a:r>
            <a:r>
              <a:rPr sz="1400" spc="-5" dirty="0">
                <a:latin typeface="Times New Roman"/>
                <a:cs typeface="Times New Roman"/>
              </a:rPr>
              <a:t> limitations,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particularly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en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monitoring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remote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</a:t>
            </a:r>
            <a:r>
              <a:rPr sz="1400" dirty="0">
                <a:latin typeface="Times New Roman"/>
                <a:cs typeface="Times New Roman"/>
              </a:rPr>
              <a:t>here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inspection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</a:t>
            </a:r>
            <a:r>
              <a:rPr sz="1400" spc="-5" dirty="0">
                <a:latin typeface="Times New Roman"/>
                <a:cs typeface="Times New Roman"/>
              </a:rPr>
              <a:t> challenging,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conventional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technologies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-10" dirty="0">
                <a:latin typeface="Times New Roman"/>
                <a:cs typeface="Times New Roman"/>
              </a:rPr>
              <a:t>h</a:t>
            </a:r>
            <a:r>
              <a:rPr sz="1400" dirty="0">
                <a:latin typeface="Times New Roman"/>
                <a:cs typeface="Times New Roman"/>
              </a:rPr>
              <a:t>er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o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costly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inefficient.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address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issues,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project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proposes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innovative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automated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for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railway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tracks,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employs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combination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nfra</a:t>
            </a:r>
            <a:r>
              <a:rPr sz="1400" spc="-10" dirty="0">
                <a:latin typeface="Times New Roman"/>
                <a:cs typeface="Times New Roman"/>
              </a:rPr>
              <a:t>r</a:t>
            </a:r>
            <a:r>
              <a:rPr sz="1400" dirty="0">
                <a:latin typeface="Times New Roman"/>
                <a:cs typeface="Times New Roman"/>
              </a:rPr>
              <a:t>ed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sensors,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-5" dirty="0">
                <a:latin typeface="Times New Roman"/>
                <a:cs typeface="Times New Roman"/>
              </a:rPr>
              <a:t> sensors,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LoRa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wireless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alert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operators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about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potential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hazards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tracks.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solar-</a:t>
            </a:r>
            <a:r>
              <a:rPr sz="1400" spc="-10" dirty="0">
                <a:latin typeface="Times New Roman"/>
                <a:cs typeface="Times New Roman"/>
              </a:rPr>
              <a:t>po</a:t>
            </a:r>
            <a:r>
              <a:rPr sz="1400" dirty="0">
                <a:latin typeface="Times New Roman"/>
                <a:cs typeface="Times New Roman"/>
              </a:rPr>
              <a:t>wer</a:t>
            </a:r>
            <a:r>
              <a:rPr sz="1400" spc="-10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designed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i</a:t>
            </a:r>
            <a:r>
              <a:rPr sz="1400" spc="-10" dirty="0">
                <a:latin typeface="Times New Roman"/>
                <a:cs typeface="Times New Roman"/>
              </a:rPr>
              <a:t>n</a:t>
            </a:r>
            <a:r>
              <a:rPr sz="1400" dirty="0">
                <a:latin typeface="Times New Roman"/>
                <a:cs typeface="Times New Roman"/>
              </a:rPr>
              <a:t>im</a:t>
            </a:r>
            <a:r>
              <a:rPr sz="1400" spc="-15" dirty="0">
                <a:latin typeface="Times New Roman"/>
                <a:cs typeface="Times New Roman"/>
              </a:rPr>
              <a:t>a</a:t>
            </a:r>
            <a:r>
              <a:rPr sz="1400" dirty="0">
                <a:latin typeface="Times New Roman"/>
                <a:cs typeface="Times New Roman"/>
              </a:rPr>
              <a:t>l h</a:t>
            </a:r>
            <a:r>
              <a:rPr sz="1400" spc="-10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man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intervention,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operate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off-</a:t>
            </a:r>
            <a:r>
              <a:rPr sz="1400" spc="-5" dirty="0">
                <a:latin typeface="Times New Roman"/>
                <a:cs typeface="Times New Roman"/>
              </a:rPr>
              <a:t>grid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locations.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61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focuses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developing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cost-</a:t>
            </a:r>
            <a:r>
              <a:rPr sz="1400" dirty="0">
                <a:latin typeface="Times New Roman"/>
                <a:cs typeface="Times New Roman"/>
              </a:rPr>
              <a:t>effective,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scalable,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solution, </a:t>
            </a:r>
            <a:r>
              <a:rPr sz="1400" dirty="0">
                <a:latin typeface="Times New Roman"/>
                <a:cs typeface="Times New Roman"/>
              </a:rPr>
              <a:t>capable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animals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debris,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transmitting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alerts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central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Through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integration,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triggered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moving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toward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detected obstacle.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reduces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possibility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false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alerts,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improving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system's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efficiency.</a:t>
            </a:r>
            <a:endParaRPr sz="14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700"/>
              </a:lnSpc>
              <a:spcBef>
                <a:spcPts val="610"/>
              </a:spcBef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report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detailed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description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system’s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functionality, </a:t>
            </a:r>
            <a:r>
              <a:rPr sz="1400" dirty="0">
                <a:latin typeface="Times New Roman"/>
                <a:cs typeface="Times New Roman"/>
              </a:rPr>
              <a:t>highlighting</a:t>
            </a:r>
            <a:r>
              <a:rPr sz="1400" spc="29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2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components</a:t>
            </a:r>
            <a:r>
              <a:rPr sz="1400" spc="2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2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29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ESP32</a:t>
            </a:r>
            <a:r>
              <a:rPr sz="1400" spc="29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microcontroller,</a:t>
            </a:r>
            <a:r>
              <a:rPr sz="1400" spc="290" dirty="0">
                <a:latin typeface="Times New Roman"/>
                <a:cs typeface="Times New Roman"/>
              </a:rPr>
              <a:t>  </a:t>
            </a:r>
            <a:r>
              <a:rPr sz="1400" spc="-20" dirty="0">
                <a:latin typeface="Times New Roman"/>
                <a:cs typeface="Times New Roman"/>
              </a:rPr>
              <a:t>LoRa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solar-</a:t>
            </a:r>
            <a:r>
              <a:rPr sz="1400" dirty="0">
                <a:latin typeface="Times New Roman"/>
                <a:cs typeface="Times New Roman"/>
              </a:rPr>
              <a:t>powered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effectiveness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evaluated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through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practical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testing,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indicate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offers significant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improvements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safety.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Furthermore,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report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explores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potential </a:t>
            </a: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enhancements,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integrating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artificial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intelligence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(AI)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predictive </a:t>
            </a:r>
            <a:r>
              <a:rPr sz="1400" dirty="0">
                <a:latin typeface="Times New Roman"/>
                <a:cs typeface="Times New Roman"/>
              </a:rPr>
              <a:t>maintenance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automated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decision-</a:t>
            </a:r>
            <a:r>
              <a:rPr sz="1400" dirty="0">
                <a:latin typeface="Times New Roman"/>
                <a:cs typeface="Times New Roman"/>
              </a:rPr>
              <a:t>making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2</a:t>
            </a:fld>
            <a:endParaRPr spc="-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73445" cy="7379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dirty="0">
                <a:latin typeface="Times New Roman"/>
                <a:cs typeface="Times New Roman"/>
              </a:rPr>
              <a:t>PROPOSED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  <a:p>
            <a:pPr marL="12700" marR="5080" indent="456565" algn="just">
              <a:lnSpc>
                <a:spcPct val="143800"/>
              </a:lnSpc>
              <a:spcBef>
                <a:spcPts val="80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aims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cost-</a:t>
            </a:r>
            <a:r>
              <a:rPr sz="1400" dirty="0">
                <a:latin typeface="Times New Roman"/>
                <a:cs typeface="Times New Roman"/>
              </a:rPr>
              <a:t>effective,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scalable,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energy- </a:t>
            </a:r>
            <a:r>
              <a:rPr sz="1400" dirty="0">
                <a:latin typeface="Times New Roman"/>
                <a:cs typeface="Times New Roman"/>
              </a:rPr>
              <a:t>efficient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tracks.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modern </a:t>
            </a:r>
            <a:r>
              <a:rPr sz="1400" dirty="0">
                <a:latin typeface="Times New Roman"/>
                <a:cs typeface="Times New Roman"/>
              </a:rPr>
              <a:t>technologies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address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shortcomings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reliable, 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monitoring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tracks.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Below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detailed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explanation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solution: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5.1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Architecture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following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components: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Obstacle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Module:</a:t>
            </a:r>
            <a:endParaRPr sz="1400">
              <a:latin typeface="Times New Roman"/>
              <a:cs typeface="Times New Roman"/>
            </a:endParaRPr>
          </a:p>
          <a:p>
            <a:pPr marL="469265" marR="11430" lvl="1" indent="-228600">
              <a:lnSpc>
                <a:spcPts val="2410"/>
              </a:lnSpc>
              <a:spcBef>
                <a:spcPts val="204"/>
              </a:spcBef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Infrared</a:t>
            </a:r>
            <a:r>
              <a:rPr sz="1400" b="1" spc="37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Sensors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detecting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heat</a:t>
            </a:r>
            <a:r>
              <a:rPr sz="1400" spc="3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signatures</a:t>
            </a:r>
            <a:r>
              <a:rPr sz="1400" spc="3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3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identification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living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animals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humans.</a:t>
            </a:r>
            <a:endParaRPr sz="1400">
              <a:latin typeface="Times New Roman"/>
              <a:cs typeface="Times New Roman"/>
            </a:endParaRPr>
          </a:p>
          <a:p>
            <a:pPr marL="469265" marR="12065" lvl="1" indent="-228600">
              <a:lnSpc>
                <a:spcPts val="2410"/>
              </a:lnSpc>
              <a:spcBef>
                <a:spcPts val="20"/>
              </a:spcBef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Ultrasonic</a:t>
            </a:r>
            <a:r>
              <a:rPr sz="1400" b="1" spc="90" dirty="0">
                <a:latin typeface="Times New Roman"/>
                <a:cs typeface="Times New Roman"/>
              </a:rPr>
              <a:t>  </a:t>
            </a:r>
            <a:r>
              <a:rPr sz="1400" b="1" dirty="0">
                <a:latin typeface="Times New Roman"/>
                <a:cs typeface="Times New Roman"/>
              </a:rPr>
              <a:t>Sensors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9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measuring</a:t>
            </a:r>
            <a:r>
              <a:rPr sz="1400" spc="1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distance</a:t>
            </a:r>
            <a:r>
              <a:rPr sz="1400" spc="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9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physical </a:t>
            </a:r>
            <a:r>
              <a:rPr sz="1400" dirty="0">
                <a:latin typeface="Times New Roman"/>
                <a:cs typeface="Times New Roman"/>
              </a:rPr>
              <a:t>obstacles,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debris,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animals,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precision.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530"/>
              </a:spcBef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strategically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placed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intervals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along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ensure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comprehensive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coverage.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189865" algn="l"/>
              </a:tabLst>
            </a:pPr>
            <a:r>
              <a:rPr sz="1400" b="1" dirty="0">
                <a:latin typeface="Times New Roman"/>
                <a:cs typeface="Times New Roman"/>
              </a:rPr>
              <a:t>Processing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Unit:</a:t>
            </a:r>
            <a:endParaRPr sz="1400">
              <a:latin typeface="Times New Roman"/>
              <a:cs typeface="Times New Roman"/>
            </a:endParaRPr>
          </a:p>
          <a:p>
            <a:pPr marL="469265" marR="9525" lvl="1" indent="-228600">
              <a:lnSpc>
                <a:spcPts val="2420"/>
              </a:lnSpc>
              <a:spcBef>
                <a:spcPts val="195"/>
              </a:spcBef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ESP32/Arduino</a:t>
            </a:r>
            <a:r>
              <a:rPr sz="1400" b="1" spc="4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Microcontroller</a:t>
            </a:r>
            <a:r>
              <a:rPr sz="1400" b="1" spc="4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acts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brain</a:t>
            </a:r>
            <a:r>
              <a:rPr sz="1400" spc="4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system, </a:t>
            </a:r>
            <a:r>
              <a:rPr sz="1400" dirty="0">
                <a:latin typeface="Times New Roman"/>
                <a:cs typeface="Times New Roman"/>
              </a:rPr>
              <a:t>receiving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determine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35"/>
              </a:spcBef>
            </a:pP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469265" marR="10795" lvl="1" indent="-228600">
              <a:lnSpc>
                <a:spcPts val="2420"/>
              </a:lnSpc>
              <a:spcBef>
                <a:spcPts val="95"/>
              </a:spcBef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implements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directional</a:t>
            </a:r>
            <a:r>
              <a:rPr sz="1400" b="1" spc="1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filtering</a:t>
            </a:r>
            <a:r>
              <a:rPr sz="1400" b="1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identify </a:t>
            </a:r>
            <a:r>
              <a:rPr sz="1400" dirty="0">
                <a:latin typeface="Times New Roman"/>
                <a:cs typeface="Times New Roman"/>
              </a:rPr>
              <a:t>whether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threat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train's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trajectory.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71540" cy="86880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830"/>
              </a:spcBef>
              <a:buAutoNum type="arabicPeriod" startAt="3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Communication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Module:</a:t>
            </a:r>
            <a:endParaRPr sz="1400">
              <a:latin typeface="Times New Roman"/>
              <a:cs typeface="Times New Roman"/>
            </a:endParaRPr>
          </a:p>
          <a:p>
            <a:pPr marL="469265" marR="5080" lvl="1" indent="-228600">
              <a:lnSpc>
                <a:spcPct val="143600"/>
              </a:lnSpc>
              <a:spcBef>
                <a:spcPts val="5"/>
              </a:spcBef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(Long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Range)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transmitting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 </a:t>
            </a:r>
            <a:r>
              <a:rPr sz="1400" dirty="0">
                <a:latin typeface="Times New Roman"/>
                <a:cs typeface="Times New Roman"/>
              </a:rPr>
              <a:t>pilots.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chosen</a:t>
            </a:r>
            <a:r>
              <a:rPr sz="1400" spc="45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low-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consumption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long-</a:t>
            </a:r>
            <a:r>
              <a:rPr sz="1400" spc="-10" dirty="0">
                <a:latin typeface="Times New Roman"/>
                <a:cs typeface="Times New Roman"/>
              </a:rPr>
              <a:t>range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0"/>
              </a:spcBef>
            </a:pP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capability,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 </a:t>
            </a:r>
            <a:r>
              <a:rPr sz="1400" spc="-10" dirty="0">
                <a:latin typeface="Times New Roman"/>
                <a:cs typeface="Times New Roman"/>
              </a:rPr>
              <a:t>tracks.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buAutoNum type="arabicPeriod" startAt="4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Power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Supply:</a:t>
            </a:r>
            <a:endParaRPr sz="1400">
              <a:latin typeface="Times New Roman"/>
              <a:cs typeface="Times New Roman"/>
            </a:endParaRPr>
          </a:p>
          <a:p>
            <a:pPr marL="469265" marR="10795" lvl="1" indent="-228600">
              <a:lnSpc>
                <a:spcPts val="2420"/>
              </a:lnSpc>
              <a:spcBef>
                <a:spcPts val="195"/>
              </a:spcBef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entire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powered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panels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integrated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rechargeable </a:t>
            </a:r>
            <a:r>
              <a:rPr sz="1400" dirty="0">
                <a:latin typeface="Times New Roman"/>
                <a:cs typeface="Times New Roman"/>
              </a:rPr>
              <a:t>batteries,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uninterrupted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off-grid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areas.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1530"/>
              </a:spcBef>
              <a:buAutoNum type="arabicPeriod" startAt="4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Alerting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Mechanism:</a:t>
            </a:r>
            <a:endParaRPr sz="1400">
              <a:latin typeface="Times New Roman"/>
              <a:cs typeface="Times New Roman"/>
            </a:endParaRPr>
          </a:p>
          <a:p>
            <a:pPr marL="469265" marR="7620" lvl="1" indent="-228600">
              <a:lnSpc>
                <a:spcPct val="143600"/>
              </a:lnSpc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detected,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approaching </a:t>
            </a:r>
            <a:r>
              <a:rPr sz="1400" dirty="0">
                <a:latin typeface="Times New Roman"/>
                <a:cs typeface="Times New Roman"/>
              </a:rPr>
              <a:t>train's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pilot.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includes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type,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distance,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location,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timely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informed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Workflow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1905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Detection: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4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10" dirty="0">
                <a:latin typeface="Times New Roman"/>
                <a:cs typeface="Times New Roman"/>
              </a:rPr>
              <a:t> continuously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When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microcontroller.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1905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Processing:</a:t>
            </a:r>
            <a:endParaRPr sz="1400">
              <a:latin typeface="Times New Roman"/>
              <a:cs typeface="Times New Roman"/>
            </a:endParaRPr>
          </a:p>
          <a:p>
            <a:pPr marL="469265" marR="11430" lvl="1" indent="-228600">
              <a:lnSpc>
                <a:spcPct val="14360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microcontroller</a:t>
            </a:r>
            <a:r>
              <a:rPr sz="1400" spc="40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analyzes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confirm</a:t>
            </a:r>
            <a:r>
              <a:rPr sz="1400" spc="4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obstacle's presence.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4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determine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obstacle.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19050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Communication:</a:t>
            </a:r>
            <a:endParaRPr sz="1400">
              <a:latin typeface="Times New Roman"/>
              <a:cs typeface="Times New Roman"/>
            </a:endParaRPr>
          </a:p>
          <a:p>
            <a:pPr marL="469265" marR="12065" lvl="1" indent="-228600">
              <a:lnSpc>
                <a:spcPct val="143600"/>
              </a:lnSpc>
              <a:spcBef>
                <a:spcPts val="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 poses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 is transmitted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via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train's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onboard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receiver.</a:t>
            </a:r>
            <a:endParaRPr sz="1400">
              <a:latin typeface="Times New Roman"/>
              <a:cs typeface="Times New Roman"/>
            </a:endParaRPr>
          </a:p>
          <a:p>
            <a:pPr marL="190500" indent="-1778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Pilot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Alert:</a:t>
            </a:r>
            <a:endParaRPr sz="1400">
              <a:latin typeface="Times New Roman"/>
              <a:cs typeface="Times New Roman"/>
            </a:endParaRPr>
          </a:p>
          <a:p>
            <a:pPr marL="469265" marR="10160" lvl="1" indent="-228600">
              <a:lnSpc>
                <a:spcPct val="143600"/>
              </a:lnSpc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pilot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receives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visual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auditory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alert,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including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obstacle’s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type, </a:t>
            </a:r>
            <a:r>
              <a:rPr sz="1400" dirty="0">
                <a:latin typeface="Times New Roman"/>
                <a:cs typeface="Times New Roman"/>
              </a:rPr>
              <a:t>location,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distance.</a:t>
            </a:r>
            <a:endParaRPr sz="1400">
              <a:latin typeface="Times New Roman"/>
              <a:cs typeface="Times New Roman"/>
            </a:endParaRPr>
          </a:p>
          <a:p>
            <a:pPr marL="469265" marR="8890" lvl="1" indent="-228600">
              <a:lnSpc>
                <a:spcPts val="2420"/>
              </a:lnSpc>
              <a:spcBef>
                <a:spcPts val="9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pilot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necessary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precautions,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slowing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down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or </a:t>
            </a:r>
            <a:r>
              <a:rPr sz="1400" dirty="0">
                <a:latin typeface="Times New Roman"/>
                <a:cs typeface="Times New Roman"/>
              </a:rPr>
              <a:t>stopping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63920" cy="9448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spcBef>
                <a:spcPts val="830"/>
              </a:spcBef>
              <a:buAutoNum type="arabicPeriod" startAt="5"/>
              <a:tabLst>
                <a:tab pos="190500" algn="l"/>
              </a:tabLst>
            </a:pPr>
            <a:r>
              <a:rPr sz="1400" b="1" dirty="0">
                <a:latin typeface="Times New Roman"/>
                <a:cs typeface="Times New Roman"/>
              </a:rPr>
              <a:t>Energy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Management:</a:t>
            </a:r>
            <a:endParaRPr sz="1400">
              <a:latin typeface="Times New Roman"/>
              <a:cs typeface="Times New Roman"/>
            </a:endParaRPr>
          </a:p>
          <a:p>
            <a:pPr marL="469265" marR="5080" lvl="1" indent="-228600">
              <a:lnSpc>
                <a:spcPct val="143600"/>
              </a:lnSpc>
              <a:spcBef>
                <a:spcPts val="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panels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charge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during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day,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batteries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providing </a:t>
            </a:r>
            <a:r>
              <a:rPr sz="1400" dirty="0">
                <a:latin typeface="Times New Roman"/>
                <a:cs typeface="Times New Roman"/>
              </a:rPr>
              <a:t>backup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during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nighttime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cloudy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565" y="1840738"/>
            <a:ext cx="5023069" cy="62712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3495" y="8737803"/>
            <a:ext cx="2687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5.1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396" y="626211"/>
            <a:ext cx="5881370" cy="76930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latin typeface="Times New Roman"/>
                <a:cs typeface="Times New Roman"/>
              </a:rPr>
              <a:t>5.2 </a:t>
            </a:r>
            <a:r>
              <a:rPr sz="1400" b="1" spc="-10" dirty="0">
                <a:latin typeface="Times New Roman"/>
                <a:cs typeface="Times New Roman"/>
              </a:rPr>
              <a:t>Installation</a:t>
            </a:r>
            <a:endParaRPr sz="1400">
              <a:latin typeface="Times New Roman"/>
              <a:cs typeface="Times New Roman"/>
            </a:endParaRPr>
          </a:p>
          <a:p>
            <a:pPr marL="152400" marR="8255" indent="309245">
              <a:lnSpc>
                <a:spcPct val="143600"/>
              </a:lnSpc>
              <a:spcBef>
                <a:spcPts val="5"/>
              </a:spcBef>
              <a:buFont typeface="Times New Roman"/>
              <a:buAutoNum type="arabicParenR"/>
              <a:tabLst>
                <a:tab pos="461645" algn="l"/>
              </a:tabLst>
            </a:pPr>
            <a:r>
              <a:rPr sz="1400" b="1" dirty="0">
                <a:latin typeface="Times New Roman"/>
                <a:cs typeface="Times New Roman"/>
              </a:rPr>
              <a:t>Installation</a:t>
            </a:r>
            <a:r>
              <a:rPr sz="1400" b="1" spc="2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2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Sensors</a:t>
            </a:r>
            <a:r>
              <a:rPr sz="1400" b="1" spc="2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2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Communication</a:t>
            </a:r>
            <a:r>
              <a:rPr sz="1400" b="1" spc="2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Modules</a:t>
            </a:r>
            <a:r>
              <a:rPr sz="1400" b="1" spc="2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Along</a:t>
            </a:r>
            <a:r>
              <a:rPr sz="1400" b="1" spc="2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Railway Tracks</a:t>
            </a:r>
            <a:endParaRPr sz="1400">
              <a:latin typeface="Times New Roman"/>
              <a:cs typeface="Times New Roman"/>
            </a:endParaRPr>
          </a:p>
          <a:p>
            <a:pPr marL="608965" lvl="1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608965" algn="l"/>
              </a:tabLst>
            </a:pPr>
            <a:r>
              <a:rPr sz="1400" b="1" dirty="0">
                <a:latin typeface="Times New Roman"/>
                <a:cs typeface="Times New Roman"/>
              </a:rPr>
              <a:t>Placement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Sensors:</a:t>
            </a:r>
            <a:endParaRPr sz="1400">
              <a:latin typeface="Times New Roman"/>
              <a:cs typeface="Times New Roman"/>
            </a:endParaRPr>
          </a:p>
          <a:p>
            <a:pPr marL="1066800" marR="10795" lvl="2" indent="-323215">
              <a:lnSpc>
                <a:spcPts val="2420"/>
              </a:lnSpc>
              <a:spcBef>
                <a:spcPts val="195"/>
              </a:spcBef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critical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along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prone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obstacles,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sharp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curves,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bridges,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forested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regions.</a:t>
            </a:r>
            <a:endParaRPr sz="1400">
              <a:latin typeface="Times New Roman"/>
              <a:cs typeface="Times New Roman"/>
            </a:endParaRPr>
          </a:p>
          <a:p>
            <a:pPr marL="1066800" marR="5080" lvl="2" indent="-372110">
              <a:lnSpc>
                <a:spcPts val="2410"/>
              </a:lnSpc>
              <a:spcBef>
                <a:spcPts val="5"/>
              </a:spcBef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Install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infrared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sensors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ultrasonic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sensors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regular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intervals </a:t>
            </a:r>
            <a:r>
              <a:rPr sz="1400" dirty="0">
                <a:latin typeface="Times New Roman"/>
                <a:cs typeface="Times New Roman"/>
              </a:rPr>
              <a:t>along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comprehensive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coverage.</a:t>
            </a:r>
            <a:endParaRPr sz="1400">
              <a:latin typeface="Times New Roman"/>
              <a:cs typeface="Times New Roman"/>
            </a:endParaRPr>
          </a:p>
          <a:p>
            <a:pPr marL="608330" lvl="1" indent="-227329">
              <a:lnSpc>
                <a:spcPct val="100000"/>
              </a:lnSpc>
              <a:spcBef>
                <a:spcPts val="535"/>
              </a:spcBef>
              <a:buFont typeface="Times New Roman"/>
              <a:buAutoNum type="alphaLcParenR"/>
              <a:tabLst>
                <a:tab pos="6083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Mounting:</a:t>
            </a:r>
            <a:endParaRPr sz="1400">
              <a:latin typeface="Times New Roman"/>
              <a:cs typeface="Times New Roman"/>
            </a:endParaRPr>
          </a:p>
          <a:p>
            <a:pPr marL="1066800" marR="5080" lvl="2" indent="-323215">
              <a:lnSpc>
                <a:spcPct val="143600"/>
              </a:lnSpc>
              <a:spcBef>
                <a:spcPts val="10"/>
              </a:spcBef>
              <a:buAutoNum type="romanLcPeriod"/>
              <a:tabLst>
                <a:tab pos="1066800" algn="l"/>
              </a:tabLst>
            </a:pP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should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mounted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durable,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weather-resistant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enclosures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withstand </a:t>
            </a:r>
            <a:r>
              <a:rPr sz="1400" spc="-10" dirty="0">
                <a:latin typeface="Times New Roman"/>
                <a:cs typeface="Times New Roman"/>
              </a:rPr>
              <a:t>environmental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 marL="1066800" marR="10160" lvl="2" indent="-372110">
              <a:lnSpc>
                <a:spcPct val="143600"/>
              </a:lnSpc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installed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optimal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height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angle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maximize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accuracy.</a:t>
            </a:r>
            <a:endParaRPr sz="1400">
              <a:latin typeface="Times New Roman"/>
              <a:cs typeface="Times New Roman"/>
            </a:endParaRPr>
          </a:p>
          <a:p>
            <a:pPr marL="608965" lvl="1" indent="-227965">
              <a:lnSpc>
                <a:spcPct val="100000"/>
              </a:lnSpc>
              <a:spcBef>
                <a:spcPts val="745"/>
              </a:spcBef>
              <a:buFont typeface="Times New Roman"/>
              <a:buAutoNum type="alphaLcParenR"/>
              <a:tabLst>
                <a:tab pos="608965" algn="l"/>
              </a:tabLst>
            </a:pPr>
            <a:r>
              <a:rPr sz="1400" b="1" dirty="0">
                <a:latin typeface="Times New Roman"/>
                <a:cs typeface="Times New Roman"/>
              </a:rPr>
              <a:t>Power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Supply:</a:t>
            </a:r>
            <a:endParaRPr sz="1400">
              <a:latin typeface="Times New Roman"/>
              <a:cs typeface="Times New Roman"/>
            </a:endParaRPr>
          </a:p>
          <a:p>
            <a:pPr marL="1066800" marR="6350" lvl="2" indent="-323215">
              <a:lnSpc>
                <a:spcPts val="2410"/>
              </a:lnSpc>
              <a:spcBef>
                <a:spcPts val="204"/>
              </a:spcBef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Connect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solar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panels</a:t>
            </a:r>
            <a:r>
              <a:rPr sz="1400" b="1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backup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uninterrupted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areas.</a:t>
            </a:r>
            <a:endParaRPr sz="1400">
              <a:latin typeface="Times New Roman"/>
              <a:cs typeface="Times New Roman"/>
            </a:endParaRPr>
          </a:p>
          <a:p>
            <a:pPr marL="608330" lvl="1" indent="-227329">
              <a:lnSpc>
                <a:spcPct val="100000"/>
              </a:lnSpc>
              <a:spcBef>
                <a:spcPts val="535"/>
              </a:spcBef>
              <a:buFont typeface="Times New Roman"/>
              <a:buAutoNum type="alphaLcParenR"/>
              <a:tabLst>
                <a:tab pos="608330" algn="l"/>
              </a:tabLst>
            </a:pPr>
            <a:r>
              <a:rPr sz="1400" b="1" dirty="0">
                <a:latin typeface="Times New Roman"/>
                <a:cs typeface="Times New Roman"/>
              </a:rPr>
              <a:t>Communication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Modules:</a:t>
            </a:r>
            <a:endParaRPr sz="1400">
              <a:latin typeface="Times New Roman"/>
              <a:cs typeface="Times New Roman"/>
            </a:endParaRPr>
          </a:p>
          <a:p>
            <a:pPr marL="1066800" marR="8890" lvl="2" indent="-323215">
              <a:lnSpc>
                <a:spcPts val="2420"/>
              </a:lnSpc>
              <a:spcBef>
                <a:spcPts val="195"/>
              </a:spcBef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Attach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transmitting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1066800" marR="8890" lvl="2" indent="-372110">
              <a:lnSpc>
                <a:spcPts val="2410"/>
              </a:lnSpc>
              <a:spcBef>
                <a:spcPts val="5"/>
              </a:spcBef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antennas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oriented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correctly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maximum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range.</a:t>
            </a:r>
            <a:endParaRPr sz="1400">
              <a:latin typeface="Times New Roman"/>
              <a:cs typeface="Times New Roman"/>
            </a:endParaRPr>
          </a:p>
          <a:p>
            <a:pPr marL="608965" lvl="1" indent="-227965">
              <a:lnSpc>
                <a:spcPct val="100000"/>
              </a:lnSpc>
              <a:spcBef>
                <a:spcPts val="530"/>
              </a:spcBef>
              <a:buFont typeface="Times New Roman"/>
              <a:buAutoNum type="alphaLcParenR"/>
              <a:tabLst>
                <a:tab pos="6089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Testing:</a:t>
            </a:r>
            <a:endParaRPr sz="1400">
              <a:latin typeface="Times New Roman"/>
              <a:cs typeface="Times New Roman"/>
            </a:endParaRPr>
          </a:p>
          <a:p>
            <a:pPr marL="1066800" lvl="2" indent="-323215">
              <a:lnSpc>
                <a:spcPct val="100000"/>
              </a:lnSpc>
              <a:spcBef>
                <a:spcPts val="745"/>
              </a:spcBef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Verify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operational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simulating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1066800" marR="10160" lvl="2" indent="-372110">
              <a:lnSpc>
                <a:spcPct val="143600"/>
              </a:lnSpc>
              <a:buAutoNum type="romanLcPeriod"/>
              <a:tabLst>
                <a:tab pos="1066800" algn="l"/>
              </a:tabLst>
            </a:pP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transmission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 communication.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26211"/>
            <a:ext cx="5744845" cy="86131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latin typeface="Times New Roman"/>
                <a:cs typeface="Times New Roman"/>
              </a:rPr>
              <a:t>2)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Configuration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Train-</a:t>
            </a:r>
            <a:r>
              <a:rPr sz="1400" b="1" dirty="0">
                <a:latin typeface="Times New Roman"/>
                <a:cs typeface="Times New Roman"/>
              </a:rPr>
              <a:t>Mounted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Receivers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Hardware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Installation:</a:t>
            </a:r>
            <a:endParaRPr sz="1400">
              <a:latin typeface="Times New Roman"/>
              <a:cs typeface="Times New Roman"/>
            </a:endParaRPr>
          </a:p>
          <a:p>
            <a:pPr marL="926465" marR="6350" lvl="1" indent="-323215">
              <a:lnSpc>
                <a:spcPct val="143600"/>
              </a:lnSpc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Equip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trains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LoRa</a:t>
            </a:r>
            <a:r>
              <a:rPr sz="1400" b="1" spc="22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receiver</a:t>
            </a:r>
            <a:r>
              <a:rPr sz="1400" b="1" spc="22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module</a:t>
            </a:r>
            <a:r>
              <a:rPr sz="1400" b="1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</a:t>
            </a:r>
            <a:r>
              <a:rPr sz="1400" spc="-20" dirty="0">
                <a:latin typeface="Times New Roman"/>
                <a:cs typeface="Times New Roman"/>
              </a:rPr>
              <a:t>time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track-</a:t>
            </a:r>
            <a:r>
              <a:rPr sz="1400" dirty="0">
                <a:latin typeface="Times New Roman"/>
                <a:cs typeface="Times New Roman"/>
              </a:rPr>
              <a:t>side</a:t>
            </a:r>
            <a:r>
              <a:rPr sz="1400" spc="-10" dirty="0">
                <a:latin typeface="Times New Roman"/>
                <a:cs typeface="Times New Roman"/>
              </a:rPr>
              <a:t> sensors.</a:t>
            </a:r>
            <a:endParaRPr sz="1400">
              <a:latin typeface="Times New Roman"/>
              <a:cs typeface="Times New Roman"/>
            </a:endParaRPr>
          </a:p>
          <a:p>
            <a:pPr marL="926465" marR="10795" lvl="1" indent="-372110">
              <a:lnSpc>
                <a:spcPts val="2420"/>
              </a:lnSpc>
              <a:spcBef>
                <a:spcPts val="19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Install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GPS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module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directional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filtering.</a:t>
            </a:r>
            <a:endParaRPr sz="14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535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Configuration:</a:t>
            </a:r>
            <a:endParaRPr sz="1400">
              <a:latin typeface="Times New Roman"/>
              <a:cs typeface="Times New Roman"/>
            </a:endParaRPr>
          </a:p>
          <a:p>
            <a:pPr marL="926465" marR="13970" lvl="1" indent="-323215">
              <a:lnSpc>
                <a:spcPts val="2420"/>
              </a:lnSpc>
              <a:spcBef>
                <a:spcPts val="19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Load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microcontroller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firmware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 </a:t>
            </a:r>
            <a:r>
              <a:rPr sz="1400" dirty="0">
                <a:latin typeface="Times New Roman"/>
                <a:cs typeface="Times New Roman"/>
              </a:rPr>
              <a:t>received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display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pilot.</a:t>
            </a:r>
            <a:endParaRPr sz="1400">
              <a:latin typeface="Times New Roman"/>
              <a:cs typeface="Times New Roman"/>
            </a:endParaRPr>
          </a:p>
          <a:p>
            <a:pPr marL="926465" marR="12700" lvl="1" indent="-372110">
              <a:lnSpc>
                <a:spcPts val="2410"/>
              </a:lnSpc>
              <a:spcBef>
                <a:spcPts val="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Integrate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receiver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correlate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train's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location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movement.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53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Alert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Setup:</a:t>
            </a:r>
            <a:endParaRPr sz="1400">
              <a:latin typeface="Times New Roman"/>
              <a:cs typeface="Times New Roman"/>
            </a:endParaRPr>
          </a:p>
          <a:p>
            <a:pPr marL="926465" marR="13335" lvl="1" indent="-323215">
              <a:lnSpc>
                <a:spcPts val="2420"/>
              </a:lnSpc>
              <a:spcBef>
                <a:spcPts val="19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Configure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dashboard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audio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alarm)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cabin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notify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pilots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926465" marR="15240" lvl="1" indent="-372110">
              <a:lnSpc>
                <a:spcPts val="2410"/>
              </a:lnSpc>
              <a:spcBef>
                <a:spcPts val="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scenarios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notifications.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3)</a:t>
            </a:r>
            <a:r>
              <a:rPr sz="1400" spc="3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Calibration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Testing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4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Sensor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Calibration:</a:t>
            </a:r>
            <a:endParaRPr sz="1400">
              <a:latin typeface="Times New Roman"/>
              <a:cs typeface="Times New Roman"/>
            </a:endParaRPr>
          </a:p>
          <a:p>
            <a:pPr marL="926465" marR="12700" lvl="1" indent="-323215">
              <a:lnSpc>
                <a:spcPct val="143600"/>
              </a:lnSpc>
              <a:buAutoNum type="romanLcPeriod"/>
              <a:tabLst>
                <a:tab pos="926465" algn="l"/>
                <a:tab pos="1713864" algn="l"/>
                <a:tab pos="2372995" algn="l"/>
                <a:tab pos="2646680" algn="l"/>
                <a:tab pos="3246755" algn="l"/>
                <a:tab pos="3971925" algn="l"/>
                <a:tab pos="4758690" algn="l"/>
                <a:tab pos="5072380" algn="l"/>
              </a:tabLst>
            </a:pPr>
            <a:r>
              <a:rPr sz="1400" spc="-10" dirty="0">
                <a:latin typeface="Times New Roman"/>
                <a:cs typeface="Times New Roman"/>
              </a:rPr>
              <a:t>Calibrate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ensure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accurate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detection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by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adjusting </a:t>
            </a:r>
            <a:r>
              <a:rPr sz="1400" dirty="0">
                <a:latin typeface="Times New Roman"/>
                <a:cs typeface="Times New Roman"/>
              </a:rPr>
              <a:t>sensitivity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settings.</a:t>
            </a:r>
            <a:endParaRPr sz="14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Communication</a:t>
            </a:r>
            <a:r>
              <a:rPr sz="1400" b="1" spc="-7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Testing:</a:t>
            </a:r>
            <a:endParaRPr sz="1400">
              <a:latin typeface="Times New Roman"/>
              <a:cs typeface="Times New Roman"/>
            </a:endParaRPr>
          </a:p>
          <a:p>
            <a:pPr marL="926465" marR="5080" lvl="1" indent="-323215">
              <a:lnSpc>
                <a:spcPct val="143600"/>
              </a:lnSpc>
              <a:spcBef>
                <a:spcPts val="15"/>
              </a:spcBef>
              <a:buAutoNum type="romanLcPeriod"/>
              <a:tabLst>
                <a:tab pos="926465" algn="l"/>
              </a:tabLst>
            </a:pPr>
            <a:r>
              <a:rPr sz="1400" spc="-10" dirty="0">
                <a:latin typeface="Times New Roman"/>
                <a:cs typeface="Times New Roman"/>
              </a:rPr>
              <a:t>Test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LoRa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consistent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between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track- </a:t>
            </a:r>
            <a:r>
              <a:rPr sz="1400" dirty="0">
                <a:latin typeface="Times New Roman"/>
                <a:cs typeface="Times New Roman"/>
              </a:rPr>
              <a:t>side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train-</a:t>
            </a:r>
            <a:r>
              <a:rPr sz="1400" dirty="0">
                <a:latin typeface="Times New Roman"/>
                <a:cs typeface="Times New Roman"/>
              </a:rPr>
              <a:t>mounted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receivers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distances.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Integrated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Testing:</a:t>
            </a:r>
            <a:endParaRPr sz="1400">
              <a:latin typeface="Times New Roman"/>
              <a:cs typeface="Times New Roman"/>
            </a:endParaRPr>
          </a:p>
          <a:p>
            <a:pPr marL="926465" lvl="1" indent="-323215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Conduct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runs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trains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evaluate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926465" marR="13970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entire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system,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detection,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generation,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GPS-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filtering.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70905" cy="8169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spc="-10" dirty="0">
                <a:latin typeface="Times New Roman"/>
                <a:cs typeface="Times New Roman"/>
              </a:rPr>
              <a:t>REQUIREMEN</a:t>
            </a:r>
            <a:r>
              <a:rPr sz="1400" spc="-10" dirty="0">
                <a:latin typeface="Times New Roman"/>
                <a:cs typeface="Times New Roman"/>
              </a:rPr>
              <a:t>TS</a:t>
            </a:r>
            <a:endParaRPr sz="1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540"/>
              </a:spcBef>
            </a:pPr>
            <a:r>
              <a:rPr sz="1400" b="1" dirty="0">
                <a:latin typeface="Times New Roman"/>
                <a:cs typeface="Times New Roman"/>
              </a:rPr>
              <a:t>Components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Used</a:t>
            </a:r>
            <a:endParaRPr sz="1400">
              <a:latin typeface="Times New Roman"/>
              <a:cs typeface="Times New Roman"/>
            </a:endParaRPr>
          </a:p>
          <a:p>
            <a:pPr marL="12700" indent="456565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combination</a:t>
            </a:r>
            <a:endParaRPr sz="1400">
              <a:latin typeface="Times New Roman"/>
              <a:cs typeface="Times New Roman"/>
            </a:endParaRPr>
          </a:p>
          <a:p>
            <a:pPr marL="12700" marR="10795">
              <a:lnSpc>
                <a:spcPct val="1438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hardware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software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components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utilized.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Each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component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chosen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its </a:t>
            </a:r>
            <a:r>
              <a:rPr sz="1400" dirty="0">
                <a:latin typeface="Times New Roman"/>
                <a:cs typeface="Times New Roman"/>
              </a:rPr>
              <a:t>efficiency,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reliability,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cost-effectiveness.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400">
              <a:latin typeface="Times New Roman"/>
              <a:cs typeface="Times New Roman"/>
            </a:endParaRPr>
          </a:p>
          <a:p>
            <a:pPr marL="418465" indent="-177165">
              <a:lnSpc>
                <a:spcPct val="100000"/>
              </a:lnSpc>
              <a:buAutoNum type="arabicPeriod"/>
              <a:tabLst>
                <a:tab pos="418465" algn="l"/>
              </a:tabLst>
            </a:pPr>
            <a:r>
              <a:rPr sz="1400" b="1" dirty="0">
                <a:latin typeface="Times New Roman"/>
                <a:cs typeface="Times New Roman"/>
              </a:rPr>
              <a:t>Hardware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478155" lvl="1" indent="-236854">
              <a:lnSpc>
                <a:spcPct val="100000"/>
              </a:lnSpc>
              <a:spcBef>
                <a:spcPts val="735"/>
              </a:spcBef>
              <a:buFont typeface="Times New Roman"/>
              <a:buAutoNum type="arabicParenR"/>
              <a:tabLst>
                <a:tab pos="478155" algn="l"/>
              </a:tabLst>
            </a:pPr>
            <a:r>
              <a:rPr sz="1400" b="1" dirty="0">
                <a:latin typeface="Times New Roman"/>
                <a:cs typeface="Times New Roman"/>
              </a:rPr>
              <a:t>Infrared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Sensors</a:t>
            </a:r>
            <a:endParaRPr sz="1400">
              <a:latin typeface="Times New Roman"/>
              <a:cs typeface="Times New Roman"/>
            </a:endParaRPr>
          </a:p>
          <a:p>
            <a:pPr marL="697230" lvl="2" indent="-227965">
              <a:lnSpc>
                <a:spcPct val="100000"/>
              </a:lnSpc>
              <a:spcBef>
                <a:spcPts val="745"/>
              </a:spcBef>
              <a:buFont typeface="Times New Roman"/>
              <a:buAutoNum type="alphaLcParenR"/>
              <a:tabLst>
                <a:tab pos="6972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1155065" marR="10160" lvl="3" indent="-323215">
              <a:lnSpc>
                <a:spcPct val="143600"/>
              </a:lnSpc>
              <a:buAutoNum type="romanLcPeriod"/>
              <a:tabLst>
                <a:tab pos="1155065" algn="l"/>
              </a:tabLst>
            </a:pPr>
            <a:r>
              <a:rPr sz="1400" dirty="0">
                <a:latin typeface="Times New Roman"/>
                <a:cs typeface="Times New Roman"/>
              </a:rPr>
              <a:t>Detects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measuring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infrared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radiation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reflected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from </a:t>
            </a:r>
            <a:r>
              <a:rPr sz="1400" spc="-10" dirty="0">
                <a:latin typeface="Times New Roman"/>
                <a:cs typeface="Times New Roman"/>
              </a:rPr>
              <a:t>objects.</a:t>
            </a:r>
            <a:endParaRPr sz="1400">
              <a:latin typeface="Times New Roman"/>
              <a:cs typeface="Times New Roman"/>
            </a:endParaRPr>
          </a:p>
          <a:p>
            <a:pPr marL="696595" lvl="2" indent="-227329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6965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155065" lvl="3" indent="-322580">
              <a:lnSpc>
                <a:spcPct val="100000"/>
              </a:lnSpc>
              <a:spcBef>
                <a:spcPts val="745"/>
              </a:spcBef>
              <a:buAutoNum type="romanLcPeriod"/>
              <a:tabLst>
                <a:tab pos="1155065" algn="l"/>
              </a:tabLst>
            </a:pP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short-</a:t>
            </a:r>
            <a:r>
              <a:rPr sz="1400" dirty="0">
                <a:latin typeface="Times New Roman"/>
                <a:cs typeface="Times New Roman"/>
              </a:rPr>
              <a:t>range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detection.</a:t>
            </a:r>
            <a:endParaRPr sz="1400">
              <a:latin typeface="Times New Roman"/>
              <a:cs typeface="Times New Roman"/>
            </a:endParaRPr>
          </a:p>
          <a:p>
            <a:pPr marL="1155065" marR="5080" lvl="3" indent="-372110">
              <a:lnSpc>
                <a:spcPct val="143600"/>
              </a:lnSpc>
              <a:buAutoNum type="romanLcPeriod"/>
              <a:tabLst>
                <a:tab pos="1155065" algn="l"/>
                <a:tab pos="1878330" algn="l"/>
                <a:tab pos="2225675" algn="l"/>
                <a:tab pos="3016885" algn="l"/>
                <a:tab pos="3858260" algn="l"/>
                <a:tab pos="4546600" algn="l"/>
                <a:tab pos="5020945" algn="l"/>
                <a:tab pos="5299710" algn="l"/>
              </a:tabLst>
            </a:pPr>
            <a:r>
              <a:rPr sz="1400" spc="-10" dirty="0">
                <a:latin typeface="Times New Roman"/>
                <a:cs typeface="Times New Roman"/>
              </a:rPr>
              <a:t>Suitable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detecting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stationary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objects,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even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in</a:t>
            </a:r>
            <a:r>
              <a:rPr sz="1400" dirty="0">
                <a:latin typeface="Times New Roman"/>
                <a:cs typeface="Times New Roman"/>
              </a:rPr>
              <a:t>	low-</a:t>
            </a:r>
            <a:r>
              <a:rPr sz="1400" spc="-10" dirty="0">
                <a:latin typeface="Times New Roman"/>
                <a:cs typeface="Times New Roman"/>
              </a:rPr>
              <a:t>light conditions.</a:t>
            </a:r>
            <a:endParaRPr sz="1400">
              <a:latin typeface="Times New Roman"/>
              <a:cs typeface="Times New Roman"/>
            </a:endParaRPr>
          </a:p>
          <a:p>
            <a:pPr marL="697230" lvl="2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697230" algn="l"/>
              </a:tabLst>
            </a:pPr>
            <a:r>
              <a:rPr sz="1400" b="1" dirty="0">
                <a:latin typeface="Times New Roman"/>
                <a:cs typeface="Times New Roman"/>
              </a:rPr>
              <a:t>Example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Models:</a:t>
            </a:r>
            <a:endParaRPr sz="1400">
              <a:latin typeface="Times New Roman"/>
              <a:cs typeface="Times New Roman"/>
            </a:endParaRPr>
          </a:p>
          <a:p>
            <a:pPr marL="1155065" lvl="3" indent="-322580">
              <a:lnSpc>
                <a:spcPct val="100000"/>
              </a:lnSpc>
              <a:spcBef>
                <a:spcPts val="745"/>
              </a:spcBef>
              <a:buAutoNum type="romanLcPeriod"/>
              <a:tabLst>
                <a:tab pos="1155065" algn="l"/>
              </a:tabLst>
            </a:pPr>
            <a:r>
              <a:rPr sz="1400" dirty="0">
                <a:latin typeface="Times New Roman"/>
                <a:cs typeface="Times New Roman"/>
              </a:rPr>
              <a:t>IR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Proximity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Sharp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GP2Y0A21YK0F.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2)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Ultrasonic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Sensors</a:t>
            </a:r>
            <a:endParaRPr sz="1400">
              <a:latin typeface="Times New Roman"/>
              <a:cs typeface="Times New Roman"/>
            </a:endParaRPr>
          </a:p>
          <a:p>
            <a:pPr marL="697230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6972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1155065" marR="10795" lvl="1" indent="-323215">
              <a:lnSpc>
                <a:spcPct val="143600"/>
              </a:lnSpc>
              <a:spcBef>
                <a:spcPts val="10"/>
              </a:spcBef>
              <a:buAutoNum type="romanLcPeriod"/>
              <a:tabLst>
                <a:tab pos="1155065" algn="l"/>
              </a:tabLst>
            </a:pPr>
            <a:r>
              <a:rPr sz="1400" dirty="0">
                <a:latin typeface="Times New Roman"/>
                <a:cs typeface="Times New Roman"/>
              </a:rPr>
              <a:t>Measures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emitting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ultrasonic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waves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receiving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echoes.</a:t>
            </a:r>
            <a:endParaRPr sz="1400">
              <a:latin typeface="Times New Roman"/>
              <a:cs typeface="Times New Roman"/>
            </a:endParaRPr>
          </a:p>
          <a:p>
            <a:pPr marL="696595" indent="-227329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6965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1155065" lvl="1" indent="-322580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1155065" algn="l"/>
              </a:tabLst>
            </a:pP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measurement.</a:t>
            </a:r>
            <a:endParaRPr sz="1400">
              <a:latin typeface="Times New Roman"/>
              <a:cs typeface="Times New Roman"/>
            </a:endParaRPr>
          </a:p>
          <a:p>
            <a:pPr marL="1155065" lvl="1" indent="-371475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1155065" algn="l"/>
              </a:tabLst>
            </a:pP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large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small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26211"/>
            <a:ext cx="5739130" cy="861314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68630" indent="-227965">
              <a:lnSpc>
                <a:spcPct val="100000"/>
              </a:lnSpc>
              <a:spcBef>
                <a:spcPts val="830"/>
              </a:spcBef>
              <a:buFont typeface="Times New Roman"/>
              <a:buAutoNum type="alphaLcParenR" startAt="3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Example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Models:</a:t>
            </a:r>
            <a:endParaRPr sz="1400">
              <a:latin typeface="Times New Roman"/>
              <a:cs typeface="Times New Roman"/>
            </a:endParaRPr>
          </a:p>
          <a:p>
            <a:pPr marL="926465" lvl="1" indent="-322580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HC-SR04,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MaxBotix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MB1040.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400">
              <a:latin typeface="Times New Roman"/>
              <a:cs typeface="Times New Roman"/>
            </a:endParaRPr>
          </a:p>
          <a:p>
            <a:pPr marL="249554" indent="-236854">
              <a:lnSpc>
                <a:spcPct val="100000"/>
              </a:lnSpc>
              <a:buFont typeface="Times New Roman"/>
              <a:buAutoNum type="arabicParenR" startAt="3"/>
              <a:tabLst>
                <a:tab pos="249554" algn="l"/>
              </a:tabLst>
            </a:pPr>
            <a:r>
              <a:rPr sz="1400" b="1" dirty="0">
                <a:latin typeface="Times New Roman"/>
                <a:cs typeface="Times New Roman"/>
              </a:rPr>
              <a:t>ESP32/Arduino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Microcontroller</a:t>
            </a:r>
            <a:endParaRPr sz="1400">
              <a:latin typeface="Times New Roman"/>
              <a:cs typeface="Times New Roman"/>
            </a:endParaRPr>
          </a:p>
          <a:p>
            <a:pPr marL="468630" lvl="1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926465" marR="8255" lvl="2" indent="-323215">
              <a:lnSpc>
                <a:spcPct val="143600"/>
              </a:lnSpc>
              <a:spcBef>
                <a:spcPts val="1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Acts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central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unit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managing</a:t>
            </a:r>
            <a:r>
              <a:rPr sz="1400" spc="-10" dirty="0">
                <a:latin typeface="Times New Roman"/>
                <a:cs typeface="Times New Roman"/>
              </a:rPr>
              <a:t> sensor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  <a:p>
            <a:pPr marL="467995" lvl="1" indent="-227329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926465" marR="5080" lvl="2" indent="-323215">
              <a:lnSpc>
                <a:spcPts val="2420"/>
              </a:lnSpc>
              <a:spcBef>
                <a:spcPts val="200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consumption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built-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4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Wi-</a:t>
            </a:r>
            <a:r>
              <a:rPr sz="1400" dirty="0">
                <a:latin typeface="Times New Roman"/>
                <a:cs typeface="Times New Roman"/>
              </a:rPr>
              <a:t>Fi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4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Bluetooth </a:t>
            </a:r>
            <a:r>
              <a:rPr sz="1400" dirty="0">
                <a:latin typeface="Times New Roman"/>
                <a:cs typeface="Times New Roman"/>
              </a:rPr>
              <a:t>capabilities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(ESP32).</a:t>
            </a:r>
            <a:endParaRPr sz="1400">
              <a:latin typeface="Times New Roman"/>
              <a:cs typeface="Times New Roman"/>
            </a:endParaRPr>
          </a:p>
          <a:p>
            <a:pPr marL="926465" lvl="2" indent="-371475">
              <a:lnSpc>
                <a:spcPct val="100000"/>
              </a:lnSpc>
              <a:spcBef>
                <a:spcPts val="530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Easy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interface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sensors.</a:t>
            </a:r>
            <a:endParaRPr sz="1400">
              <a:latin typeface="Times New Roman"/>
              <a:cs typeface="Times New Roman"/>
            </a:endParaRPr>
          </a:p>
          <a:p>
            <a:pPr marL="468630" lvl="1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Example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Models:</a:t>
            </a:r>
            <a:endParaRPr sz="1400">
              <a:latin typeface="Times New Roman"/>
              <a:cs typeface="Times New Roman"/>
            </a:endParaRPr>
          </a:p>
          <a:p>
            <a:pPr marL="926465" lvl="2" indent="-322580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ESP32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DevKitC,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Arduino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Mega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2560.</a:t>
            </a:r>
            <a:endParaRPr sz="14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1545"/>
              </a:spcBef>
              <a:buFont typeface="Times New Roman"/>
              <a:buAutoNum type="romanLcPeriod"/>
            </a:pPr>
            <a:endParaRPr sz="1400">
              <a:latin typeface="Times New Roman"/>
              <a:cs typeface="Times New Roman"/>
            </a:endParaRPr>
          </a:p>
          <a:p>
            <a:pPr marL="249554" indent="-236854">
              <a:lnSpc>
                <a:spcPct val="100000"/>
              </a:lnSpc>
              <a:buFont typeface="Times New Roman"/>
              <a:buAutoNum type="arabicParenR" startAt="3"/>
              <a:tabLst>
                <a:tab pos="249554" algn="l"/>
              </a:tabLst>
            </a:pPr>
            <a:r>
              <a:rPr sz="1400" b="1" dirty="0">
                <a:latin typeface="Times New Roman"/>
                <a:cs typeface="Times New Roman"/>
              </a:rPr>
              <a:t>LoRa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Transmitter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Receiver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Modules</a:t>
            </a:r>
            <a:endParaRPr sz="1400">
              <a:latin typeface="Times New Roman"/>
              <a:cs typeface="Times New Roman"/>
            </a:endParaRPr>
          </a:p>
          <a:p>
            <a:pPr marL="468630" lvl="1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926465" marR="5080" lvl="2" indent="-323215">
              <a:lnSpc>
                <a:spcPct val="143600"/>
              </a:lnSpc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Enables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long-</a:t>
            </a:r>
            <a:r>
              <a:rPr sz="1400" dirty="0">
                <a:latin typeface="Times New Roman"/>
                <a:cs typeface="Times New Roman"/>
              </a:rPr>
              <a:t>range,</a:t>
            </a:r>
            <a:r>
              <a:rPr sz="1400" spc="1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low-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wireless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between track-</a:t>
            </a:r>
            <a:r>
              <a:rPr sz="1400" dirty="0">
                <a:latin typeface="Times New Roman"/>
                <a:cs typeface="Times New Roman"/>
              </a:rPr>
              <a:t>side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10" dirty="0">
                <a:latin typeface="Times New Roman"/>
                <a:cs typeface="Times New Roman"/>
              </a:rPr>
              <a:t> receivers.</a:t>
            </a:r>
            <a:endParaRPr sz="1400">
              <a:latin typeface="Times New Roman"/>
              <a:cs typeface="Times New Roman"/>
            </a:endParaRPr>
          </a:p>
          <a:p>
            <a:pPr marL="467995" lvl="1" indent="-227329">
              <a:lnSpc>
                <a:spcPct val="100000"/>
              </a:lnSpc>
              <a:spcBef>
                <a:spcPts val="745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926465" lvl="2" indent="-322580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Transmission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15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areas.</a:t>
            </a:r>
            <a:endParaRPr sz="1400">
              <a:latin typeface="Times New Roman"/>
              <a:cs typeface="Times New Roman"/>
            </a:endParaRPr>
          </a:p>
          <a:p>
            <a:pPr marL="926465" lvl="2" indent="-371475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Operates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bands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433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MHz,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868</a:t>
            </a:r>
            <a:r>
              <a:rPr sz="1400" spc="-10" dirty="0">
                <a:latin typeface="Times New Roman"/>
                <a:cs typeface="Times New Roman"/>
              </a:rPr>
              <a:t> MHz).</a:t>
            </a:r>
            <a:endParaRPr sz="1400">
              <a:latin typeface="Times New Roman"/>
              <a:cs typeface="Times New Roman"/>
            </a:endParaRPr>
          </a:p>
          <a:p>
            <a:pPr marL="468630" lvl="1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Example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Models:</a:t>
            </a:r>
            <a:endParaRPr sz="1400">
              <a:latin typeface="Times New Roman"/>
              <a:cs typeface="Times New Roman"/>
            </a:endParaRPr>
          </a:p>
          <a:p>
            <a:pPr marL="926465" lvl="2" indent="-322580">
              <a:lnSpc>
                <a:spcPct val="100000"/>
              </a:lnSpc>
              <a:spcBef>
                <a:spcPts val="74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SX1278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RFM95W.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5)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GPS </a:t>
            </a:r>
            <a:r>
              <a:rPr sz="1400" b="1" spc="-10" dirty="0">
                <a:latin typeface="Times New Roman"/>
                <a:cs typeface="Times New Roman"/>
              </a:rPr>
              <a:t>Module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926465" marR="5080" lvl="1" indent="-323215">
              <a:lnSpc>
                <a:spcPct val="143600"/>
              </a:lnSpc>
              <a:spcBef>
                <a:spcPts val="10"/>
              </a:spcBef>
              <a:buAutoNum type="romanLcPeriod"/>
              <a:tabLst>
                <a:tab pos="926465" algn="l"/>
              </a:tabLst>
            </a:pPr>
            <a:r>
              <a:rPr sz="1400" spc="-10" dirty="0">
                <a:latin typeface="Times New Roman"/>
                <a:cs typeface="Times New Roman"/>
              </a:rPr>
              <a:t>Provides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location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data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directional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filtering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 </a:t>
            </a:r>
            <a:r>
              <a:rPr sz="1400" dirty="0">
                <a:latin typeface="Times New Roman"/>
                <a:cs typeface="Times New Roman"/>
              </a:rPr>
              <a:t>proximity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calculations.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26211"/>
            <a:ext cx="5742305" cy="83070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467995" indent="-227329">
              <a:lnSpc>
                <a:spcPct val="100000"/>
              </a:lnSpc>
              <a:spcBef>
                <a:spcPts val="830"/>
              </a:spcBef>
              <a:buFont typeface="Times New Roman"/>
              <a:buAutoNum type="alphaLcParenR" startAt="2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926465" lvl="1" indent="-322580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location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geospatial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data.</a:t>
            </a:r>
            <a:endParaRPr sz="1400">
              <a:latin typeface="Times New Roman"/>
              <a:cs typeface="Times New Roman"/>
            </a:endParaRPr>
          </a:p>
          <a:p>
            <a:pPr marL="926465" lvl="1" indent="-371475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10" dirty="0">
                <a:latin typeface="Times New Roman"/>
                <a:cs typeface="Times New Roman"/>
              </a:rPr>
              <a:t> consumption.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 startAt="2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Example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Models:</a:t>
            </a:r>
            <a:endParaRPr sz="1400">
              <a:latin typeface="Times New Roman"/>
              <a:cs typeface="Times New Roman"/>
            </a:endParaRPr>
          </a:p>
          <a:p>
            <a:pPr marL="926465" lvl="1" indent="-322580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926465" algn="l"/>
              </a:tabLst>
            </a:pPr>
            <a:r>
              <a:rPr sz="1400" spc="-10" dirty="0">
                <a:latin typeface="Times New Roman"/>
                <a:cs typeface="Times New Roman"/>
              </a:rPr>
              <a:t>Neo-</a:t>
            </a:r>
            <a:r>
              <a:rPr sz="1400" dirty="0">
                <a:latin typeface="Times New Roman"/>
                <a:cs typeface="Times New Roman"/>
              </a:rPr>
              <a:t>6M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u-blox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M8.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6)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Solar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Panels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Rechargeable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Batteries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926465" marR="5080" lvl="1" indent="-323215">
              <a:lnSpc>
                <a:spcPts val="2420"/>
              </a:lnSpc>
              <a:spcBef>
                <a:spcPts val="200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Powers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off-</a:t>
            </a:r>
            <a:r>
              <a:rPr sz="1400" spc="-20" dirty="0">
                <a:latin typeface="Times New Roman"/>
                <a:cs typeface="Times New Roman"/>
              </a:rPr>
              <a:t>grid </a:t>
            </a:r>
            <a:r>
              <a:rPr sz="1400" spc="-10" dirty="0">
                <a:latin typeface="Times New Roman"/>
                <a:cs typeface="Times New Roman"/>
              </a:rPr>
              <a:t>locations.</a:t>
            </a:r>
            <a:endParaRPr sz="14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530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926465" marR="12065" lvl="1" indent="-323215">
              <a:lnSpc>
                <a:spcPct val="143600"/>
              </a:lnSpc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panels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renewable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energy;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batteries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store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spc="-10" dirty="0">
                <a:latin typeface="Times New Roman"/>
                <a:cs typeface="Times New Roman"/>
              </a:rPr>
              <a:t>night-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operation.</a:t>
            </a:r>
            <a:endParaRPr sz="1400">
              <a:latin typeface="Times New Roman"/>
              <a:cs typeface="Times New Roman"/>
            </a:endParaRPr>
          </a:p>
          <a:p>
            <a:pPr marL="926465" lvl="1" indent="-371475">
              <a:lnSpc>
                <a:spcPct val="100000"/>
              </a:lnSpc>
              <a:spcBef>
                <a:spcPts val="74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Long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lifespan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maintenance.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Specifications:</a:t>
            </a:r>
            <a:endParaRPr sz="1400">
              <a:latin typeface="Times New Roman"/>
              <a:cs typeface="Times New Roman"/>
            </a:endParaRPr>
          </a:p>
          <a:p>
            <a:pPr marL="926465" lvl="1" indent="-322580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Panel: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5–10W,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6–12V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output.</a:t>
            </a:r>
            <a:endParaRPr sz="1400">
              <a:latin typeface="Times New Roman"/>
              <a:cs typeface="Times New Roman"/>
            </a:endParaRPr>
          </a:p>
          <a:p>
            <a:pPr marL="926465" lvl="1" indent="-371475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Battery: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Lithium-</a:t>
            </a:r>
            <a:r>
              <a:rPr sz="1400" dirty="0">
                <a:latin typeface="Times New Roman"/>
                <a:cs typeface="Times New Roman"/>
              </a:rPr>
              <a:t>ion,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3.7V,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2600mAh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higher.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7)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Enclosures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for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Weather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Protection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926465" marR="9525" lvl="1" indent="-323215">
              <a:lnSpc>
                <a:spcPct val="143600"/>
              </a:lnSpc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Protects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electronic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environmental </a:t>
            </a:r>
            <a:r>
              <a:rPr sz="1400" dirty="0">
                <a:latin typeface="Times New Roman"/>
                <a:cs typeface="Times New Roman"/>
              </a:rPr>
              <a:t>conditions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rain,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dust,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heat.</a:t>
            </a:r>
            <a:endParaRPr sz="14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745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10" dirty="0">
                <a:latin typeface="Times New Roman"/>
                <a:cs typeface="Times New Roman"/>
              </a:rPr>
              <a:t> Features:</a:t>
            </a:r>
            <a:endParaRPr sz="1400">
              <a:latin typeface="Times New Roman"/>
              <a:cs typeface="Times New Roman"/>
            </a:endParaRPr>
          </a:p>
          <a:p>
            <a:pPr marL="926465" marR="11430" lvl="1" indent="-323215">
              <a:lnSpc>
                <a:spcPct val="143600"/>
              </a:lnSpc>
              <a:buAutoNum type="romanLcPeriod"/>
              <a:tabLst>
                <a:tab pos="926465" algn="l"/>
                <a:tab pos="1468755" algn="l"/>
                <a:tab pos="1755139" algn="l"/>
                <a:tab pos="2468880" algn="l"/>
                <a:tab pos="3554729" algn="l"/>
                <a:tab pos="4341495" algn="l"/>
                <a:tab pos="4805680" algn="l"/>
                <a:tab pos="5090795" algn="l"/>
                <a:tab pos="5573395" algn="l"/>
              </a:tabLst>
            </a:pPr>
            <a:r>
              <a:rPr sz="1400" spc="-20" dirty="0">
                <a:latin typeface="Times New Roman"/>
                <a:cs typeface="Times New Roman"/>
              </a:rPr>
              <a:t>Made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durable,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weatherproof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materials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such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as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ABS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or </a:t>
            </a:r>
            <a:r>
              <a:rPr sz="1400" spc="-10" dirty="0">
                <a:latin typeface="Times New Roman"/>
                <a:cs typeface="Times New Roman"/>
              </a:rPr>
              <a:t>polycarbonate.</a:t>
            </a:r>
            <a:endParaRPr sz="1400">
              <a:latin typeface="Times New Roman"/>
              <a:cs typeface="Times New Roman"/>
            </a:endParaRPr>
          </a:p>
          <a:p>
            <a:pPr marL="926465" marR="10160" lvl="1" indent="-372110">
              <a:lnSpc>
                <a:spcPts val="2420"/>
              </a:lnSpc>
              <a:spcBef>
                <a:spcPts val="100"/>
              </a:spcBef>
              <a:buAutoNum type="romanLcPeriod"/>
              <a:tabLst>
                <a:tab pos="926465" algn="l"/>
              </a:tabLst>
            </a:pPr>
            <a:r>
              <a:rPr sz="1400" dirty="0">
                <a:latin typeface="Times New Roman"/>
                <a:cs typeface="Times New Roman"/>
              </a:rPr>
              <a:t>Includes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ventilation</a:t>
            </a:r>
            <a:r>
              <a:rPr sz="1400" spc="1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heat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dissipation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openings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0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 operation.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626211"/>
            <a:ext cx="3859529" cy="63881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Times New Roman"/>
              <a:buAutoNum type="alphaLcParenR" startAt="3"/>
              <a:tabLst>
                <a:tab pos="2406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Specifications:</a:t>
            </a:r>
            <a:endParaRPr sz="1400">
              <a:latin typeface="Times New Roman"/>
              <a:cs typeface="Times New Roman"/>
            </a:endParaRPr>
          </a:p>
          <a:p>
            <a:pPr marL="697865" lvl="1" indent="-322580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IP65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water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dust</a:t>
            </a:r>
            <a:r>
              <a:rPr sz="1400" spc="-10" dirty="0">
                <a:latin typeface="Times New Roman"/>
                <a:cs typeface="Times New Roman"/>
              </a:rPr>
              <a:t> resistance.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1017" y="1662938"/>
          <a:ext cx="4801870" cy="3576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Examples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Infrared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  <a:tabLst>
                          <a:tab pos="387985" algn="l"/>
                          <a:tab pos="1243330" algn="l"/>
                          <a:tab pos="1913889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IR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Proximity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Sensor,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Sharp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GP2Y0A21YK0F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Ultrasonic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Sensors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HC-SR04,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MaxBotix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MB1040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marL="66675">
                        <a:lnSpc>
                          <a:spcPts val="1614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ESP32/Arduino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Microcontroller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92710">
                        <a:lnSpc>
                          <a:spcPts val="2410"/>
                        </a:lnSpc>
                        <a:spcBef>
                          <a:spcPts val="80"/>
                        </a:spcBef>
                        <a:tabLst>
                          <a:tab pos="800735" algn="l"/>
                          <a:tab pos="170624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ESP32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DevKitC,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Arduino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Mega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2560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LoRa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Transmitter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Receiver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SX1278,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RFM95W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GPS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Neo-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6M,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u-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blox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Solar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Panels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Batteries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Generic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Solar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Panel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Kits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Enclosures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Generic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IP65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Enclosures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30604" y="5427345"/>
            <a:ext cx="5742305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399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6.1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226060" indent="-177165">
              <a:lnSpc>
                <a:spcPct val="100000"/>
              </a:lnSpc>
              <a:buAutoNum type="arabicPeriod" startAt="2"/>
              <a:tabLst>
                <a:tab pos="226060" algn="l"/>
              </a:tabLst>
            </a:pP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240029" lvl="1" indent="-227329">
              <a:lnSpc>
                <a:spcPct val="100000"/>
              </a:lnSpc>
              <a:spcBef>
                <a:spcPts val="745"/>
              </a:spcBef>
              <a:buFont typeface="Times New Roman"/>
              <a:buAutoNum type="arabicParenR"/>
              <a:tabLst>
                <a:tab pos="240029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Microcontroller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Firmware</a:t>
            </a:r>
            <a:endParaRPr sz="1400">
              <a:latin typeface="Times New Roman"/>
              <a:cs typeface="Times New Roman"/>
            </a:endParaRPr>
          </a:p>
          <a:p>
            <a:pPr marL="468630" lvl="2" indent="-227965">
              <a:lnSpc>
                <a:spcPct val="100000"/>
              </a:lnSpc>
              <a:spcBef>
                <a:spcPts val="730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697865" marR="5080" lvl="3" indent="-323215">
              <a:lnSpc>
                <a:spcPts val="2420"/>
              </a:lnSpc>
              <a:spcBef>
                <a:spcPts val="200"/>
              </a:spcBef>
              <a:buAutoNum type="romanLcPeriod"/>
              <a:tabLst>
                <a:tab pos="697865" algn="l"/>
                <a:tab pos="1115060" algn="l"/>
                <a:tab pos="1908810" algn="l"/>
                <a:tab pos="2167255" algn="l"/>
                <a:tab pos="3038475" algn="l"/>
                <a:tab pos="3790950" algn="l"/>
                <a:tab pos="4564380" algn="l"/>
                <a:tab pos="4847590" algn="l"/>
                <a:tab pos="5509895" algn="l"/>
              </a:tabLst>
            </a:pPr>
            <a:r>
              <a:rPr sz="1400" spc="-2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firmware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embedded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software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designed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operate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microcontroller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ESP32/Arduino)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</a:t>
            </a:r>
            <a:endParaRPr sz="14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sensors.</a:t>
            </a:r>
            <a:endParaRPr sz="1400">
              <a:latin typeface="Times New Roman"/>
              <a:cs typeface="Times New Roman"/>
            </a:endParaRPr>
          </a:p>
          <a:p>
            <a:pPr marL="697865" marR="9525" lvl="3" indent="-372110">
              <a:lnSpc>
                <a:spcPct val="143600"/>
              </a:lnSpc>
              <a:buAutoNum type="romanLcPeriod" startAt="2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collection,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processing,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data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718820"/>
            <a:ext cx="14693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b)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Characteristics: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5730" y="2252218"/>
            <a:ext cx="219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imes New Roman"/>
                <a:cs typeface="Times New Roman"/>
              </a:rPr>
              <a:t>iii.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4497" y="933044"/>
            <a:ext cx="5424805" cy="186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4175" marR="5080" indent="-323215">
              <a:lnSpc>
                <a:spcPct val="143600"/>
              </a:lnSpc>
              <a:spcBef>
                <a:spcPts val="95"/>
              </a:spcBef>
              <a:buAutoNum type="romanLcPeriod"/>
              <a:tabLst>
                <a:tab pos="384175" algn="l"/>
              </a:tabLst>
            </a:pPr>
            <a:r>
              <a:rPr sz="1400" dirty="0">
                <a:latin typeface="Times New Roman"/>
                <a:cs typeface="Times New Roman"/>
              </a:rPr>
              <a:t>Lightweight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optimized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4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processing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minimize latency.</a:t>
            </a:r>
            <a:endParaRPr sz="1400">
              <a:latin typeface="Times New Roman"/>
              <a:cs typeface="Times New Roman"/>
            </a:endParaRPr>
          </a:p>
          <a:p>
            <a:pPr marL="384175" marR="6350" indent="-372110">
              <a:lnSpc>
                <a:spcPct val="143600"/>
              </a:lnSpc>
              <a:buAutoNum type="romanLcPeriod"/>
              <a:tabLst>
                <a:tab pos="384175" algn="l"/>
              </a:tabLst>
            </a:pPr>
            <a:r>
              <a:rPr sz="1400" dirty="0">
                <a:latin typeface="Times New Roman"/>
                <a:cs typeface="Times New Roman"/>
              </a:rPr>
              <a:t>Implements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calibration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routines,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filtering,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 </a:t>
            </a:r>
            <a:r>
              <a:rPr sz="1400" dirty="0">
                <a:latin typeface="Times New Roman"/>
                <a:cs typeface="Times New Roman"/>
              </a:rPr>
              <a:t>classification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algorithms.</a:t>
            </a:r>
            <a:endParaRPr sz="1400">
              <a:latin typeface="Times New Roman"/>
              <a:cs typeface="Times New Roman"/>
            </a:endParaRPr>
          </a:p>
          <a:p>
            <a:pPr marL="384175" marR="7620">
              <a:lnSpc>
                <a:spcPct val="143600"/>
              </a:lnSpc>
              <a:spcBef>
                <a:spcPts val="15"/>
              </a:spcBef>
            </a:pPr>
            <a:r>
              <a:rPr sz="1400" dirty="0">
                <a:latin typeface="Times New Roman"/>
                <a:cs typeface="Times New Roman"/>
              </a:rPr>
              <a:t>Interfaces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external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location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2772130"/>
            <a:ext cx="5742940" cy="3707129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468630" indent="-227965">
              <a:lnSpc>
                <a:spcPct val="100000"/>
              </a:lnSpc>
              <a:spcBef>
                <a:spcPts val="835"/>
              </a:spcBef>
              <a:buFont typeface="Times New Roman"/>
              <a:buAutoNum type="alphaLcParenR" startAt="3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Tools/Technologies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Used:</a:t>
            </a:r>
            <a:endParaRPr sz="1400">
              <a:latin typeface="Times New Roman"/>
              <a:cs typeface="Times New Roman"/>
            </a:endParaRPr>
          </a:p>
          <a:p>
            <a:pPr marL="697865" lvl="1" indent="-322580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Embedded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C/C++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firmware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development.</a:t>
            </a:r>
            <a:endParaRPr sz="1400">
              <a:latin typeface="Times New Roman"/>
              <a:cs typeface="Times New Roman"/>
            </a:endParaRPr>
          </a:p>
          <a:p>
            <a:pPr marL="697865" lvl="1" indent="-371475">
              <a:lnSpc>
                <a:spcPct val="100000"/>
              </a:lnSpc>
              <a:spcBef>
                <a:spcPts val="740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Arduino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PlatformIO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debugging.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2)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LoRa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Communication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Protocols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697865" marR="5715" lvl="1" indent="-323215">
              <a:lnSpc>
                <a:spcPct val="143600"/>
              </a:lnSpc>
              <a:spcBef>
                <a:spcPts val="10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Handles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reliable,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low-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wireless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track- </a:t>
            </a:r>
            <a:r>
              <a:rPr sz="1400" dirty="0">
                <a:latin typeface="Times New Roman"/>
                <a:cs typeface="Times New Roman"/>
              </a:rPr>
              <a:t>side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train's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onboard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697865" marR="12700" lvl="1" indent="-372110">
              <a:lnSpc>
                <a:spcPct val="143600"/>
              </a:lnSpc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Transmits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distances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LoRa </a:t>
            </a:r>
            <a:r>
              <a:rPr sz="1400" spc="-10" dirty="0">
                <a:latin typeface="Times New Roman"/>
                <a:cs typeface="Times New Roman"/>
              </a:rPr>
              <a:t>technology.</a:t>
            </a:r>
            <a:endParaRPr sz="14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Functions:</a:t>
            </a:r>
            <a:endParaRPr sz="1400">
              <a:latin typeface="Times New Roman"/>
              <a:cs typeface="Times New Roman"/>
            </a:endParaRPr>
          </a:p>
          <a:p>
            <a:pPr marL="697865" lvl="1" indent="-322580">
              <a:lnSpc>
                <a:spcPct val="100000"/>
              </a:lnSpc>
              <a:spcBef>
                <a:spcPts val="740"/>
              </a:spcBef>
              <a:buAutoNum type="romanLcPeriod"/>
              <a:tabLst>
                <a:tab pos="697865" algn="l"/>
                <a:tab pos="1729105" algn="l"/>
                <a:tab pos="2364105" algn="l"/>
                <a:tab pos="3453765" algn="l"/>
                <a:tab pos="3900170" algn="l"/>
                <a:tab pos="4959350" algn="l"/>
              </a:tabLst>
            </a:pPr>
            <a:r>
              <a:rPr sz="1400" spc="-10" dirty="0">
                <a:latin typeface="Times New Roman"/>
                <a:cs typeface="Times New Roman"/>
              </a:rPr>
              <a:t>Configures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LoRa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transceivers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	low-</a:t>
            </a:r>
            <a:r>
              <a:rPr sz="1400" spc="-10" dirty="0">
                <a:latin typeface="Times New Roman"/>
                <a:cs typeface="Times New Roman"/>
              </a:rPr>
              <a:t>power,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long-range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5730" y="7466838"/>
            <a:ext cx="2190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Times New Roman"/>
                <a:cs typeface="Times New Roman"/>
              </a:rPr>
              <a:t>iii.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4497" y="6453606"/>
            <a:ext cx="5426075" cy="125285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84175">
              <a:lnSpc>
                <a:spcPct val="100000"/>
              </a:lnSpc>
              <a:spcBef>
                <a:spcPts val="830"/>
              </a:spcBef>
            </a:pPr>
            <a:r>
              <a:rPr sz="1400" spc="-10" dirty="0">
                <a:latin typeface="Times New Roman"/>
                <a:cs typeface="Times New Roman"/>
              </a:rPr>
              <a:t>communication.</a:t>
            </a:r>
            <a:endParaRPr sz="1400">
              <a:latin typeface="Times New Roman"/>
              <a:cs typeface="Times New Roman"/>
            </a:endParaRPr>
          </a:p>
          <a:p>
            <a:pPr marL="384175" marR="5080" indent="-372110">
              <a:lnSpc>
                <a:spcPct val="143600"/>
              </a:lnSpc>
              <a:tabLst>
                <a:tab pos="384175" algn="l"/>
                <a:tab pos="1366520" algn="l"/>
                <a:tab pos="3188335" algn="l"/>
                <a:tab pos="3627120" algn="l"/>
                <a:tab pos="4667250" algn="l"/>
                <a:tab pos="4947285" algn="l"/>
              </a:tabLst>
            </a:pPr>
            <a:r>
              <a:rPr sz="1400" spc="-25" dirty="0">
                <a:latin typeface="Times New Roman"/>
                <a:cs typeface="Times New Roman"/>
              </a:rPr>
              <a:t>ii.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Implements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acknowledgment-</a:t>
            </a:r>
            <a:r>
              <a:rPr sz="1400" spc="-20" dirty="0">
                <a:latin typeface="Times New Roman"/>
                <a:cs typeface="Times New Roman"/>
              </a:rPr>
              <a:t>based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data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transmission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ensure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delivery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alerts.</a:t>
            </a:r>
            <a:endParaRPr sz="14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Encodes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compresses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packets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transmission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delays.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153" y="7680807"/>
            <a:ext cx="4741545" cy="94488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Times New Roman"/>
              <a:buAutoNum type="alphaLcParenR" startAt="3"/>
              <a:tabLst>
                <a:tab pos="2406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Tools/Technologies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Used:</a:t>
            </a:r>
            <a:endParaRPr sz="1400">
              <a:latin typeface="Times New Roman"/>
              <a:cs typeface="Times New Roman"/>
            </a:endParaRPr>
          </a:p>
          <a:p>
            <a:pPr marL="469265" lvl="1" indent="-322580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LoRaWAN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stack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custom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protocol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implementation.</a:t>
            </a:r>
            <a:endParaRPr sz="1400">
              <a:latin typeface="Times New Roman"/>
              <a:cs typeface="Times New Roman"/>
            </a:endParaRPr>
          </a:p>
          <a:p>
            <a:pPr marL="469265" lvl="1" indent="-371475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Libraries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Arduino-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LoRaMAC-node.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926" y="718820"/>
            <a:ext cx="19431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TABLE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0000" y="1057543"/>
          <a:ext cx="5207633" cy="8345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R="29845" algn="ctr">
                        <a:lnSpc>
                          <a:spcPts val="138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CHAPTER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29209" algn="ctr">
                        <a:lnSpc>
                          <a:spcPts val="153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CONTENTS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ts val="1385"/>
                        </a:lnSpc>
                      </a:pPr>
                      <a:r>
                        <a:rPr sz="1300" b="1" spc="-20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39700" algn="ctr">
                        <a:lnSpc>
                          <a:spcPts val="1530"/>
                        </a:lnSpc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66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Institution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Vision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Mission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ts val="166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Vision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Mission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Department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PEOs,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POs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PSOs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viii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Tables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xi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Figures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xii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Abbreviations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xiii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1.1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Objective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1.2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Working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Construction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143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8419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SURVEY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558800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3.1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Overview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558800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3.2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Challenges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33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032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602615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5.1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System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Architecture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602615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5.2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Installation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905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74345"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/>
                </a:tc>
                <a:tc gridSpan="2">
                  <a:txBody>
                    <a:bodyPr/>
                    <a:lstStyle/>
                    <a:p>
                      <a:pPr marL="69215" marR="1202055">
                        <a:lnSpc>
                          <a:spcPts val="1610"/>
                        </a:lnSpc>
                        <a:spcBef>
                          <a:spcPts val="24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SAFETY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RELIABILITY CONSIDERATIONS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514350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7.1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Importance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Safety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Railway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513715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7.2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System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Reliability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Features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0"/>
                        </a:spcBef>
                        <a:tabLst>
                          <a:tab pos="513715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7.3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Environmental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Consideration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ts val="1605"/>
                        </a:lnSpc>
                        <a:spcBef>
                          <a:spcPts val="390"/>
                        </a:spcBef>
                        <a:tabLst>
                          <a:tab pos="513715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7.4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Risk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Mitigation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1605"/>
                        </a:lnSpc>
                        <a:spcBef>
                          <a:spcPts val="39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3</a:t>
            </a:fld>
            <a:endParaRPr spc="-2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626211"/>
            <a:ext cx="5738495" cy="67722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latin typeface="Times New Roman"/>
                <a:cs typeface="Times New Roman"/>
              </a:rPr>
              <a:t>3)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GPS-Based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Directional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Filtering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Algorithm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735"/>
              </a:spcBef>
              <a:buFont typeface="Times New Roman"/>
              <a:buAutoNum type="alphaLcParenR"/>
              <a:tabLst>
                <a:tab pos="46863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Purpose:</a:t>
            </a:r>
            <a:endParaRPr sz="1400">
              <a:latin typeface="Times New Roman"/>
              <a:cs typeface="Times New Roman"/>
            </a:endParaRPr>
          </a:p>
          <a:p>
            <a:pPr marL="697865" marR="6350" lvl="1" indent="-323215">
              <a:lnSpc>
                <a:spcPct val="143600"/>
              </a:lnSpc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Filters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train’s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movement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proximity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697865" marR="8255" lvl="1" indent="-372110">
              <a:lnSpc>
                <a:spcPts val="2420"/>
              </a:lnSpc>
              <a:spcBef>
                <a:spcPts val="195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relevant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pilot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avoid </a:t>
            </a:r>
            <a:r>
              <a:rPr sz="1400" dirty="0">
                <a:latin typeface="Times New Roman"/>
                <a:cs typeface="Times New Roman"/>
              </a:rPr>
              <a:t>unnecessary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distractions.</a:t>
            </a:r>
            <a:endParaRPr sz="14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535"/>
              </a:spcBef>
              <a:buFont typeface="Times New Roman"/>
              <a:buAutoNum type="alphaLcParenR"/>
              <a:tabLst>
                <a:tab pos="467995" algn="l"/>
              </a:tabLst>
            </a:pPr>
            <a:r>
              <a:rPr sz="1400" b="1" dirty="0">
                <a:latin typeface="Times New Roman"/>
                <a:cs typeface="Times New Roman"/>
              </a:rPr>
              <a:t>Key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Features:</a:t>
            </a:r>
            <a:endParaRPr sz="1400">
              <a:latin typeface="Times New Roman"/>
              <a:cs typeface="Times New Roman"/>
            </a:endParaRPr>
          </a:p>
          <a:p>
            <a:pPr marL="697865" marR="8255" lvl="1" indent="-323215">
              <a:lnSpc>
                <a:spcPts val="2420"/>
              </a:lnSpc>
              <a:spcBef>
                <a:spcPts val="195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Calculates the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between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 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using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coordinates.</a:t>
            </a:r>
            <a:endParaRPr sz="1400">
              <a:latin typeface="Times New Roman"/>
              <a:cs typeface="Times New Roman"/>
            </a:endParaRPr>
          </a:p>
          <a:p>
            <a:pPr marL="697865" marR="6350" lvl="1" indent="-372110">
              <a:lnSpc>
                <a:spcPts val="2410"/>
              </a:lnSpc>
              <a:spcBef>
                <a:spcPts val="5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Determines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whether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3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moving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toward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away</a:t>
            </a:r>
            <a:r>
              <a:rPr sz="1400" spc="3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directional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vectors.</a:t>
            </a:r>
            <a:endParaRPr sz="1400">
              <a:latin typeface="Times New Roman"/>
              <a:cs typeface="Times New Roman"/>
            </a:endParaRPr>
          </a:p>
          <a:p>
            <a:pPr marL="697865" marR="5715" lvl="1" indent="-421005">
              <a:lnSpc>
                <a:spcPts val="2410"/>
              </a:lnSpc>
              <a:spcBef>
                <a:spcPts val="5"/>
              </a:spcBef>
              <a:buAutoNum type="romanLcPeriod"/>
              <a:tabLst>
                <a:tab pos="697865" algn="l"/>
                <a:tab pos="1657350" algn="l"/>
                <a:tab pos="2210435" algn="l"/>
                <a:tab pos="2487295" algn="l"/>
                <a:tab pos="2874010" algn="l"/>
                <a:tab pos="3366770" algn="l"/>
                <a:tab pos="3654425" algn="l"/>
                <a:tab pos="4367530" algn="l"/>
                <a:tab pos="4954905" algn="l"/>
              </a:tabLst>
            </a:pPr>
            <a:r>
              <a:rPr sz="1400" spc="-10" dirty="0">
                <a:latin typeface="Times New Roman"/>
                <a:cs typeface="Times New Roman"/>
              </a:rPr>
              <a:t>Suppresses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alerts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if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train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is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moving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away,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optimizing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efficiency.</a:t>
            </a:r>
            <a:endParaRPr sz="1400">
              <a:latin typeface="Times New Roman"/>
              <a:cs typeface="Times New Roman"/>
            </a:endParaRPr>
          </a:p>
          <a:p>
            <a:pPr marL="468630" indent="-227965">
              <a:lnSpc>
                <a:spcPct val="100000"/>
              </a:lnSpc>
              <a:spcBef>
                <a:spcPts val="545"/>
              </a:spcBef>
              <a:buFont typeface="Times New Roman"/>
              <a:buAutoNum type="alphaLcParenR" startAt="3"/>
              <a:tabLst>
                <a:tab pos="468630" algn="l"/>
              </a:tabLst>
            </a:pPr>
            <a:r>
              <a:rPr sz="1400" b="1" dirty="0">
                <a:latin typeface="Times New Roman"/>
                <a:cs typeface="Times New Roman"/>
              </a:rPr>
              <a:t>Algorithm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Overview:</a:t>
            </a:r>
            <a:endParaRPr sz="1400">
              <a:latin typeface="Times New Roman"/>
              <a:cs typeface="Times New Roman"/>
            </a:endParaRPr>
          </a:p>
          <a:p>
            <a:pPr marL="697865" lvl="1" indent="-322580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Compute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coordinates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obstacle.</a:t>
            </a:r>
            <a:endParaRPr sz="1400">
              <a:latin typeface="Times New Roman"/>
              <a:cs typeface="Times New Roman"/>
            </a:endParaRPr>
          </a:p>
          <a:p>
            <a:pPr marL="697865" lvl="1" indent="-371475">
              <a:lnSpc>
                <a:spcPct val="100000"/>
              </a:lnSpc>
              <a:spcBef>
                <a:spcPts val="735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Calculate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Haversine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similar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geospatial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formulas.</a:t>
            </a:r>
            <a:endParaRPr sz="1400">
              <a:latin typeface="Times New Roman"/>
              <a:cs typeface="Times New Roman"/>
            </a:endParaRPr>
          </a:p>
          <a:p>
            <a:pPr marL="697865" marR="5080" lvl="1" indent="-421005">
              <a:lnSpc>
                <a:spcPct val="143600"/>
              </a:lnSpc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direction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vectors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(Δlatitude,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Δlongitude)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determine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relative </a:t>
            </a:r>
            <a:r>
              <a:rPr sz="1400" dirty="0">
                <a:latin typeface="Times New Roman"/>
                <a:cs typeface="Times New Roman"/>
              </a:rPr>
              <a:t>movement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direction.</a:t>
            </a:r>
            <a:endParaRPr sz="1400">
              <a:latin typeface="Times New Roman"/>
              <a:cs typeface="Times New Roman"/>
            </a:endParaRPr>
          </a:p>
          <a:p>
            <a:pPr marL="467995" indent="-227329">
              <a:lnSpc>
                <a:spcPct val="100000"/>
              </a:lnSpc>
              <a:spcBef>
                <a:spcPts val="745"/>
              </a:spcBef>
              <a:buFont typeface="Times New Roman"/>
              <a:buAutoNum type="alphaLcParenR" startAt="4"/>
              <a:tabLst>
                <a:tab pos="46799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Tools/Technologies</a:t>
            </a:r>
            <a:r>
              <a:rPr sz="1400" b="1" spc="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Used:</a:t>
            </a:r>
            <a:endParaRPr sz="1400">
              <a:latin typeface="Times New Roman"/>
              <a:cs typeface="Times New Roman"/>
            </a:endParaRPr>
          </a:p>
          <a:p>
            <a:pPr marL="697865" lvl="1" indent="-322580">
              <a:lnSpc>
                <a:spcPct val="100000"/>
              </a:lnSpc>
              <a:spcBef>
                <a:spcPts val="730"/>
              </a:spcBef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Python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C++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GPS-based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calculations.</a:t>
            </a:r>
            <a:endParaRPr sz="1400">
              <a:latin typeface="Times New Roman"/>
              <a:cs typeface="Times New Roman"/>
            </a:endParaRPr>
          </a:p>
          <a:p>
            <a:pPr marL="697865" marR="5715" lvl="1" indent="-372110">
              <a:lnSpc>
                <a:spcPct val="143600"/>
              </a:lnSpc>
              <a:buAutoNum type="romanLcPeriod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libraries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TinyGPS++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(Arduino)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PyGPS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integration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with </a:t>
            </a:r>
            <a:r>
              <a:rPr sz="1400" spc="-10" dirty="0">
                <a:latin typeface="Times New Roman"/>
                <a:cs typeface="Times New Roman"/>
              </a:rPr>
              <a:t>hardware.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41017" y="1356613"/>
          <a:ext cx="4744085" cy="2265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Component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Examples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809"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Microcontroller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Firmware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Arduino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IDE/PlatformIO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  <a:tabLst>
                          <a:tab pos="1070610" algn="l"/>
                        </a:tabLst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LoRa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Protocols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0"/>
                        </a:lnSpc>
                        <a:tabLst>
                          <a:tab pos="156781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Arduino-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LoRa,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LoRaWAN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marL="66675">
                        <a:lnSpc>
                          <a:spcPts val="1614"/>
                        </a:lnSpc>
                        <a:tabLst>
                          <a:tab pos="141668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GPS-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Directional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Filtering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TinyGPS++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(Arduino),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PyGPS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571114" y="3785742"/>
            <a:ext cx="2623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6.2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Table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71540" cy="75571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7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dirty="0">
                <a:latin typeface="Times New Roman"/>
                <a:cs typeface="Times New Roman"/>
              </a:rPr>
              <a:t>SAFETY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RELIABILITY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CONSIDERATIONS</a:t>
            </a:r>
            <a:endParaRPr sz="1400">
              <a:latin typeface="Times New Roman"/>
              <a:cs typeface="Times New Roman"/>
            </a:endParaRPr>
          </a:p>
          <a:p>
            <a:pPr marL="278765" lvl="1" indent="-266065">
              <a:lnSpc>
                <a:spcPct val="100000"/>
              </a:lnSpc>
              <a:spcBef>
                <a:spcPts val="1540"/>
              </a:spcBef>
              <a:buAutoNum type="arabicPeriod"/>
              <a:tabLst>
                <a:tab pos="2787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IMPORTANCE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SAFETY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RAILWAY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  <a:p>
            <a:pPr marL="12700" indent="456565" algn="just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operations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critical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aspect,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failure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catastrophic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accidents,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resulting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loss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lives,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property </a:t>
            </a:r>
            <a:r>
              <a:rPr sz="1400" dirty="0">
                <a:latin typeface="Times New Roman"/>
                <a:cs typeface="Times New Roman"/>
              </a:rPr>
              <a:t>damage,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impact.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designed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enhance </a:t>
            </a: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leveraging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technologies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GPS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filtering,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energy-</a:t>
            </a:r>
            <a:r>
              <a:rPr sz="1400" dirty="0">
                <a:latin typeface="Times New Roman"/>
                <a:cs typeface="Times New Roman"/>
              </a:rPr>
              <a:t>efficient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Times New Roman"/>
              <a:cs typeface="Times New Roman"/>
            </a:endParaRPr>
          </a:p>
          <a:p>
            <a:pPr marL="280670" lvl="1" indent="-267970">
              <a:lnSpc>
                <a:spcPct val="100000"/>
              </a:lnSpc>
              <a:buAutoNum type="arabicPeriod" startAt="2"/>
              <a:tabLst>
                <a:tab pos="280670" algn="l"/>
              </a:tabLst>
            </a:pPr>
            <a:r>
              <a:rPr sz="1400" b="1" dirty="0">
                <a:latin typeface="Times New Roman"/>
                <a:cs typeface="Times New Roman"/>
              </a:rPr>
              <a:t>SYSTEM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RELIABILITY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FEATURES</a:t>
            </a:r>
            <a:endParaRPr sz="1400">
              <a:latin typeface="Times New Roman"/>
              <a:cs typeface="Times New Roman"/>
            </a:endParaRPr>
          </a:p>
          <a:p>
            <a:pPr marL="418465" lvl="2" indent="-17716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184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Redundancy</a:t>
            </a:r>
            <a:endParaRPr sz="1400">
              <a:latin typeface="Times New Roman"/>
              <a:cs typeface="Times New Roman"/>
            </a:endParaRPr>
          </a:p>
          <a:p>
            <a:pPr marL="697865" marR="11430" lvl="3" indent="-228600">
              <a:lnSpc>
                <a:spcPts val="2410"/>
              </a:lnSpc>
              <a:spcBef>
                <a:spcPts val="204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includes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multiple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(infrared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ultrasonic)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ensure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remains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fails.</a:t>
            </a:r>
            <a:endParaRPr sz="1400">
              <a:latin typeface="Times New Roman"/>
              <a:cs typeface="Times New Roman"/>
            </a:endParaRPr>
          </a:p>
          <a:p>
            <a:pPr marL="697865" marR="12065" lvl="3" indent="-228600">
              <a:lnSpc>
                <a:spcPts val="2410"/>
              </a:lnSpc>
              <a:spcBef>
                <a:spcPts val="15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redundancy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achieved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robust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prevent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loss.</a:t>
            </a:r>
            <a:endParaRPr sz="1400">
              <a:latin typeface="Times New Roman"/>
              <a:cs typeface="Times New Roman"/>
            </a:endParaRPr>
          </a:p>
          <a:p>
            <a:pPr marL="418465" lvl="2" indent="-17716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18465" algn="l"/>
              </a:tabLst>
            </a:pPr>
            <a:r>
              <a:rPr sz="1400" b="1" dirty="0">
                <a:latin typeface="Times New Roman"/>
                <a:cs typeface="Times New Roman"/>
              </a:rPr>
              <a:t>Error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Detection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Recovery</a:t>
            </a:r>
            <a:endParaRPr sz="1400">
              <a:latin typeface="Times New Roman"/>
              <a:cs typeface="Times New Roman"/>
            </a:endParaRPr>
          </a:p>
          <a:p>
            <a:pPr marL="697865" marR="12700" lvl="3" indent="-228600">
              <a:lnSpc>
                <a:spcPts val="2420"/>
              </a:lnSpc>
              <a:spcBef>
                <a:spcPts val="195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microcontroller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continuously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monitors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health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operator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malfunction.</a:t>
            </a:r>
            <a:endParaRPr sz="1400">
              <a:latin typeface="Times New Roman"/>
              <a:cs typeface="Times New Roman"/>
            </a:endParaRPr>
          </a:p>
          <a:p>
            <a:pPr marL="697865" marR="8890" lvl="3" indent="-228600">
              <a:lnSpc>
                <a:spcPts val="2410"/>
              </a:lnSpc>
              <a:spcBef>
                <a:spcPts val="5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spc="-10" dirty="0">
                <a:latin typeface="Times New Roman"/>
                <a:cs typeface="Times New Roman"/>
              </a:rPr>
              <a:t>Regular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self-diagnostic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checks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ensure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remains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all </a:t>
            </a:r>
            <a:r>
              <a:rPr sz="1400" spc="-10" dirty="0">
                <a:latin typeface="Times New Roman"/>
                <a:cs typeface="Times New Roman"/>
              </a:rPr>
              <a:t>times.</a:t>
            </a:r>
            <a:endParaRPr sz="1400">
              <a:latin typeface="Times New Roman"/>
              <a:cs typeface="Times New Roman"/>
            </a:endParaRPr>
          </a:p>
          <a:p>
            <a:pPr marL="418465" lvl="2" indent="-17716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184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Real-</a:t>
            </a:r>
            <a:r>
              <a:rPr sz="1400" b="1" dirty="0">
                <a:latin typeface="Times New Roman"/>
                <a:cs typeface="Times New Roman"/>
              </a:rPr>
              <a:t>Time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Data</a:t>
            </a:r>
            <a:r>
              <a:rPr sz="1400" b="1" spc="-10" dirty="0">
                <a:latin typeface="Times New Roman"/>
                <a:cs typeface="Times New Roman"/>
              </a:rPr>
              <a:t> Validation</a:t>
            </a:r>
            <a:endParaRPr sz="1400">
              <a:latin typeface="Times New Roman"/>
              <a:cs typeface="Times New Roman"/>
            </a:endParaRPr>
          </a:p>
          <a:p>
            <a:pPr marL="697865" marR="10160" lvl="3" indent="-228600">
              <a:lnSpc>
                <a:spcPct val="143600"/>
              </a:lnSpc>
              <a:spcBef>
                <a:spcPts val="10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integration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directional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filtering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reduces</a:t>
            </a:r>
            <a:r>
              <a:rPr sz="1400" spc="1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false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positives,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relevant alerts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pilots.</a:t>
            </a:r>
            <a:endParaRPr sz="1400">
              <a:latin typeface="Times New Roman"/>
              <a:cs typeface="Times New Roman"/>
            </a:endParaRPr>
          </a:p>
          <a:p>
            <a:pPr marL="697865" lvl="3" indent="-228600">
              <a:lnSpc>
                <a:spcPct val="100000"/>
              </a:lnSpc>
              <a:spcBef>
                <a:spcPts val="730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spc="-10" dirty="0">
                <a:latin typeface="Times New Roman"/>
                <a:cs typeface="Times New Roman"/>
              </a:rPr>
              <a:t>Algorithms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optimized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filter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noise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minimize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incorrect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detections.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65825" cy="64655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latin typeface="Times New Roman"/>
                <a:cs typeface="Times New Roman"/>
              </a:rPr>
              <a:t>7.3</a:t>
            </a:r>
            <a:r>
              <a:rPr sz="1400" b="1" spc="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ENVIRONMENTAL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CONSIDERATIONS</a:t>
            </a:r>
            <a:endParaRPr sz="1400">
              <a:latin typeface="Times New Roman"/>
              <a:cs typeface="Times New Roman"/>
            </a:endParaRPr>
          </a:p>
          <a:p>
            <a:pPr marL="418465" indent="-17716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418465" algn="l"/>
              </a:tabLst>
            </a:pPr>
            <a:r>
              <a:rPr sz="1400" b="1" dirty="0">
                <a:latin typeface="Times New Roman"/>
                <a:cs typeface="Times New Roman"/>
              </a:rPr>
              <a:t>Weather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Resistance</a:t>
            </a:r>
            <a:endParaRPr sz="1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ct val="143600"/>
              </a:lnSpc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components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designed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withstand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extreme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weather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conditions, </a:t>
            </a:r>
            <a:r>
              <a:rPr sz="1400" dirty="0">
                <a:latin typeface="Times New Roman"/>
                <a:cs typeface="Times New Roman"/>
              </a:rPr>
              <a:t>including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rain,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snow,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heat.</a:t>
            </a:r>
            <a:endParaRPr sz="1400">
              <a:latin typeface="Times New Roman"/>
              <a:cs typeface="Times New Roman"/>
            </a:endParaRPr>
          </a:p>
          <a:p>
            <a:pPr marL="697865" marR="7620" lvl="1" indent="-228600">
              <a:lnSpc>
                <a:spcPts val="2420"/>
              </a:lnSpc>
              <a:spcBef>
                <a:spcPts val="195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calibrated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maintain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fluctuating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environmental conditions.</a:t>
            </a:r>
            <a:endParaRPr sz="1400">
              <a:latin typeface="Times New Roman"/>
              <a:cs typeface="Times New Roman"/>
            </a:endParaRPr>
          </a:p>
          <a:p>
            <a:pPr marL="418465" indent="-17716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418465" algn="l"/>
              </a:tabLst>
            </a:pPr>
            <a:r>
              <a:rPr sz="1400" b="1" dirty="0">
                <a:latin typeface="Times New Roman"/>
                <a:cs typeface="Times New Roman"/>
              </a:rPr>
              <a:t>Energy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Efficiency</a:t>
            </a:r>
            <a:endParaRPr sz="1400">
              <a:latin typeface="Times New Roman"/>
              <a:cs typeface="Times New Roman"/>
            </a:endParaRPr>
          </a:p>
          <a:p>
            <a:pPr marL="697865" marR="5080" lvl="1" indent="-228600">
              <a:lnSpc>
                <a:spcPts val="2420"/>
              </a:lnSpc>
              <a:spcBef>
                <a:spcPts val="195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spc="-10" dirty="0">
                <a:latin typeface="Times New Roman"/>
                <a:cs typeface="Times New Roman"/>
              </a:rPr>
              <a:t>Solar-</a:t>
            </a:r>
            <a:r>
              <a:rPr sz="1400" dirty="0">
                <a:latin typeface="Times New Roman"/>
                <a:cs typeface="Times New Roman"/>
              </a:rPr>
              <a:t>powered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dependency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external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sources, </a:t>
            </a:r>
            <a:r>
              <a:rPr sz="1400" dirty="0">
                <a:latin typeface="Times New Roman"/>
                <a:cs typeface="Times New Roman"/>
              </a:rPr>
              <a:t>promoting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sustainability.</a:t>
            </a:r>
            <a:endParaRPr sz="1400">
              <a:latin typeface="Times New Roman"/>
              <a:cs typeface="Times New Roman"/>
            </a:endParaRPr>
          </a:p>
          <a:p>
            <a:pPr marL="697865" marR="6985" lvl="1" indent="-228600">
              <a:lnSpc>
                <a:spcPts val="2410"/>
              </a:lnSpc>
              <a:spcBef>
                <a:spcPts val="5"/>
              </a:spcBef>
              <a:buSzPct val="71428"/>
              <a:buFont typeface="Symbol"/>
              <a:buChar char=""/>
              <a:tabLst>
                <a:tab pos="697865" algn="l"/>
              </a:tabLst>
            </a:pPr>
            <a:r>
              <a:rPr sz="1400" spc="-10" dirty="0">
                <a:latin typeface="Times New Roman"/>
                <a:cs typeface="Times New Roman"/>
              </a:rPr>
              <a:t>Low-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microcontrollers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ESP32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minimize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consumption </a:t>
            </a:r>
            <a:r>
              <a:rPr sz="1400" dirty="0">
                <a:latin typeface="Times New Roman"/>
                <a:cs typeface="Times New Roman"/>
              </a:rPr>
              <a:t>while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performance.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7.4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RISK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ASSESSMENT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10" dirty="0">
                <a:latin typeface="Times New Roman"/>
                <a:cs typeface="Times New Roman"/>
              </a:rPr>
              <a:t> MITIGATION</a:t>
            </a:r>
            <a:endParaRPr sz="14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189865" algn="l"/>
              </a:tabLst>
            </a:pPr>
            <a:r>
              <a:rPr sz="1400" b="1" dirty="0">
                <a:latin typeface="Times New Roman"/>
                <a:cs typeface="Times New Roman"/>
              </a:rPr>
              <a:t>Identified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Risks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3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Sensor </a:t>
            </a:r>
            <a:r>
              <a:rPr sz="1400" spc="-10" dirty="0">
                <a:latin typeface="Times New Roman"/>
                <a:cs typeface="Times New Roman"/>
              </a:rPr>
              <a:t>malfunctions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during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operation.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3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Delays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network</a:t>
            </a:r>
            <a:r>
              <a:rPr sz="1400" spc="-10" dirty="0">
                <a:latin typeface="Times New Roman"/>
                <a:cs typeface="Times New Roman"/>
              </a:rPr>
              <a:t> congestion.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3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Interference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noise.</a:t>
            </a:r>
            <a:endParaRPr sz="14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189865" algn="l"/>
              </a:tabLst>
            </a:pPr>
            <a:r>
              <a:rPr sz="1400" b="1" dirty="0">
                <a:latin typeface="Times New Roman"/>
                <a:cs typeface="Times New Roman"/>
              </a:rPr>
              <a:t>Mitigation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Strategies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45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Scheduled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maintenance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recalibration.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3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dedicated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frequency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bands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interference.</a:t>
            </a:r>
            <a:endParaRPr sz="14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730"/>
              </a:spcBef>
              <a:buSzPct val="71428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Integration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advanced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filters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reliability.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8069"/>
            <a:ext cx="5970905" cy="4796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8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dirty="0">
                <a:latin typeface="Times New Roman"/>
                <a:cs typeface="Times New Roman"/>
              </a:rPr>
              <a:t>RESULT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DISCUSSION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400" b="1" spc="-10" dirty="0">
                <a:latin typeface="Times New Roman"/>
                <a:cs typeface="Times New Roman"/>
              </a:rPr>
              <a:t>Result</a:t>
            </a:r>
            <a:endParaRPr sz="1400">
              <a:latin typeface="Times New Roman"/>
              <a:cs typeface="Times New Roman"/>
            </a:endParaRPr>
          </a:p>
          <a:p>
            <a:pPr marL="12700" marR="13335" indent="456565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section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provides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detailed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analysis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 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proposed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real-</a:t>
            </a:r>
            <a:r>
              <a:rPr sz="1400" dirty="0">
                <a:latin typeface="Times New Roman"/>
                <a:cs typeface="Times New Roman"/>
              </a:rPr>
              <a:t>world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testing.</a:t>
            </a:r>
            <a:endParaRPr sz="1400">
              <a:latin typeface="Times New Roman"/>
              <a:cs typeface="Times New Roman"/>
            </a:endParaRPr>
          </a:p>
          <a:p>
            <a:pPr marL="469265" marR="7620" indent="-228600" algn="just">
              <a:lnSpc>
                <a:spcPts val="2420"/>
              </a:lnSpc>
              <a:spcBef>
                <a:spcPts val="195"/>
              </a:spcBef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Efficiency: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successfully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at </a:t>
            </a:r>
            <a:r>
              <a:rPr sz="1400" dirty="0">
                <a:latin typeface="Times New Roman"/>
                <a:cs typeface="Times New Roman"/>
              </a:rPr>
              <a:t>varying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distances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conditions.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response</a:t>
            </a:r>
            <a:endParaRPr sz="1400">
              <a:latin typeface="Times New Roman"/>
              <a:cs typeface="Times New Roman"/>
            </a:endParaRPr>
          </a:p>
          <a:p>
            <a:pPr marL="469265" algn="just">
              <a:lnSpc>
                <a:spcPct val="100000"/>
              </a:lnSpc>
              <a:spcBef>
                <a:spcPts val="535"/>
              </a:spcBef>
            </a:pP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recorded,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showing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average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0.5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seconds.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 algn="just">
              <a:lnSpc>
                <a:spcPct val="143600"/>
              </a:lnSpc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Range: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3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14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1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module</a:t>
            </a:r>
            <a:r>
              <a:rPr sz="1400" spc="140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performed </a:t>
            </a:r>
            <a:r>
              <a:rPr sz="1400" dirty="0">
                <a:latin typeface="Times New Roman"/>
                <a:cs typeface="Times New Roman"/>
              </a:rPr>
              <a:t>optimally,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transmitting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distance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km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areas.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 </a:t>
            </a:r>
            <a:r>
              <a:rPr sz="1400" dirty="0">
                <a:latin typeface="Times New Roman"/>
                <a:cs typeface="Times New Roman"/>
              </a:rPr>
              <a:t>areas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interference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(e.g.,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dense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forests),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range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reduced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around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4-</a:t>
            </a:r>
            <a:r>
              <a:rPr sz="1400" spc="-5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400" spc="-25" dirty="0">
                <a:latin typeface="Times New Roman"/>
                <a:cs typeface="Times New Roman"/>
              </a:rPr>
              <a:t>km.</a:t>
            </a:r>
            <a:endParaRPr sz="1400">
              <a:latin typeface="Times New Roman"/>
              <a:cs typeface="Times New Roman"/>
            </a:endParaRPr>
          </a:p>
          <a:p>
            <a:pPr marL="469265" marR="10795" indent="-228600" algn="just">
              <a:lnSpc>
                <a:spcPct val="143600"/>
              </a:lnSpc>
              <a:buChar char="•"/>
              <a:tabLst>
                <a:tab pos="469265" algn="l"/>
              </a:tabLst>
            </a:pP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2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Consumption:</a:t>
            </a:r>
            <a:r>
              <a:rPr sz="1400" spc="2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2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consumption</a:t>
            </a:r>
            <a:r>
              <a:rPr sz="1400" spc="2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4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245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microcontroller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tested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different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conditions.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operated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10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days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single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charge,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panels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continuous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158" y="6263640"/>
            <a:ext cx="3580765" cy="24953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6542" y="8987738"/>
            <a:ext cx="2292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8.1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Receiver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43712"/>
            <a:ext cx="5890259" cy="62495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35123" y="7204329"/>
            <a:ext cx="2462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Fig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8.2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Transmitter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9367"/>
            <a:ext cx="5970905" cy="733552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400" b="1" spc="-10" dirty="0">
                <a:latin typeface="Times New Roman"/>
                <a:cs typeface="Times New Roman"/>
              </a:rPr>
              <a:t>Discussion</a:t>
            </a:r>
            <a:endParaRPr sz="1400">
              <a:latin typeface="Times New Roman"/>
              <a:cs typeface="Times New Roman"/>
            </a:endParaRPr>
          </a:p>
          <a:p>
            <a:pPr marL="469265" marR="9525" indent="-228600">
              <a:lnSpc>
                <a:spcPct val="143600"/>
              </a:lnSpc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Weather</a:t>
            </a:r>
            <a:r>
              <a:rPr sz="1400" b="1" spc="2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Performance:</a:t>
            </a:r>
            <a:r>
              <a:rPr sz="1400" b="1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infrared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performed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well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clear </a:t>
            </a:r>
            <a:r>
              <a:rPr sz="1400" dirty="0">
                <a:latin typeface="Times New Roman"/>
                <a:cs typeface="Times New Roman"/>
              </a:rPr>
              <a:t>weather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showed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reduced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accuracy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heavy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rain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fog.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sensors,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however,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consistent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performance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conditions.</a:t>
            </a:r>
            <a:endParaRPr sz="14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3600"/>
              </a:lnSpc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LoRa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Communication: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long-range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communication,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environmental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factors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hills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dense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vegetation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range.</a:t>
            </a:r>
            <a:endParaRPr sz="1400">
              <a:latin typeface="Times New Roman"/>
              <a:cs typeface="Times New Roman"/>
            </a:endParaRPr>
          </a:p>
          <a:p>
            <a:pPr marL="469265" marR="9525">
              <a:lnSpc>
                <a:spcPts val="2420"/>
              </a:lnSpc>
              <a:spcBef>
                <a:spcPts val="195"/>
              </a:spcBef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expected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mitigated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placing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nodes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along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spc="-10" dirty="0">
                <a:latin typeface="Times New Roman"/>
                <a:cs typeface="Times New Roman"/>
              </a:rPr>
              <a:t>track.</a:t>
            </a:r>
            <a:endParaRPr sz="1400">
              <a:latin typeface="Times New Roman"/>
              <a:cs typeface="Times New Roman"/>
            </a:endParaRPr>
          </a:p>
          <a:p>
            <a:pPr marL="469265" marR="6985" indent="-228600">
              <a:lnSpc>
                <a:spcPts val="2410"/>
              </a:lnSpc>
              <a:spcBef>
                <a:spcPts val="5"/>
              </a:spcBef>
              <a:buFont typeface="Times New Roman"/>
              <a:buChar char="•"/>
              <a:tabLst>
                <a:tab pos="469265" algn="l"/>
                <a:tab pos="1159510" algn="l"/>
                <a:tab pos="2114550" algn="l"/>
                <a:tab pos="2527935" algn="l"/>
                <a:tab pos="3681729" algn="l"/>
                <a:tab pos="4312285" algn="l"/>
                <a:tab pos="4725035" algn="l"/>
                <a:tab pos="5156200" algn="l"/>
                <a:tab pos="543115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Energy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spc="-10" dirty="0">
                <a:latin typeface="Times New Roman"/>
                <a:cs typeface="Times New Roman"/>
              </a:rPr>
              <a:t>Efficiency: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solar-powered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was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0" dirty="0">
                <a:latin typeface="Times New Roman"/>
                <a:cs typeface="Times New Roman"/>
              </a:rPr>
              <a:t>able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25" dirty="0">
                <a:latin typeface="Times New Roman"/>
                <a:cs typeface="Times New Roman"/>
              </a:rPr>
              <a:t>to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Times New Roman"/>
                <a:cs typeface="Times New Roman"/>
              </a:rPr>
              <a:t>operate </a:t>
            </a:r>
            <a:r>
              <a:rPr sz="1400" dirty="0">
                <a:latin typeface="Times New Roman"/>
                <a:cs typeface="Times New Roman"/>
              </a:rPr>
              <a:t>autonomously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several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days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without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external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battery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recharge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45"/>
              </a:spcBef>
            </a:pPr>
            <a:r>
              <a:rPr sz="1400" dirty="0">
                <a:latin typeface="Times New Roman"/>
                <a:cs typeface="Times New Roman"/>
              </a:rPr>
              <a:t>time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3-</a:t>
            </a:r>
            <a:r>
              <a:rPr sz="1400" dirty="0">
                <a:latin typeface="Times New Roman"/>
                <a:cs typeface="Times New Roman"/>
              </a:rPr>
              <a:t>4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hours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under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full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sunlight.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Times New Roman"/>
                <a:cs typeface="Times New Roman"/>
              </a:rPr>
              <a:t>Advantages</a:t>
            </a:r>
            <a:endParaRPr sz="1400">
              <a:latin typeface="Times New Roman"/>
              <a:cs typeface="Times New Roman"/>
            </a:endParaRPr>
          </a:p>
          <a:p>
            <a:pPr marL="469265" marR="10160" indent="-228600">
              <a:lnSpc>
                <a:spcPct val="143600"/>
              </a:lnSpc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Scalable: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easily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scalable,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allowing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deployment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across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large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networks.</a:t>
            </a:r>
            <a:endParaRPr sz="1400">
              <a:latin typeface="Times New Roman"/>
              <a:cs typeface="Times New Roman"/>
            </a:endParaRPr>
          </a:p>
          <a:p>
            <a:pPr marL="469265" marR="6985" indent="-228600">
              <a:lnSpc>
                <a:spcPct val="143600"/>
              </a:lnSpc>
              <a:spcBef>
                <a:spcPts val="10"/>
              </a:spcBef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Low</a:t>
            </a:r>
            <a:r>
              <a:rPr sz="1400" b="1" spc="7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Power:</a:t>
            </a:r>
            <a:r>
              <a:rPr sz="1400" b="1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long-</a:t>
            </a:r>
            <a:r>
              <a:rPr sz="1400" dirty="0">
                <a:latin typeface="Times New Roman"/>
                <a:cs typeface="Times New Roman"/>
              </a:rPr>
              <a:t>term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operation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without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external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source.</a:t>
            </a:r>
            <a:endParaRPr sz="1400">
              <a:latin typeface="Times New Roman"/>
              <a:cs typeface="Times New Roman"/>
            </a:endParaRPr>
          </a:p>
          <a:p>
            <a:pPr marL="469265" marR="8255" indent="-228600">
              <a:lnSpc>
                <a:spcPts val="2420"/>
              </a:lnSpc>
              <a:spcBef>
                <a:spcPts val="195"/>
              </a:spcBef>
              <a:buFont typeface="Times New Roman"/>
              <a:buChar char="•"/>
              <a:tabLst>
                <a:tab pos="4692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Real-</a:t>
            </a:r>
            <a:r>
              <a:rPr sz="1400" b="1" dirty="0">
                <a:latin typeface="Times New Roman"/>
                <a:cs typeface="Times New Roman"/>
              </a:rPr>
              <a:t>Time</a:t>
            </a:r>
            <a:r>
              <a:rPr sz="1400" b="1" spc="35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Alerts:</a:t>
            </a:r>
            <a:r>
              <a:rPr sz="1400" b="1" spc="3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Immediate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operators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take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timely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actions, </a:t>
            </a:r>
            <a:r>
              <a:rPr sz="1400" dirty="0">
                <a:latin typeface="Times New Roman"/>
                <a:cs typeface="Times New Roman"/>
              </a:rPr>
              <a:t>potentially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preventing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accidents.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400" b="1" spc="-10" dirty="0">
                <a:latin typeface="Times New Roman"/>
                <a:cs typeface="Times New Roman"/>
              </a:rPr>
              <a:t>Disadvantages</a:t>
            </a:r>
            <a:endParaRPr sz="1400">
              <a:latin typeface="Times New Roman"/>
              <a:cs typeface="Times New Roman"/>
            </a:endParaRPr>
          </a:p>
          <a:p>
            <a:pPr marL="469265" marR="6985" indent="-228600">
              <a:lnSpc>
                <a:spcPct val="143600"/>
              </a:lnSpc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Limited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Performance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Adverse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Weather: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noted,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infrared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affected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adverse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weather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conditions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heavy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fog.</a:t>
            </a:r>
            <a:endParaRPr sz="1400">
              <a:latin typeface="Times New Roman"/>
              <a:cs typeface="Times New Roman"/>
            </a:endParaRPr>
          </a:p>
          <a:p>
            <a:pPr marL="469265" marR="8255" indent="-228600">
              <a:lnSpc>
                <a:spcPct val="144300"/>
              </a:lnSpc>
              <a:buFont typeface="Times New Roman"/>
              <a:buChar char="•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Interference</a:t>
            </a:r>
            <a:r>
              <a:rPr sz="1400" b="1" spc="26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</a:t>
            </a:r>
            <a:r>
              <a:rPr sz="1400" b="1" spc="2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Urban</a:t>
            </a:r>
            <a:r>
              <a:rPr sz="1400" b="1" spc="2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Areas:</a:t>
            </a:r>
            <a:r>
              <a:rPr sz="1400" b="1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affected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by </a:t>
            </a:r>
            <a:r>
              <a:rPr sz="1400" dirty="0">
                <a:latin typeface="Times New Roman"/>
                <a:cs typeface="Times New Roman"/>
              </a:rPr>
              <a:t>urban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interference,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particularly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densely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populated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tall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buildings.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67095" cy="6025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dirty="0">
                <a:latin typeface="Times New Roman"/>
                <a:cs typeface="Times New Roman"/>
              </a:rPr>
              <a:t>CONCLUSION</a:t>
            </a:r>
            <a:r>
              <a:rPr sz="1400" b="1" spc="-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AND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FUTUTE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400" b="1" spc="-10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marL="12700" indent="456565">
              <a:lnSpc>
                <a:spcPct val="100000"/>
              </a:lnSpc>
              <a:spcBef>
                <a:spcPts val="73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offers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significant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improvement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8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providing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cost-effective,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scalable,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monitoring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real-time.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integration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infrared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ultrasonic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sensors, </a:t>
            </a:r>
            <a:r>
              <a:rPr sz="1400" dirty="0">
                <a:latin typeface="Times New Roman"/>
                <a:cs typeface="Times New Roman"/>
              </a:rPr>
              <a:t>coupled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LoRa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2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technology,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enables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accurate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timely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operators,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improving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response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preventing </a:t>
            </a:r>
            <a:r>
              <a:rPr sz="1400" dirty="0">
                <a:latin typeface="Times New Roman"/>
                <a:cs typeface="Times New Roman"/>
              </a:rPr>
              <a:t>accidents.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solar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operates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autonomously, </a:t>
            </a:r>
            <a:r>
              <a:rPr sz="1400" dirty="0">
                <a:latin typeface="Times New Roman"/>
                <a:cs typeface="Times New Roman"/>
              </a:rPr>
              <a:t>making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deployment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remote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Future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20" dirty="0">
                <a:latin typeface="Times New Roman"/>
                <a:cs typeface="Times New Roman"/>
              </a:rPr>
              <a:t>Work</a:t>
            </a:r>
            <a:endParaRPr sz="1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Future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include:</a:t>
            </a:r>
            <a:endParaRPr sz="1400">
              <a:latin typeface="Times New Roman"/>
              <a:cs typeface="Times New Roman"/>
            </a:endParaRPr>
          </a:p>
          <a:p>
            <a:pPr marL="469265" marR="5715" indent="-228600">
              <a:lnSpc>
                <a:spcPct val="143600"/>
              </a:lnSpc>
              <a:spcBef>
                <a:spcPts val="10"/>
              </a:spcBef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AI</a:t>
            </a:r>
            <a:r>
              <a:rPr sz="1400" b="1" spc="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Integration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Implementing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machine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learning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algorithms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system’s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ability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predict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obstacles.</a:t>
            </a:r>
            <a:endParaRPr sz="1400">
              <a:latin typeface="Times New Roman"/>
              <a:cs typeface="Times New Roman"/>
            </a:endParaRPr>
          </a:p>
          <a:p>
            <a:pPr marL="469265" marR="6350" indent="-228600">
              <a:lnSpc>
                <a:spcPct val="14360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Autonomous</a:t>
            </a:r>
            <a:r>
              <a:rPr sz="1400" b="1" spc="45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Braking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Integrating</a:t>
            </a:r>
            <a:r>
              <a:rPr sz="1400" spc="45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train's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braking </a:t>
            </a:r>
            <a:r>
              <a:rPr sz="1400" dirty="0">
                <a:latin typeface="Times New Roman"/>
                <a:cs typeface="Times New Roman"/>
              </a:rPr>
              <a:t>mechanism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automatically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stop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obstacle.</a:t>
            </a:r>
            <a:endParaRPr sz="1400">
              <a:latin typeface="Times New Roman"/>
              <a:cs typeface="Times New Roman"/>
            </a:endParaRPr>
          </a:p>
          <a:p>
            <a:pPr marL="469265" marR="6350" indent="-228600">
              <a:lnSpc>
                <a:spcPct val="144300"/>
              </a:lnSpc>
              <a:buFont typeface="Times New Roman"/>
              <a:buAutoNum type="arabicPeriod"/>
              <a:tabLst>
                <a:tab pos="469265" algn="l"/>
              </a:tabLst>
            </a:pPr>
            <a:r>
              <a:rPr sz="1400" b="1" dirty="0">
                <a:latin typeface="Times New Roman"/>
                <a:cs typeface="Times New Roman"/>
              </a:rPr>
              <a:t>Expansion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to Drones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Using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drones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aerial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surveillance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addition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ground-</a:t>
            </a: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nodes.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6546"/>
            <a:ext cx="5971540" cy="742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REFERENCES</a:t>
            </a:r>
            <a:endParaRPr sz="1600">
              <a:latin typeface="Times New Roman"/>
              <a:cs typeface="Times New Roman"/>
            </a:endParaRPr>
          </a:p>
          <a:p>
            <a:pPr marL="12700" marR="5080" indent="250825" algn="just">
              <a:lnSpc>
                <a:spcPts val="1610"/>
              </a:lnSpc>
              <a:spcBef>
                <a:spcPts val="1670"/>
              </a:spcBef>
              <a:buAutoNum type="arabicPlain"/>
              <a:tabLst>
                <a:tab pos="26352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M.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S.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Hossain,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M.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Islam,</a:t>
            </a:r>
            <a:r>
              <a:rPr sz="1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M.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M.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Islam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"Development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Automatic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Train</a:t>
            </a:r>
            <a:r>
              <a:rPr sz="1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Collision</a:t>
            </a:r>
            <a:r>
              <a:rPr sz="1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Avoidance</a:t>
            </a:r>
            <a:r>
              <a:rPr sz="1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1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1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Sensors</a:t>
            </a:r>
            <a:r>
              <a:rPr sz="1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Wireless</a:t>
            </a:r>
            <a:r>
              <a:rPr sz="1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Communication".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Computer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Applications,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2014.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Times New Roman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2700" marR="5715" indent="297815" algn="just">
              <a:lnSpc>
                <a:spcPts val="1610"/>
              </a:lnSpc>
              <a:buAutoNum type="arabicPlain"/>
              <a:tabLst>
                <a:tab pos="31051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J.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Gurney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b="1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P.</a:t>
            </a:r>
            <a:r>
              <a:rPr sz="1400" b="1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J.</a:t>
            </a:r>
            <a:r>
              <a:rPr sz="1400" b="1" spc="3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Kearns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"Development</a:t>
            </a:r>
            <a:r>
              <a:rPr sz="14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Real-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time</a:t>
            </a:r>
            <a:r>
              <a:rPr sz="14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Obstacle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Detection</a:t>
            </a:r>
            <a:r>
              <a:rPr sz="1400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Warning</a:t>
            </a:r>
            <a:r>
              <a:rPr sz="1400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sz="1400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400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Railway</a:t>
            </a:r>
            <a:r>
              <a:rPr sz="1400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Vehicles".</a:t>
            </a:r>
            <a:r>
              <a:rPr sz="14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IEEE</a:t>
            </a:r>
            <a:r>
              <a:rPr sz="1400" i="1" spc="3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Transactions</a:t>
            </a:r>
            <a:r>
              <a:rPr sz="1400" i="1" spc="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on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Intelligent</a:t>
            </a:r>
            <a:r>
              <a:rPr sz="1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Transportation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vol.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12,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no.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1,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pp.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52-59,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2011.</a:t>
            </a:r>
            <a:endParaRPr sz="1400">
              <a:latin typeface="Times New Roman"/>
              <a:cs typeface="Times New Roman"/>
            </a:endParaRPr>
          </a:p>
          <a:p>
            <a:pPr marL="12700" marR="103505" indent="250825">
              <a:lnSpc>
                <a:spcPct val="96100"/>
              </a:lnSpc>
              <a:spcBef>
                <a:spcPts val="1560"/>
              </a:spcBef>
              <a:buAutoNum type="arabicPlain"/>
              <a:tabLst>
                <a:tab pos="26352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M.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M.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K.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Das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Shaw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"Application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LoRa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Wireless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Smart</a:t>
            </a:r>
            <a:r>
              <a:rPr sz="1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Agriculture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Systems."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Scientific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1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Research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vol.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8,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no.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4,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April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2017.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Times New Roman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2700" marR="102235" indent="252095">
              <a:lnSpc>
                <a:spcPts val="1610"/>
              </a:lnSpc>
              <a:spcBef>
                <a:spcPts val="5"/>
              </a:spcBef>
              <a:buAutoNum type="arabicPlain"/>
              <a:tabLst>
                <a:tab pos="26479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S.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S.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Zubair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"Smart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Obstacle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Detection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Railway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Tracks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IoT".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IEEE</a:t>
            </a:r>
            <a:r>
              <a:rPr sz="1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Conference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Advances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Computing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Communication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2019.</a:t>
            </a:r>
            <a:endParaRPr sz="1400">
              <a:latin typeface="Times New Roman"/>
              <a:cs typeface="Times New Roman"/>
            </a:endParaRPr>
          </a:p>
          <a:p>
            <a:pPr marL="12700" marR="267970" indent="250825">
              <a:lnSpc>
                <a:spcPct val="96100"/>
              </a:lnSpc>
              <a:spcBef>
                <a:spcPts val="1555"/>
              </a:spcBef>
              <a:buAutoNum type="arabicPlain"/>
              <a:tabLst>
                <a:tab pos="26352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X.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Zhang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Zhang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"Ultra-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Wideband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Radar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Sensor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Railway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Track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Obstacle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Detection".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Sensors</a:t>
            </a:r>
            <a:r>
              <a:rPr sz="1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Actuators</a:t>
            </a:r>
            <a:r>
              <a:rPr sz="1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A: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Physical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Vol.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298, 2019.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0000"/>
              </a:buClr>
              <a:buFont typeface="Times New Roman"/>
              <a:buAutoNum type="arabicPlain"/>
            </a:pPr>
            <a:endParaRPr sz="1400">
              <a:latin typeface="Times New Roman"/>
              <a:cs typeface="Times New Roman"/>
            </a:endParaRPr>
          </a:p>
          <a:p>
            <a:pPr marL="12700" marR="112395" indent="250825">
              <a:lnSpc>
                <a:spcPts val="1610"/>
              </a:lnSpc>
              <a:buAutoNum type="arabicPlain"/>
              <a:tabLst>
                <a:tab pos="26352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F.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B.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Bastani</a:t>
            </a:r>
            <a:r>
              <a:rPr sz="1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H.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Nazeran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"Design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Low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Power,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Energy-Efficient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LoRa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Railroads."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IEEE</a:t>
            </a:r>
            <a:r>
              <a:rPr sz="1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Sensors</a:t>
            </a:r>
            <a:r>
              <a:rPr sz="1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vol.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16,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no.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24,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pp.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8740-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8747,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2016.</a:t>
            </a:r>
            <a:endParaRPr sz="1400">
              <a:latin typeface="Times New Roman"/>
              <a:cs typeface="Times New Roman"/>
            </a:endParaRPr>
          </a:p>
          <a:p>
            <a:pPr marL="263525" indent="-250825">
              <a:lnSpc>
                <a:spcPts val="1645"/>
              </a:lnSpc>
              <a:spcBef>
                <a:spcPts val="1505"/>
              </a:spcBef>
              <a:buAutoNum type="arabicPlain"/>
              <a:tabLst>
                <a:tab pos="26352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Bhatt,</a:t>
            </a:r>
            <a:r>
              <a:rPr sz="1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Jain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"Wireless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Sensor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Railway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Safety: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Review".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645"/>
              </a:lnSpc>
            </a:pP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sz="1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Electrical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14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&amp;</a:t>
            </a:r>
            <a:r>
              <a:rPr sz="1400" i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2018.</a:t>
            </a:r>
            <a:endParaRPr sz="1400">
              <a:latin typeface="Times New Roman"/>
              <a:cs typeface="Times New Roman"/>
            </a:endParaRPr>
          </a:p>
          <a:p>
            <a:pPr marL="12700" marR="78740" indent="250825">
              <a:lnSpc>
                <a:spcPct val="95800"/>
              </a:lnSpc>
              <a:spcBef>
                <a:spcPts val="1605"/>
              </a:spcBef>
              <a:buAutoNum type="arabicPlain" startAt="8"/>
              <a:tabLst>
                <a:tab pos="26352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A.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r>
              <a:rPr sz="1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Khusainov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"Advanced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Railway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Signal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Train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Collision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Prevention</a:t>
            </a:r>
            <a:r>
              <a:rPr sz="1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Techniques:</a:t>
            </a:r>
            <a:r>
              <a:rPr sz="1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Review."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1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sz="1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Railway</a:t>
            </a:r>
            <a:r>
              <a:rPr sz="1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Technology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,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vol.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7,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no.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3,</a:t>
            </a:r>
            <a:r>
              <a:rPr sz="1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2019.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0000"/>
              </a:buClr>
              <a:buFont typeface="Times New Roman"/>
              <a:buAutoNum type="arabicPlain" startAt="8"/>
            </a:pPr>
            <a:endParaRPr sz="1400">
              <a:latin typeface="Times New Roman"/>
              <a:cs typeface="Times New Roman"/>
            </a:endParaRPr>
          </a:p>
          <a:p>
            <a:pPr marL="12700" marR="41910" indent="250825">
              <a:lnSpc>
                <a:spcPts val="1610"/>
              </a:lnSpc>
              <a:buAutoNum type="arabicPlain" startAt="8"/>
              <a:tabLst>
                <a:tab pos="263525" algn="l"/>
              </a:tabLst>
            </a:pP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S.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D.</a:t>
            </a:r>
            <a:r>
              <a:rPr sz="1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S.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S.</a:t>
            </a:r>
            <a:r>
              <a:rPr sz="1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0000"/>
                </a:solidFill>
                <a:latin typeface="Times New Roman"/>
                <a:cs typeface="Times New Roman"/>
              </a:rPr>
              <a:t>Thakur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"Energy-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Efficient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Railway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Track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Monitoring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0000"/>
                </a:solidFill>
                <a:latin typeface="Times New Roman"/>
                <a:cs typeface="Times New Roman"/>
              </a:rPr>
              <a:t>IoT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Sensor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Networks".</a:t>
            </a:r>
            <a:r>
              <a:rPr sz="1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International</a:t>
            </a:r>
            <a:r>
              <a:rPr sz="1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Journal</a:t>
            </a:r>
            <a:r>
              <a:rPr sz="14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400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Advanced</a:t>
            </a:r>
            <a:r>
              <a:rPr sz="14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1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Research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i="1" dirty="0">
                <a:solidFill>
                  <a:srgbClr val="FF0000"/>
                </a:solidFill>
                <a:latin typeface="Times New Roman"/>
                <a:cs typeface="Times New Roman"/>
              </a:rPr>
              <a:t>Science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vol.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5,</a:t>
            </a:r>
            <a:r>
              <a:rPr sz="1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no.</a:t>
            </a:r>
            <a:r>
              <a:rPr sz="1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0000"/>
                </a:solidFill>
                <a:latin typeface="Times New Roman"/>
                <a:cs typeface="Times New Roman"/>
              </a:rPr>
              <a:t>6,</a:t>
            </a:r>
            <a:r>
              <a:rPr sz="1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Times New Roman"/>
                <a:cs typeface="Times New Roman"/>
              </a:rPr>
              <a:t>2018.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32711" y="816467"/>
          <a:ext cx="4705984" cy="869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3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153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RESULT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DISCUSSION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3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CONCLUSION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FUTUTE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WORK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1605"/>
                        </a:lnSpc>
                        <a:spcBef>
                          <a:spcPts val="40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05"/>
                        </a:lnSpc>
                        <a:spcBef>
                          <a:spcPts val="40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4</a:t>
            </a:fld>
            <a:endParaRPr spc="-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9670" y="923289"/>
            <a:ext cx="14700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TABLES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79372" y="1475119"/>
          <a:ext cx="4632325" cy="1300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31750">
                        <a:lnSpc>
                          <a:spcPts val="141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3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ts val="141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5745" algn="ctr">
                        <a:lnSpc>
                          <a:spcPts val="141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3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2.1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7112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Survey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2482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6.1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4828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marL="316230">
                        <a:lnSpc>
                          <a:spcPts val="1480"/>
                        </a:lnSpc>
                        <a:spcBef>
                          <a:spcPts val="53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5.2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ts val="143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248285" algn="ctr">
                        <a:lnSpc>
                          <a:spcPts val="1480"/>
                        </a:lnSpc>
                        <a:spcBef>
                          <a:spcPts val="53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5</a:t>
            </a:fld>
            <a:endParaRPr spc="-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5475" y="1025398"/>
            <a:ext cx="1558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FIGURES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2870" y="1779919"/>
          <a:ext cx="5438775" cy="1893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6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R="310515" algn="ctr">
                        <a:lnSpc>
                          <a:spcPts val="141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FIGURE</a:t>
                      </a:r>
                      <a:r>
                        <a:rPr sz="13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ctr">
                        <a:lnSpc>
                          <a:spcPts val="1415"/>
                        </a:lnSpc>
                      </a:pP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5920" algn="ctr">
                        <a:lnSpc>
                          <a:spcPts val="141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3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R="30670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3.1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/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Diagram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09220" marB="0"/>
                </a:tc>
                <a:tc>
                  <a:txBody>
                    <a:bodyPr/>
                    <a:lstStyle/>
                    <a:p>
                      <a:pPr marL="37973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46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R="3067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5.1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R="50800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Diagram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/>
                </a:tc>
                <a:tc>
                  <a:txBody>
                    <a:bodyPr/>
                    <a:lstStyle/>
                    <a:p>
                      <a:pPr marL="38163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marR="30670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8.1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Receiver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L="381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R="306705" algn="ctr">
                        <a:lnSpc>
                          <a:spcPts val="1540"/>
                        </a:lnSpc>
                        <a:spcBef>
                          <a:spcPts val="83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8.2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Transmitter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1760" marB="0"/>
                </a:tc>
                <a:tc>
                  <a:txBody>
                    <a:bodyPr/>
                    <a:lstStyle/>
                    <a:p>
                      <a:pPr marL="381635" algn="ctr">
                        <a:lnSpc>
                          <a:spcPts val="1605"/>
                        </a:lnSpc>
                        <a:spcBef>
                          <a:spcPts val="76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71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6</a:t>
            </a:fld>
            <a:endParaRPr spc="-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4954" y="718820"/>
            <a:ext cx="2259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LIST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10" dirty="0">
                <a:latin typeface="Times New Roman"/>
                <a:cs typeface="Times New Roman"/>
              </a:rPr>
              <a:t> ABBREVIATIONS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08683" y="1426548"/>
          <a:ext cx="4662169" cy="2332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marR="225425" algn="ctr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ACRONYM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6090" algn="ctr">
                        <a:lnSpc>
                          <a:spcPts val="1310"/>
                        </a:lnSpc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ABBREVIATION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R="2260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LoRa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46291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R="223520"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GPS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8260" marB="0"/>
                </a:tc>
                <a:tc>
                  <a:txBody>
                    <a:bodyPr/>
                    <a:lstStyle/>
                    <a:p>
                      <a:pPr marL="4635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Positioning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R="227329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46482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Internet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Things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R="224154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CPU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4457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Central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R="2222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PSO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46355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Particle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Swarm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Optimization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R="22352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CLS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4629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Language</a:t>
                      </a:r>
                      <a:r>
                        <a:rPr sz="13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Specification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R="224790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ESP32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355" marB="0"/>
                </a:tc>
                <a:tc>
                  <a:txBody>
                    <a:bodyPr/>
                    <a:lstStyle/>
                    <a:p>
                      <a:pPr marL="458470" algn="ctr">
                        <a:lnSpc>
                          <a:spcPts val="1480"/>
                        </a:lnSpc>
                        <a:spcBef>
                          <a:spcPts val="540"/>
                        </a:spcBef>
                      </a:pPr>
                      <a:r>
                        <a:rPr sz="1300" dirty="0">
                          <a:latin typeface="Times New Roman"/>
                          <a:cs typeface="Times New Roman"/>
                        </a:rPr>
                        <a:t>Embedded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Serial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Protocol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32-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bit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410"/>
              </a:lnSpc>
            </a:pPr>
            <a:fld id="{81D60167-4931-47E6-BA6A-407CBD079E47}" type="slidenum">
              <a:rPr spc="-20" dirty="0"/>
              <a:t>7</a:t>
            </a:fld>
            <a:endParaRPr spc="-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85417"/>
            <a:ext cx="5973445" cy="7863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70"/>
              </a:spcBef>
            </a:pPr>
            <a:r>
              <a:rPr sz="1400" b="1" spc="-10" dirty="0"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  <a:p>
            <a:pPr marL="12700" marR="10160" algn="just">
              <a:lnSpc>
                <a:spcPct val="143700"/>
              </a:lnSpc>
              <a:spcBef>
                <a:spcPts val="805"/>
              </a:spcBef>
            </a:pP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transportation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plays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pivotal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role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economic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social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development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nations,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lifeline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millions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people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critical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conduit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goods.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affordability,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efficiency,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capacity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most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widely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modes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transportation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globally.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However,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despite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significant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technological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advancements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railway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operations,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remains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pressing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concern.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Railway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accidents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only </a:t>
            </a:r>
            <a:r>
              <a:rPr sz="1400" dirty="0">
                <a:latin typeface="Times New Roman"/>
                <a:cs typeface="Times New Roman"/>
              </a:rPr>
              <a:t>cause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economic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losses</a:t>
            </a:r>
            <a:r>
              <a:rPr sz="1400" spc="43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4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lead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tragic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loss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lives</a:t>
            </a:r>
            <a:r>
              <a:rPr sz="1400" spc="4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damage</a:t>
            </a:r>
            <a:r>
              <a:rPr sz="1400" spc="44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spc="-10" dirty="0">
                <a:latin typeface="Times New Roman"/>
                <a:cs typeface="Times New Roman"/>
              </a:rPr>
              <a:t>infrastructure.</a:t>
            </a:r>
            <a:endParaRPr sz="14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spcBef>
                <a:spcPts val="5"/>
              </a:spcBef>
            </a:pPr>
            <a:r>
              <a:rPr sz="1400" spc="-10" dirty="0">
                <a:latin typeface="Times New Roman"/>
                <a:cs typeface="Times New Roman"/>
              </a:rPr>
              <a:t>One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primary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challenges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railway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safety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the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tracks.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include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animals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straying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fallen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debris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natural </a:t>
            </a:r>
            <a:r>
              <a:rPr sz="1400" dirty="0">
                <a:latin typeface="Times New Roman"/>
                <a:cs typeface="Times New Roman"/>
              </a:rPr>
              <a:t>disasters,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unauthorized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human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activities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trespassing,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vehicles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stuck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 </a:t>
            </a:r>
            <a:r>
              <a:rPr sz="1400" dirty="0">
                <a:latin typeface="Times New Roman"/>
                <a:cs typeface="Times New Roman"/>
              </a:rPr>
              <a:t>crossings.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incidents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result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derailments,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delays,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potential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fatalities, </a:t>
            </a:r>
            <a:r>
              <a:rPr sz="1400" dirty="0">
                <a:latin typeface="Times New Roman"/>
                <a:cs typeface="Times New Roman"/>
              </a:rPr>
              <a:t>underscoring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urgent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enhance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safety.</a:t>
            </a:r>
            <a:endParaRPr sz="1400">
              <a:latin typeface="Times New Roman"/>
              <a:cs typeface="Times New Roman"/>
            </a:endParaRPr>
          </a:p>
          <a:p>
            <a:pPr marL="12700" marR="14604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Existing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safety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3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limitations</a:t>
            </a:r>
            <a:r>
              <a:rPr sz="1400" spc="3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hinder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3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widespread </a:t>
            </a:r>
            <a:r>
              <a:rPr sz="1400" dirty="0">
                <a:latin typeface="Times New Roman"/>
                <a:cs typeface="Times New Roman"/>
              </a:rPr>
              <a:t>adoption,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especially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developing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regions.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Many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manual </a:t>
            </a:r>
            <a:r>
              <a:rPr sz="1400" dirty="0">
                <a:latin typeface="Times New Roman"/>
                <a:cs typeface="Times New Roman"/>
              </a:rPr>
              <a:t>monitoring,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prone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human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error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inefficiency.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Moreover,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advanced</a:t>
            </a:r>
            <a:endParaRPr sz="14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7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automated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currently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use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require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initial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investments,</a:t>
            </a:r>
            <a:r>
              <a:rPr sz="1400" spc="1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costly </a:t>
            </a:r>
            <a:r>
              <a:rPr sz="1400" dirty="0">
                <a:latin typeface="Times New Roman"/>
                <a:cs typeface="Times New Roman"/>
              </a:rPr>
              <a:t>maintenance,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significant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consumption,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making</a:t>
            </a:r>
            <a:r>
              <a:rPr sz="1400" spc="1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inaccessible</a:t>
            </a:r>
            <a:r>
              <a:rPr sz="1400" spc="1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for </a:t>
            </a:r>
            <a:r>
              <a:rPr sz="1400" dirty="0">
                <a:latin typeface="Times New Roman"/>
                <a:cs typeface="Times New Roman"/>
              </a:rPr>
              <a:t>regions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constrained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resources.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35"/>
              </a:spcBef>
            </a:pP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instance,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large-scale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deployment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high-tech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solutions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LiDAR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radar-</a:t>
            </a:r>
            <a:endParaRPr sz="1400">
              <a:latin typeface="Times New Roman"/>
              <a:cs typeface="Times New Roman"/>
            </a:endParaRPr>
          </a:p>
          <a:p>
            <a:pPr marL="12700" marR="12700" algn="just">
              <a:lnSpc>
                <a:spcPct val="143600"/>
              </a:lnSpc>
              <a:spcBef>
                <a:spcPts val="10"/>
              </a:spcBef>
            </a:pPr>
            <a:r>
              <a:rPr sz="1400" dirty="0">
                <a:latin typeface="Times New Roman"/>
                <a:cs typeface="Times New Roman"/>
              </a:rPr>
              <a:t>based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involves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substantial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financial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resources,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which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be </a:t>
            </a:r>
            <a:r>
              <a:rPr sz="1400" dirty="0">
                <a:latin typeface="Times New Roman"/>
                <a:cs typeface="Times New Roman"/>
              </a:rPr>
              <a:t>feasible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budget-</a:t>
            </a:r>
            <a:r>
              <a:rPr sz="1400" dirty="0">
                <a:latin typeface="Times New Roman"/>
                <a:cs typeface="Times New Roman"/>
              </a:rPr>
              <a:t>constrained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operators.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Additionally,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often demand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significant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input,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challenging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sustain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remote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areas </a:t>
            </a:r>
            <a:r>
              <a:rPr sz="1400" dirty="0">
                <a:latin typeface="Times New Roman"/>
                <a:cs typeface="Times New Roman"/>
              </a:rPr>
              <a:t>without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supply.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26211"/>
            <a:ext cx="5973445" cy="431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6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proposes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innovative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address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challenges,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focusing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affordable,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scalable,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energy-efficient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railway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 </a:t>
            </a:r>
            <a:r>
              <a:rPr sz="1400" dirty="0">
                <a:latin typeface="Times New Roman"/>
                <a:cs typeface="Times New Roman"/>
              </a:rPr>
              <a:t>detection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accident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prevention.</a:t>
            </a:r>
            <a:r>
              <a:rPr sz="1400" spc="25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leverages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cutting-edge</a:t>
            </a:r>
            <a:r>
              <a:rPr sz="1400" spc="2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yet</a:t>
            </a:r>
            <a:r>
              <a:rPr sz="1400" spc="2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cost- </a:t>
            </a:r>
            <a:r>
              <a:rPr sz="1400" dirty="0">
                <a:latin typeface="Times New Roman"/>
                <a:cs typeface="Times New Roman"/>
              </a:rPr>
              <a:t>effective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technologies,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infrared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sensors,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ultrasonic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sensors,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LoRa </a:t>
            </a:r>
            <a:r>
              <a:rPr sz="1400" dirty="0">
                <a:latin typeface="Times New Roman"/>
                <a:cs typeface="Times New Roman"/>
              </a:rPr>
              <a:t>wireless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modules,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tracks.</a:t>
            </a:r>
            <a:endParaRPr sz="14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8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core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microcontroller,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ESP32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Arduino,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which </a:t>
            </a:r>
            <a:r>
              <a:rPr sz="1400" dirty="0">
                <a:latin typeface="Times New Roman"/>
                <a:cs typeface="Times New Roman"/>
              </a:rPr>
              <a:t>processes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potential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threats.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Upon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detecting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obstacle,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communicates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real-time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pilot,</a:t>
            </a:r>
            <a:r>
              <a:rPr sz="1400" spc="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ensuring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timely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alerts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enabling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preventive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actions.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Furthermore,</a:t>
            </a:r>
            <a:r>
              <a:rPr sz="1400" spc="3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integrates</a:t>
            </a:r>
            <a:r>
              <a:rPr sz="1400" spc="3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determine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whether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approaching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moving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away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obstacle, </a:t>
            </a:r>
            <a:r>
              <a:rPr sz="1400" dirty="0">
                <a:latin typeface="Times New Roman"/>
                <a:cs typeface="Times New Roman"/>
              </a:rPr>
              <a:t>optimizing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communication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false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alarms.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feature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solution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energy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efficiency,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achieved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utilizing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solar- </a:t>
            </a:r>
            <a:r>
              <a:rPr sz="1400" dirty="0">
                <a:latin typeface="Times New Roman"/>
                <a:cs typeface="Times New Roman"/>
              </a:rPr>
              <a:t>powered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sensors.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ensures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continuous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operation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even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3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remote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latin typeface="Times New Roman"/>
                <a:cs typeface="Times New Roman"/>
              </a:rPr>
              <a:t>locations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limited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access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conventional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power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sources.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17080" y="18288"/>
                </a:moveTo>
                <a:lnTo>
                  <a:pt x="7107936" y="18288"/>
                </a:lnTo>
                <a:lnTo>
                  <a:pt x="7107936" y="56388"/>
                </a:lnTo>
                <a:lnTo>
                  <a:pt x="7107936" y="9393936"/>
                </a:lnTo>
                <a:lnTo>
                  <a:pt x="56388" y="9393936"/>
                </a:lnTo>
                <a:lnTo>
                  <a:pt x="56388" y="56388"/>
                </a:lnTo>
                <a:lnTo>
                  <a:pt x="7107936" y="56388"/>
                </a:lnTo>
                <a:lnTo>
                  <a:pt x="7107936" y="18288"/>
                </a:lnTo>
                <a:lnTo>
                  <a:pt x="56388" y="18288"/>
                </a:lnTo>
                <a:lnTo>
                  <a:pt x="18288" y="18288"/>
                </a:lnTo>
                <a:lnTo>
                  <a:pt x="18288" y="56388"/>
                </a:lnTo>
                <a:lnTo>
                  <a:pt x="18288" y="9393936"/>
                </a:lnTo>
                <a:lnTo>
                  <a:pt x="18288" y="9403080"/>
                </a:lnTo>
                <a:lnTo>
                  <a:pt x="56388" y="9403080"/>
                </a:lnTo>
                <a:lnTo>
                  <a:pt x="7107936" y="9403080"/>
                </a:lnTo>
                <a:lnTo>
                  <a:pt x="7117080" y="9403080"/>
                </a:lnTo>
                <a:lnTo>
                  <a:pt x="7117080" y="9393936"/>
                </a:lnTo>
                <a:lnTo>
                  <a:pt x="7117080" y="56388"/>
                </a:lnTo>
                <a:lnTo>
                  <a:pt x="7117080" y="18288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26224" y="0"/>
                </a:lnTo>
                <a:lnTo>
                  <a:pt x="7126224" y="9144"/>
                </a:lnTo>
                <a:lnTo>
                  <a:pt x="7126224" y="56388"/>
                </a:lnTo>
                <a:lnTo>
                  <a:pt x="7126224" y="9393936"/>
                </a:lnTo>
                <a:lnTo>
                  <a:pt x="7126224" y="9412224"/>
                </a:lnTo>
                <a:lnTo>
                  <a:pt x="7107936" y="9412224"/>
                </a:lnTo>
                <a:lnTo>
                  <a:pt x="56388" y="9412224"/>
                </a:lnTo>
                <a:lnTo>
                  <a:pt x="9144" y="9412224"/>
                </a:lnTo>
                <a:lnTo>
                  <a:pt x="9144" y="9393936"/>
                </a:lnTo>
                <a:lnTo>
                  <a:pt x="9144" y="56388"/>
                </a:lnTo>
                <a:lnTo>
                  <a:pt x="9144" y="9144"/>
                </a:lnTo>
                <a:lnTo>
                  <a:pt x="56388" y="9144"/>
                </a:lnTo>
                <a:lnTo>
                  <a:pt x="7107936" y="9144"/>
                </a:lnTo>
                <a:lnTo>
                  <a:pt x="7126224" y="9144"/>
                </a:lnTo>
                <a:lnTo>
                  <a:pt x="7126224" y="0"/>
                </a:lnTo>
                <a:lnTo>
                  <a:pt x="7107936" y="0"/>
                </a:lnTo>
                <a:lnTo>
                  <a:pt x="56388" y="0"/>
                </a:lnTo>
                <a:lnTo>
                  <a:pt x="9144" y="0"/>
                </a:lnTo>
                <a:lnTo>
                  <a:pt x="0" y="0"/>
                </a:lnTo>
                <a:lnTo>
                  <a:pt x="0" y="9144"/>
                </a:lnTo>
                <a:lnTo>
                  <a:pt x="0" y="56388"/>
                </a:lnTo>
                <a:lnTo>
                  <a:pt x="0" y="9393936"/>
                </a:lnTo>
                <a:lnTo>
                  <a:pt x="0" y="9412224"/>
                </a:lnTo>
                <a:lnTo>
                  <a:pt x="0" y="9450324"/>
                </a:lnTo>
                <a:lnTo>
                  <a:pt x="9144" y="9450324"/>
                </a:lnTo>
                <a:lnTo>
                  <a:pt x="56388" y="9450324"/>
                </a:lnTo>
                <a:lnTo>
                  <a:pt x="7107936" y="9450324"/>
                </a:lnTo>
                <a:lnTo>
                  <a:pt x="7126224" y="9450324"/>
                </a:lnTo>
                <a:lnTo>
                  <a:pt x="7164324" y="9450324"/>
                </a:lnTo>
                <a:lnTo>
                  <a:pt x="7164324" y="9412224"/>
                </a:lnTo>
                <a:lnTo>
                  <a:pt x="7164324" y="9393936"/>
                </a:lnTo>
                <a:lnTo>
                  <a:pt x="7164324" y="56388"/>
                </a:lnTo>
                <a:lnTo>
                  <a:pt x="7164324" y="9144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25" dirty="0"/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5510</Words>
  <Application>Microsoft Office PowerPoint</Application>
  <PresentationFormat>Custom</PresentationFormat>
  <Paragraphs>662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</dc:creator>
  <cp:lastModifiedBy>Kavinraj S</cp:lastModifiedBy>
  <cp:revision>1</cp:revision>
  <dcterms:created xsi:type="dcterms:W3CDTF">2024-12-26T09:19:20Z</dcterms:created>
  <dcterms:modified xsi:type="dcterms:W3CDTF">2024-12-26T09:22:06Z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2024-11-30T00:00:00Z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2024-12-26T00:00:00Z</vt:filetime>
  </property>
  <property fmtid="{D5CDD505-2E9C-101B-9397-08002B2CF9AE}" pid="5" name="Producer">
    <vt:lpwstr>Microsoft® Word LTSC</vt:lpwstr>
  </property>
</Properties>
</file>