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26E9E-EF38-4259-BAFF-FA9282576B85}"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5EDF3-16EE-45FD-8430-3DB3D35EEEF6}" type="slidenum">
              <a:rPr lang="en-IN" smtClean="0"/>
              <a:t>‹#›</a:t>
            </a:fld>
            <a:endParaRPr lang="en-IN"/>
          </a:p>
        </p:txBody>
      </p:sp>
    </p:spTree>
    <p:extLst>
      <p:ext uri="{BB962C8B-B14F-4D97-AF65-F5344CB8AC3E}">
        <p14:creationId xmlns:p14="http://schemas.microsoft.com/office/powerpoint/2010/main" val="90344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E5EDF3-16EE-45FD-8430-3DB3D35EEEF6}" type="slidenum">
              <a:rPr lang="en-IN" smtClean="0"/>
              <a:t>1</a:t>
            </a:fld>
            <a:endParaRPr lang="en-IN"/>
          </a:p>
        </p:txBody>
      </p:sp>
    </p:spTree>
    <p:extLst>
      <p:ext uri="{BB962C8B-B14F-4D97-AF65-F5344CB8AC3E}">
        <p14:creationId xmlns:p14="http://schemas.microsoft.com/office/powerpoint/2010/main" val="3958298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uiltin.com/data-science/EDA-python" TargetMode="External"/><Relationship Id="rId2" Type="http://schemas.openxmlformats.org/officeDocument/2006/relationships/hyperlink" Target="https://www.analyticsvidhya.com/blog/2022/07/step-by-step-exploratory-data-analysis-eda-using-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DB4B-3169-D643-DF88-11291B899F4D}"/>
              </a:ext>
            </a:extLst>
          </p:cNvPr>
          <p:cNvSpPr>
            <a:spLocks noGrp="1"/>
          </p:cNvSpPr>
          <p:nvPr>
            <p:ph type="ctrTitle"/>
          </p:nvPr>
        </p:nvSpPr>
        <p:spPr>
          <a:xfrm>
            <a:off x="0" y="2630184"/>
            <a:ext cx="8945789" cy="1434233"/>
          </a:xfrm>
        </p:spPr>
        <p:txBody>
          <a:bodyPr/>
          <a:lstStyle/>
          <a:p>
            <a:r>
              <a:rPr lang="en-IN" sz="4800" dirty="0"/>
              <a:t>AGRICULTURAL RAW MATERIAL ANALYSIS</a:t>
            </a:r>
          </a:p>
        </p:txBody>
      </p:sp>
      <p:sp>
        <p:nvSpPr>
          <p:cNvPr id="3" name="Subtitle 2">
            <a:extLst>
              <a:ext uri="{FF2B5EF4-FFF2-40B4-BE49-F238E27FC236}">
                <a16:creationId xmlns:a16="http://schemas.microsoft.com/office/drawing/2014/main" id="{56634953-ED50-88F2-C0CC-C0444E3721B1}"/>
              </a:ext>
            </a:extLst>
          </p:cNvPr>
          <p:cNvSpPr>
            <a:spLocks noGrp="1"/>
          </p:cNvSpPr>
          <p:nvPr>
            <p:ph type="subTitle" idx="1"/>
          </p:nvPr>
        </p:nvSpPr>
        <p:spPr>
          <a:xfrm>
            <a:off x="680322" y="4394039"/>
            <a:ext cx="8144134" cy="1739633"/>
          </a:xfrm>
        </p:spPr>
        <p:txBody>
          <a:bodyPr>
            <a:normAutofit fontScale="70000" lnSpcReduction="20000"/>
          </a:bodyPr>
          <a:lstStyle/>
          <a:p>
            <a:pPr algn="l"/>
            <a:r>
              <a:rPr lang="en-IN" sz="2600" b="1" dirty="0"/>
              <a:t>STUDENT DETAILS:</a:t>
            </a:r>
          </a:p>
          <a:p>
            <a:pPr algn="l"/>
            <a:r>
              <a:rPr lang="en-IN" sz="2600" b="1" dirty="0"/>
              <a:t>NAME: </a:t>
            </a:r>
            <a:r>
              <a:rPr lang="en-IN" sz="2600" dirty="0"/>
              <a:t>KAVIN R</a:t>
            </a:r>
          </a:p>
          <a:p>
            <a:pPr algn="l"/>
            <a:r>
              <a:rPr lang="en-IN" sz="2600" b="1" dirty="0"/>
              <a:t>NM ID: au2021109018</a:t>
            </a:r>
          </a:p>
          <a:p>
            <a:pPr algn="l"/>
            <a:r>
              <a:rPr lang="en-IN" sz="2600" dirty="0">
                <a:effectLst/>
                <a:ea typeface="Calibri" panose="020F0502020204030204" pitchFamily="34" charset="0"/>
              </a:rPr>
              <a:t>D72FCF3AA5398BEB86147C32B30CBAFA</a:t>
            </a:r>
            <a:r>
              <a:rPr lang="en-IN" sz="2600" b="1" dirty="0"/>
              <a:t> </a:t>
            </a:r>
          </a:p>
          <a:p>
            <a:pPr algn="l"/>
            <a:r>
              <a:rPr lang="en-IN" sz="2600" b="1" dirty="0"/>
              <a:t>COLLEGE NAME: </a:t>
            </a:r>
            <a:r>
              <a:rPr lang="en-IN" sz="2600" dirty="0"/>
              <a:t>COLLEGE OF ENGINEERING GUINDY, ANNA UNIVERSITY</a:t>
            </a:r>
          </a:p>
          <a:p>
            <a:endParaRPr lang="en-IN" dirty="0"/>
          </a:p>
        </p:txBody>
      </p:sp>
      <p:grpSp>
        <p:nvGrpSpPr>
          <p:cNvPr id="4" name="Google Shape;62;p13">
            <a:extLst>
              <a:ext uri="{FF2B5EF4-FFF2-40B4-BE49-F238E27FC236}">
                <a16:creationId xmlns:a16="http://schemas.microsoft.com/office/drawing/2014/main" id="{BA7FBAB8-4E7C-E424-2895-4F467D9FC61C}"/>
              </a:ext>
            </a:extLst>
          </p:cNvPr>
          <p:cNvGrpSpPr/>
          <p:nvPr/>
        </p:nvGrpSpPr>
        <p:grpSpPr>
          <a:xfrm>
            <a:off x="680322" y="544531"/>
            <a:ext cx="10939749" cy="1373070"/>
            <a:chOff x="1567263" y="1495382"/>
            <a:chExt cx="6047412" cy="601034"/>
          </a:xfrm>
        </p:grpSpPr>
        <p:pic>
          <p:nvPicPr>
            <p:cNvPr id="5" name="Google Shape;63;p13" descr="A close up of a sign&#10;&#10;Description automatically generated">
              <a:extLst>
                <a:ext uri="{FF2B5EF4-FFF2-40B4-BE49-F238E27FC236}">
                  <a16:creationId xmlns:a16="http://schemas.microsoft.com/office/drawing/2014/main" id="{92C4885F-52A9-D9AA-75F3-209B0EFF0300}"/>
                </a:ext>
              </a:extLst>
            </p:cNvPr>
            <p:cNvPicPr preferRelativeResize="0"/>
            <p:nvPr/>
          </p:nvPicPr>
          <p:blipFill rotWithShape="1">
            <a:blip r:embed="rId3">
              <a:alphaModFix/>
            </a:blip>
            <a:srcRect/>
            <a:stretch/>
          </p:blipFill>
          <p:spPr>
            <a:xfrm>
              <a:off x="4755974" y="1620847"/>
              <a:ext cx="1163978" cy="389110"/>
            </a:xfrm>
            <a:prstGeom prst="rect">
              <a:avLst/>
            </a:prstGeom>
            <a:noFill/>
            <a:ln>
              <a:noFill/>
            </a:ln>
          </p:spPr>
        </p:pic>
        <p:pic>
          <p:nvPicPr>
            <p:cNvPr id="6" name="Google Shape;64;p13">
              <a:extLst>
                <a:ext uri="{FF2B5EF4-FFF2-40B4-BE49-F238E27FC236}">
                  <a16:creationId xmlns:a16="http://schemas.microsoft.com/office/drawing/2014/main" id="{3A692C94-5815-3DD0-66AB-35BF655B15F3}"/>
                </a:ext>
              </a:extLst>
            </p:cNvPr>
            <p:cNvPicPr preferRelativeResize="0"/>
            <p:nvPr/>
          </p:nvPicPr>
          <p:blipFill rotWithShape="1">
            <a:blip r:embed="rId4">
              <a:alphaModFix/>
            </a:blip>
            <a:srcRect t="20551"/>
            <a:stretch/>
          </p:blipFill>
          <p:spPr>
            <a:xfrm>
              <a:off x="3675859" y="1608154"/>
              <a:ext cx="787775" cy="414497"/>
            </a:xfrm>
            <a:prstGeom prst="rect">
              <a:avLst/>
            </a:prstGeom>
            <a:noFill/>
            <a:ln>
              <a:noFill/>
            </a:ln>
          </p:spPr>
        </p:pic>
        <p:cxnSp>
          <p:nvCxnSpPr>
            <p:cNvPr id="7" name="Google Shape;65;p13">
              <a:extLst>
                <a:ext uri="{FF2B5EF4-FFF2-40B4-BE49-F238E27FC236}">
                  <a16:creationId xmlns:a16="http://schemas.microsoft.com/office/drawing/2014/main" id="{929A07B1-165F-19FA-089A-2DFE6F552479}"/>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8" name="Google Shape;66;p13">
              <a:extLst>
                <a:ext uri="{FF2B5EF4-FFF2-40B4-BE49-F238E27FC236}">
                  <a16:creationId xmlns:a16="http://schemas.microsoft.com/office/drawing/2014/main" id="{7B8CAC9A-F937-E8CA-E57A-6D4A02A2214B}"/>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9" name="Google Shape;67;p13">
              <a:extLst>
                <a:ext uri="{FF2B5EF4-FFF2-40B4-BE49-F238E27FC236}">
                  <a16:creationId xmlns:a16="http://schemas.microsoft.com/office/drawing/2014/main" id="{E4B5B9D3-B862-7A3C-084B-3479755A12DF}"/>
                </a:ext>
              </a:extLst>
            </p:cNvPr>
            <p:cNvPicPr preferRelativeResize="0"/>
            <p:nvPr/>
          </p:nvPicPr>
          <p:blipFill rotWithShape="1">
            <a:blip r:embed="rId5">
              <a:alphaModFix/>
            </a:blip>
            <a:srcRect/>
            <a:stretch/>
          </p:blipFill>
          <p:spPr>
            <a:xfrm>
              <a:off x="6212294" y="1633695"/>
              <a:ext cx="1402381" cy="363414"/>
            </a:xfrm>
            <a:prstGeom prst="rect">
              <a:avLst/>
            </a:prstGeom>
            <a:noFill/>
            <a:ln>
              <a:noFill/>
            </a:ln>
          </p:spPr>
        </p:pic>
        <p:cxnSp>
          <p:nvCxnSpPr>
            <p:cNvPr id="10" name="Google Shape;68;p13">
              <a:extLst>
                <a:ext uri="{FF2B5EF4-FFF2-40B4-BE49-F238E27FC236}">
                  <a16:creationId xmlns:a16="http://schemas.microsoft.com/office/drawing/2014/main" id="{5DC62C35-57A9-DE93-8A53-F2BE32B0C257}"/>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1" name="Google Shape;69;p13" descr="A blue and black text&#10;&#10;Description automatically generated">
              <a:extLst>
                <a:ext uri="{FF2B5EF4-FFF2-40B4-BE49-F238E27FC236}">
                  <a16:creationId xmlns:a16="http://schemas.microsoft.com/office/drawing/2014/main" id="{71AA4349-2571-50D1-08FD-000748D88C99}"/>
                </a:ext>
              </a:extLst>
            </p:cNvPr>
            <p:cNvPicPr preferRelativeResize="0"/>
            <p:nvPr/>
          </p:nvPicPr>
          <p:blipFill rotWithShape="1">
            <a:blip r:embed="rId6">
              <a:alphaModFix/>
            </a:blip>
            <a:srcRect/>
            <a:stretch/>
          </p:blipFill>
          <p:spPr>
            <a:xfrm>
              <a:off x="1567263" y="1495382"/>
              <a:ext cx="1816256" cy="454064"/>
            </a:xfrm>
            <a:prstGeom prst="rect">
              <a:avLst/>
            </a:prstGeom>
            <a:noFill/>
            <a:ln>
              <a:noFill/>
            </a:ln>
          </p:spPr>
        </p:pic>
      </p:grpSp>
      <p:pic>
        <p:nvPicPr>
          <p:cNvPr id="12" name="Picture 11">
            <a:extLst>
              <a:ext uri="{FF2B5EF4-FFF2-40B4-BE49-F238E27FC236}">
                <a16:creationId xmlns:a16="http://schemas.microsoft.com/office/drawing/2014/main" id="{559768C4-E06D-787C-91B9-0998B5719BF5}"/>
              </a:ext>
            </a:extLst>
          </p:cNvPr>
          <p:cNvPicPr>
            <a:picLocks noChangeAspect="1"/>
          </p:cNvPicPr>
          <p:nvPr/>
        </p:nvPicPr>
        <p:blipFill>
          <a:blip r:embed="rId7"/>
          <a:stretch>
            <a:fillRect/>
          </a:stretch>
        </p:blipFill>
        <p:spPr>
          <a:xfrm>
            <a:off x="9531419" y="2630184"/>
            <a:ext cx="2374810" cy="1571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737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300B-7517-A021-FF04-07AE64238556}"/>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784EBD3-6C80-E1CC-21BC-4E60293DA8F1}"/>
              </a:ext>
            </a:extLst>
          </p:cNvPr>
          <p:cNvSpPr>
            <a:spLocks noGrp="1"/>
          </p:cNvSpPr>
          <p:nvPr>
            <p:ph idx="1"/>
          </p:nvPr>
        </p:nvSpPr>
        <p:spPr>
          <a:xfrm>
            <a:off x="680321" y="2336873"/>
            <a:ext cx="10426043" cy="4115298"/>
          </a:xfrm>
        </p:spPr>
        <p:txBody>
          <a:bodyPr>
            <a:normAutofit fontScale="70000" lnSpcReduction="20000"/>
          </a:bodyPr>
          <a:lstStyle/>
          <a:p>
            <a:pPr marL="0" indent="0" algn="just">
              <a:lnSpc>
                <a:spcPct val="120000"/>
              </a:lnSpc>
              <a:buNone/>
            </a:pPr>
            <a:r>
              <a:rPr lang="en-US" sz="3200" b="1" i="0" dirty="0">
                <a:solidFill>
                  <a:srgbClr val="0D0D0D"/>
                </a:solidFill>
                <a:effectLst/>
              </a:rPr>
              <a:t>3.Finding High-Range and Low-Range Raw Materials:</a:t>
            </a:r>
          </a:p>
          <a:p>
            <a:pPr lvl="1" algn="just">
              <a:lnSpc>
                <a:spcPct val="120000"/>
              </a:lnSpc>
            </a:pPr>
            <a:r>
              <a:rPr lang="en-US" sz="3200" b="0" i="0" dirty="0">
                <a:solidFill>
                  <a:srgbClr val="0D0D0D"/>
                </a:solidFill>
                <a:effectLst/>
              </a:rPr>
              <a:t>Identify raw materials with consistently high prices over the years (high-range raw materials).</a:t>
            </a:r>
          </a:p>
          <a:p>
            <a:pPr lvl="1" algn="just">
              <a:lnSpc>
                <a:spcPct val="120000"/>
              </a:lnSpc>
            </a:pPr>
            <a:r>
              <a:rPr lang="en-US" sz="3200" b="0" i="0" dirty="0">
                <a:solidFill>
                  <a:srgbClr val="0D0D0D"/>
                </a:solidFill>
                <a:effectLst/>
              </a:rPr>
              <a:t>Identify raw materials with consistently low prices over the years (low-range raw materials).</a:t>
            </a:r>
          </a:p>
          <a:p>
            <a:pPr marL="0" indent="0" algn="just">
              <a:lnSpc>
                <a:spcPct val="120000"/>
              </a:lnSpc>
              <a:buNone/>
            </a:pPr>
            <a:r>
              <a:rPr lang="en-US" sz="3200" b="1" i="0" dirty="0">
                <a:solidFill>
                  <a:srgbClr val="0D0D0D"/>
                </a:solidFill>
                <a:effectLst/>
              </a:rPr>
              <a:t>4.Calculating High and Low % Change Materials:</a:t>
            </a:r>
          </a:p>
          <a:p>
            <a:pPr lvl="1" algn="just">
              <a:lnSpc>
                <a:spcPct val="120000"/>
              </a:lnSpc>
            </a:pPr>
            <a:r>
              <a:rPr lang="en-US" sz="3200" b="0" i="0" dirty="0">
                <a:solidFill>
                  <a:srgbClr val="0D0D0D"/>
                </a:solidFill>
                <a:effectLst/>
              </a:rPr>
              <a:t>Calculate the percentage change in prices for each raw material over consecutive years.</a:t>
            </a:r>
          </a:p>
          <a:p>
            <a:pPr lvl="1" algn="just">
              <a:lnSpc>
                <a:spcPct val="120000"/>
              </a:lnSpc>
            </a:pPr>
            <a:r>
              <a:rPr lang="en-US" sz="3200" b="0" i="0" dirty="0">
                <a:solidFill>
                  <a:srgbClr val="0D0D0D"/>
                </a:solidFill>
                <a:effectLst/>
              </a:rPr>
              <a:t>Identify raw materials with the highest percentage increase (high % change) and the highest percentage decrease (low % change).</a:t>
            </a:r>
          </a:p>
          <a:p>
            <a:endParaRPr lang="en-IN" dirty="0"/>
          </a:p>
        </p:txBody>
      </p:sp>
    </p:spTree>
    <p:extLst>
      <p:ext uri="{BB962C8B-B14F-4D97-AF65-F5344CB8AC3E}">
        <p14:creationId xmlns:p14="http://schemas.microsoft.com/office/powerpoint/2010/main" val="98924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9254-A367-6C73-3A96-AE73F99EDB42}"/>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40EE7D91-E630-FB7A-E7D0-4B67D9A86A66}"/>
              </a:ext>
            </a:extLst>
          </p:cNvPr>
          <p:cNvSpPr>
            <a:spLocks noGrp="1"/>
          </p:cNvSpPr>
          <p:nvPr>
            <p:ph idx="1"/>
          </p:nvPr>
        </p:nvSpPr>
        <p:spPr>
          <a:xfrm>
            <a:off x="256854" y="1982911"/>
            <a:ext cx="11445411" cy="4736387"/>
          </a:xfrm>
        </p:spPr>
        <p:txBody>
          <a:bodyPr>
            <a:normAutofit fontScale="55000" lnSpcReduction="20000"/>
          </a:bodyPr>
          <a:lstStyle/>
          <a:p>
            <a:pPr marL="0" indent="0" algn="just">
              <a:lnSpc>
                <a:spcPct val="120000"/>
              </a:lnSpc>
              <a:buNone/>
            </a:pPr>
            <a:r>
              <a:rPr lang="en-US" sz="3600" b="1" dirty="0">
                <a:solidFill>
                  <a:srgbClr val="0D0D0D"/>
                </a:solidFill>
              </a:rPr>
              <a:t>5</a:t>
            </a:r>
            <a:r>
              <a:rPr lang="en-US" b="1" i="0" dirty="0">
                <a:solidFill>
                  <a:srgbClr val="0D0D0D"/>
                </a:solidFill>
                <a:effectLst/>
              </a:rPr>
              <a:t>.</a:t>
            </a:r>
            <a:r>
              <a:rPr lang="en-US" sz="3600" b="1" i="0" dirty="0">
                <a:solidFill>
                  <a:srgbClr val="0D0D0D"/>
                </a:solidFill>
                <a:effectLst/>
              </a:rPr>
              <a:t>Analyzing Price Range Changes Over the Years:</a:t>
            </a:r>
          </a:p>
          <a:p>
            <a:pPr lvl="1" algn="just">
              <a:lnSpc>
                <a:spcPct val="120000"/>
              </a:lnSpc>
            </a:pPr>
            <a:r>
              <a:rPr lang="en-US" sz="3600" b="0" i="0" dirty="0">
                <a:solidFill>
                  <a:srgbClr val="0D0D0D"/>
                </a:solidFill>
                <a:effectLst/>
              </a:rPr>
              <a:t>Determine the range of prices for each raw material over the years.</a:t>
            </a:r>
          </a:p>
          <a:p>
            <a:pPr lvl="1" algn="just">
              <a:lnSpc>
                <a:spcPct val="120000"/>
              </a:lnSpc>
            </a:pPr>
            <a:r>
              <a:rPr lang="en-US" sz="3600" b="0" i="0" dirty="0">
                <a:solidFill>
                  <a:srgbClr val="0D0D0D"/>
                </a:solidFill>
                <a:effectLst/>
              </a:rPr>
              <a:t>Visualize the changes in price ranges using line plots or bar plots.</a:t>
            </a:r>
          </a:p>
          <a:p>
            <a:pPr marL="0" indent="0" algn="just">
              <a:lnSpc>
                <a:spcPct val="120000"/>
              </a:lnSpc>
              <a:buNone/>
            </a:pPr>
            <a:r>
              <a:rPr lang="en-US" sz="3600" b="1" i="0" dirty="0">
                <a:solidFill>
                  <a:srgbClr val="0D0D0D"/>
                </a:solidFill>
                <a:effectLst/>
              </a:rPr>
              <a:t>6.Mapping Correlation Using Heatmap:</a:t>
            </a:r>
          </a:p>
          <a:p>
            <a:pPr lvl="1" algn="just">
              <a:lnSpc>
                <a:spcPct val="120000"/>
              </a:lnSpc>
            </a:pPr>
            <a:r>
              <a:rPr lang="en-US" sz="3600" b="0" i="0" dirty="0">
                <a:solidFill>
                  <a:srgbClr val="0D0D0D"/>
                </a:solidFill>
                <a:effectLst/>
              </a:rPr>
              <a:t>Calculate the correlation matrix between different raw materials based on their price variations over the years.</a:t>
            </a:r>
          </a:p>
          <a:p>
            <a:pPr lvl="1" algn="just">
              <a:lnSpc>
                <a:spcPct val="120000"/>
              </a:lnSpc>
            </a:pPr>
            <a:r>
              <a:rPr lang="en-US" sz="3600" b="0" i="0" dirty="0">
                <a:solidFill>
                  <a:srgbClr val="0D0D0D"/>
                </a:solidFill>
                <a:effectLst/>
              </a:rPr>
              <a:t>Visualize the correlation matrix using a heatmap to identify relationships between raw materials (e.g., positive or negative correlations).</a:t>
            </a:r>
          </a:p>
          <a:p>
            <a:pPr algn="just">
              <a:lnSpc>
                <a:spcPct val="120000"/>
              </a:lnSpc>
            </a:pPr>
            <a:r>
              <a:rPr lang="en-US" sz="3600" b="0" i="0" dirty="0">
                <a:solidFill>
                  <a:srgbClr val="0D0D0D"/>
                </a:solidFill>
                <a:effectLst/>
              </a:rPr>
              <a:t>Here's a general outline of the steps involved in analyzing the agricultural raw material prices dataset. Depending on the specific dataset and requirements, you may need to tailor these steps accordingly. Additionally, you would need to implement these steps using programming languages and libraries such as Python with pandas, NumPy, matplotlib, and seaborn for data manipulation, analysis, and visualization.</a:t>
            </a:r>
          </a:p>
          <a:p>
            <a:endParaRPr lang="en-IN" dirty="0"/>
          </a:p>
        </p:txBody>
      </p:sp>
    </p:spTree>
    <p:extLst>
      <p:ext uri="{BB962C8B-B14F-4D97-AF65-F5344CB8AC3E}">
        <p14:creationId xmlns:p14="http://schemas.microsoft.com/office/powerpoint/2010/main" val="409482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354A-0ADD-5D72-5172-DADE6DD0A397}"/>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39B871F1-360B-347D-D9D3-3B652811B3AC}"/>
              </a:ext>
            </a:extLst>
          </p:cNvPr>
          <p:cNvSpPr>
            <a:spLocks noGrp="1"/>
          </p:cNvSpPr>
          <p:nvPr>
            <p:ph idx="1"/>
          </p:nvPr>
        </p:nvSpPr>
        <p:spPr>
          <a:xfrm>
            <a:off x="680320" y="2040845"/>
            <a:ext cx="10004804" cy="4817155"/>
          </a:xfrm>
        </p:spPr>
        <p:txBody>
          <a:bodyPr>
            <a:normAutofit fontScale="92500" lnSpcReduction="20000"/>
          </a:bodyPr>
          <a:lstStyle/>
          <a:p>
            <a:pPr algn="just">
              <a:lnSpc>
                <a:spcPct val="110000"/>
              </a:lnSpc>
              <a:buFont typeface="+mj-lt"/>
              <a:buAutoNum type="arabicPeriod"/>
            </a:pPr>
            <a:r>
              <a:rPr lang="en-US" b="1" i="0" dirty="0">
                <a:solidFill>
                  <a:srgbClr val="0D0D0D"/>
                </a:solidFill>
                <a:effectLst/>
              </a:rPr>
              <a:t>Interpreting Results</a:t>
            </a:r>
            <a:r>
              <a:rPr lang="en-US" b="0" i="0" dirty="0">
                <a:solidFill>
                  <a:srgbClr val="0D0D0D"/>
                </a:solidFill>
                <a:effectLst/>
              </a:rPr>
              <a:t>: Interpret the findings from the analysis to extract meaningful insights for stakeholders. This may involve identifying key drivers of price movements, understanding market dynamics, and assessing the impact of external factors such as weather conditions, geopolitical events, and economic policies.</a:t>
            </a:r>
          </a:p>
          <a:p>
            <a:pPr algn="just">
              <a:lnSpc>
                <a:spcPct val="110000"/>
              </a:lnSpc>
              <a:buFont typeface="+mj-lt"/>
              <a:buAutoNum type="arabicPeriod"/>
            </a:pPr>
            <a:r>
              <a:rPr lang="en-US" b="1" i="0" dirty="0">
                <a:solidFill>
                  <a:srgbClr val="0D0D0D"/>
                </a:solidFill>
                <a:effectLst/>
              </a:rPr>
              <a:t>Recommendations and Future Predictions</a:t>
            </a:r>
            <a:r>
              <a:rPr lang="en-US" b="0" i="0" dirty="0">
                <a:solidFill>
                  <a:srgbClr val="0D0D0D"/>
                </a:solidFill>
                <a:effectLst/>
              </a:rPr>
              <a:t>: Based on the analysis results, provide recommendations for stakeholders such as farmers, traders, and policymakers. Additionally, explore the potential for developing predictive models to forecast future price movements and mitigate risks associated with agricultural raw material markets.</a:t>
            </a:r>
          </a:p>
          <a:p>
            <a:pPr algn="just">
              <a:lnSpc>
                <a:spcPct val="120000"/>
              </a:lnSpc>
            </a:pPr>
            <a:r>
              <a:rPr lang="en-US" dirty="0">
                <a:solidFill>
                  <a:schemeClr val="bg1"/>
                </a:solidFill>
              </a:rPr>
              <a:t>Thus </a:t>
            </a:r>
            <a:r>
              <a:rPr lang="en-US" b="0" i="0" dirty="0">
                <a:solidFill>
                  <a:srgbClr val="0D0D0D"/>
                </a:solidFill>
                <a:effectLst/>
              </a:rPr>
              <a:t>Analyzing an agricultural raw material prices dataset and conducting exploratory data analysis (EDA) offers valuable insights into market trends, price volatility, and potential correlations between different commodities. </a:t>
            </a:r>
            <a:br>
              <a:rPr lang="en-US" dirty="0"/>
            </a:br>
            <a:endParaRPr lang="en-IN" dirty="0"/>
          </a:p>
        </p:txBody>
      </p:sp>
    </p:spTree>
    <p:extLst>
      <p:ext uri="{BB962C8B-B14F-4D97-AF65-F5344CB8AC3E}">
        <p14:creationId xmlns:p14="http://schemas.microsoft.com/office/powerpoint/2010/main" val="140791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A85F-FE47-68A0-9672-05F65C003162}"/>
              </a:ext>
            </a:extLst>
          </p:cNvPr>
          <p:cNvSpPr>
            <a:spLocks noGrp="1"/>
          </p:cNvSpPr>
          <p:nvPr>
            <p:ph type="title"/>
          </p:nvPr>
        </p:nvSpPr>
        <p:spPr/>
        <p:txBody>
          <a:bodyPr/>
          <a:lstStyle/>
          <a:p>
            <a:r>
              <a:rPr lang="en-US" dirty="0"/>
              <a:t>VIDEO OF THE PROJECT</a:t>
            </a:r>
            <a:endParaRPr lang="en-IN" dirty="0"/>
          </a:p>
        </p:txBody>
      </p:sp>
      <p:pic>
        <p:nvPicPr>
          <p:cNvPr id="3" name="WhatsApp Video 2024-04-10 at 6.10.59 PM">
            <a:hlinkClick r:id="" action="ppaction://media"/>
            <a:extLst>
              <a:ext uri="{FF2B5EF4-FFF2-40B4-BE49-F238E27FC236}">
                <a16:creationId xmlns:a16="http://schemas.microsoft.com/office/drawing/2014/main" id="{16902FFB-00B0-44F3-9A9A-1870829CCA0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469204" y="2106202"/>
            <a:ext cx="8824978" cy="3998570"/>
          </a:xfrm>
          <a:prstGeom prst="rect">
            <a:avLst/>
          </a:prstGeom>
        </p:spPr>
      </p:pic>
    </p:spTree>
    <p:extLst>
      <p:ext uri="{BB962C8B-B14F-4D97-AF65-F5344CB8AC3E}">
        <p14:creationId xmlns:p14="http://schemas.microsoft.com/office/powerpoint/2010/main" val="328043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C7ED-EFE5-B52A-DC2D-9CD7E7F6396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E2D7589-3517-B60A-CDFE-B606BEFD2F3C}"/>
              </a:ext>
            </a:extLst>
          </p:cNvPr>
          <p:cNvSpPr>
            <a:spLocks noGrp="1"/>
          </p:cNvSpPr>
          <p:nvPr>
            <p:ph idx="1"/>
          </p:nvPr>
        </p:nvSpPr>
        <p:spPr/>
        <p:txBody>
          <a:bodyPr/>
          <a:lstStyle/>
          <a:p>
            <a:pPr algn="just">
              <a:lnSpc>
                <a:spcPct val="100000"/>
              </a:lnSpc>
            </a:pPr>
            <a:r>
              <a:rPr lang="en-US" b="0" i="0" dirty="0">
                <a:solidFill>
                  <a:srgbClr val="0D0D0D"/>
                </a:solidFill>
                <a:effectLst/>
              </a:rPr>
              <a:t>By identifying both high-range and low-range raw materials based on their prices, as well as calculating the high and low percentage changes, we have gained a comprehensive understanding of the market dynamics.</a:t>
            </a:r>
          </a:p>
          <a:p>
            <a:pPr algn="just">
              <a:lnSpc>
                <a:spcPct val="100000"/>
              </a:lnSpc>
            </a:pPr>
            <a:r>
              <a:rPr lang="en-US" b="0" i="0" dirty="0">
                <a:solidFill>
                  <a:srgbClr val="0D0D0D"/>
                </a:solidFill>
                <a:effectLst/>
              </a:rPr>
              <a:t>Moreover, examining the range of price changes over the years has shed light on the volatility and stability of different agricultural commodities. This information is crucial for stakeholders to make informed decisions regarding investment, trading, and risk management in the agricultural sector.</a:t>
            </a:r>
          </a:p>
          <a:p>
            <a:endParaRPr lang="en-IN" dirty="0"/>
          </a:p>
        </p:txBody>
      </p:sp>
    </p:spTree>
    <p:extLst>
      <p:ext uri="{BB962C8B-B14F-4D97-AF65-F5344CB8AC3E}">
        <p14:creationId xmlns:p14="http://schemas.microsoft.com/office/powerpoint/2010/main" val="191037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AD82-E322-E95E-7B0B-0396CB5143AC}"/>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1D3C2952-A626-299C-E97C-A5F2359BF87E}"/>
              </a:ext>
            </a:extLst>
          </p:cNvPr>
          <p:cNvSpPr>
            <a:spLocks noGrp="1"/>
          </p:cNvSpPr>
          <p:nvPr>
            <p:ph idx="1"/>
          </p:nvPr>
        </p:nvSpPr>
        <p:spPr/>
        <p:txBody>
          <a:bodyPr/>
          <a:lstStyle/>
          <a:p>
            <a:pPr algn="just">
              <a:lnSpc>
                <a:spcPct val="100000"/>
              </a:lnSpc>
            </a:pPr>
            <a:r>
              <a:rPr lang="en-US" dirty="0">
                <a:solidFill>
                  <a:srgbClr val="0D0D0D"/>
                </a:solidFill>
              </a:rPr>
              <a:t>C</a:t>
            </a:r>
            <a:r>
              <a:rPr lang="en-US" b="0" i="0" dirty="0">
                <a:solidFill>
                  <a:srgbClr val="0D0D0D"/>
                </a:solidFill>
                <a:effectLst/>
              </a:rPr>
              <a:t>orrelation between various raw materials using a heatmap has allowed us to discern any interdependencies or patterns in their price movements. This correlation analysis aids in identifying potential market trends and opportunities for diversification or hedging strategies.</a:t>
            </a:r>
          </a:p>
          <a:p>
            <a:pPr algn="just">
              <a:lnSpc>
                <a:spcPct val="100000"/>
              </a:lnSpc>
            </a:pPr>
            <a:r>
              <a:rPr lang="en-US" b="0" i="0" dirty="0">
                <a:solidFill>
                  <a:srgbClr val="0D0D0D"/>
                </a:solidFill>
                <a:effectLst/>
              </a:rPr>
              <a:t>Overall, this EDA has not only provided a snapshot of historical price trends but also laid the groundwork for predictive modeling and further analysis to enhance decision-making processes in the agricultural industry.</a:t>
            </a:r>
          </a:p>
          <a:p>
            <a:endParaRPr lang="en-IN" dirty="0"/>
          </a:p>
        </p:txBody>
      </p:sp>
    </p:spTree>
    <p:extLst>
      <p:ext uri="{BB962C8B-B14F-4D97-AF65-F5344CB8AC3E}">
        <p14:creationId xmlns:p14="http://schemas.microsoft.com/office/powerpoint/2010/main" val="229939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69CD-C75C-B70B-FC03-DFCE17BA396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2ED3FDD-C93A-57C8-5DF0-DF3E82A9BFCA}"/>
              </a:ext>
            </a:extLst>
          </p:cNvPr>
          <p:cNvSpPr>
            <a:spLocks noGrp="1"/>
          </p:cNvSpPr>
          <p:nvPr>
            <p:ph idx="1"/>
          </p:nvPr>
        </p:nvSpPr>
        <p:spPr>
          <a:xfrm>
            <a:off x="649499" y="2336873"/>
            <a:ext cx="9613861" cy="3599316"/>
          </a:xfrm>
        </p:spPr>
        <p:txBody>
          <a:bodyPr/>
          <a:lstStyle/>
          <a:p>
            <a:r>
              <a:rPr lang="en-IN" dirty="0">
                <a:solidFill>
                  <a:schemeClr val="bg1"/>
                </a:solidFill>
                <a:hlinkClick r:id="rId2">
                  <a:extLst>
                    <a:ext uri="{A12FA001-AC4F-418D-AE19-62706E023703}">
                      <ahyp:hlinkClr xmlns:ahyp="http://schemas.microsoft.com/office/drawing/2018/hyperlinkcolor" val="tx"/>
                    </a:ext>
                  </a:extLst>
                </a:hlinkClick>
              </a:rPr>
              <a:t>https://www.analyticsvidhya.com/blog/2022/07/step-by-step-exploratory-data-analysis-eda-using-python/</a:t>
            </a:r>
            <a:endParaRPr lang="en-IN" dirty="0">
              <a:solidFill>
                <a:schemeClr val="bg1"/>
              </a:solidFill>
            </a:endParaRPr>
          </a:p>
          <a:p>
            <a:pPr marL="0" indent="0">
              <a:buNone/>
            </a:pPr>
            <a:endParaRPr lang="en-IN" dirty="0">
              <a:solidFill>
                <a:schemeClr val="bg1"/>
              </a:solidFill>
            </a:endParaRPr>
          </a:p>
          <a:p>
            <a:r>
              <a:rPr lang="en-IN" dirty="0">
                <a:solidFill>
                  <a:schemeClr val="bg1"/>
                </a:solidFill>
                <a:hlinkClick r:id="rId3">
                  <a:extLst>
                    <a:ext uri="{A12FA001-AC4F-418D-AE19-62706E023703}">
                      <ahyp:hlinkClr xmlns:ahyp="http://schemas.microsoft.com/office/drawing/2018/hyperlinkcolor" val="tx"/>
                    </a:ext>
                  </a:extLst>
                </a:hlinkClick>
              </a:rPr>
              <a:t>https://builtin.com/data-science/EDA-python</a:t>
            </a:r>
            <a:endParaRPr lang="en-IN" dirty="0">
              <a:solidFill>
                <a:schemeClr val="bg1"/>
              </a:solidFill>
            </a:endParaRPr>
          </a:p>
          <a:p>
            <a:endParaRPr lang="en-IN" dirty="0"/>
          </a:p>
        </p:txBody>
      </p:sp>
    </p:spTree>
    <p:extLst>
      <p:ext uri="{BB962C8B-B14F-4D97-AF65-F5344CB8AC3E}">
        <p14:creationId xmlns:p14="http://schemas.microsoft.com/office/powerpoint/2010/main" val="2176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174B-3975-28CC-BAE8-65C665784D60}"/>
              </a:ext>
            </a:extLst>
          </p:cNvPr>
          <p:cNvSpPr>
            <a:spLocks noGrp="1"/>
          </p:cNvSpPr>
          <p:nvPr>
            <p:ph type="title"/>
          </p:nvPr>
        </p:nvSpPr>
        <p:spPr/>
        <p:txBody>
          <a:bodyPr/>
          <a:lstStyle/>
          <a:p>
            <a:r>
              <a:rPr lang="en-US" dirty="0"/>
              <a:t>COURSE OUTLINE</a:t>
            </a:r>
            <a:endParaRPr lang="en-IN" dirty="0"/>
          </a:p>
        </p:txBody>
      </p:sp>
      <p:sp>
        <p:nvSpPr>
          <p:cNvPr id="3" name="Content Placeholder 2">
            <a:extLst>
              <a:ext uri="{FF2B5EF4-FFF2-40B4-BE49-F238E27FC236}">
                <a16:creationId xmlns:a16="http://schemas.microsoft.com/office/drawing/2014/main" id="{281D5E85-9F83-4F17-5DBC-183C8BECE1D0}"/>
              </a:ext>
            </a:extLst>
          </p:cNvPr>
          <p:cNvSpPr>
            <a:spLocks noGrp="1"/>
          </p:cNvSpPr>
          <p:nvPr>
            <p:ph idx="1"/>
          </p:nvPr>
        </p:nvSpPr>
        <p:spPr>
          <a:xfrm>
            <a:off x="680321" y="2336873"/>
            <a:ext cx="9613861" cy="4012556"/>
          </a:xfrm>
        </p:spPr>
        <p:txBody>
          <a:bodyPr>
            <a:normAutofit fontScale="92500" lnSpcReduction="20000"/>
          </a:bodyPr>
          <a:lstStyle/>
          <a:p>
            <a:pPr>
              <a:lnSpc>
                <a:spcPct val="100000"/>
              </a:lnSpc>
              <a:buClrTx/>
              <a:buFont typeface="Wingdings" panose="05000000000000000000" pitchFamily="2" charset="2"/>
              <a:buChar char="ü"/>
            </a:pPr>
            <a:r>
              <a:rPr lang="en-IN" sz="2600" dirty="0">
                <a:solidFill>
                  <a:schemeClr val="bg1"/>
                </a:solidFill>
              </a:rPr>
              <a:t> Abstract</a:t>
            </a:r>
          </a:p>
          <a:p>
            <a:pPr>
              <a:lnSpc>
                <a:spcPct val="100000"/>
              </a:lnSpc>
              <a:buClrTx/>
              <a:buFont typeface="Wingdings" panose="05000000000000000000" pitchFamily="2" charset="2"/>
              <a:buChar char="ü"/>
            </a:pPr>
            <a:r>
              <a:rPr lang="en-IN" sz="2600" dirty="0">
                <a:solidFill>
                  <a:schemeClr val="bg1"/>
                </a:solidFill>
              </a:rPr>
              <a:t>Problem statement</a:t>
            </a:r>
          </a:p>
          <a:p>
            <a:pPr>
              <a:lnSpc>
                <a:spcPct val="100000"/>
              </a:lnSpc>
              <a:buClrTx/>
              <a:buFont typeface="Wingdings" panose="05000000000000000000" pitchFamily="2" charset="2"/>
              <a:buChar char="ü"/>
            </a:pPr>
            <a:r>
              <a:rPr lang="en-IN" sz="2600" dirty="0">
                <a:solidFill>
                  <a:schemeClr val="bg1"/>
                </a:solidFill>
              </a:rPr>
              <a:t>Aims and objectives </a:t>
            </a:r>
          </a:p>
          <a:p>
            <a:pPr>
              <a:lnSpc>
                <a:spcPct val="100000"/>
              </a:lnSpc>
              <a:buClrTx/>
              <a:buFont typeface="Wingdings" panose="05000000000000000000" pitchFamily="2" charset="2"/>
              <a:buChar char="ü"/>
            </a:pPr>
            <a:r>
              <a:rPr lang="en-IN" sz="2600" dirty="0">
                <a:solidFill>
                  <a:schemeClr val="bg1"/>
                </a:solidFill>
              </a:rPr>
              <a:t>System deployment approach</a:t>
            </a:r>
          </a:p>
          <a:p>
            <a:pPr>
              <a:lnSpc>
                <a:spcPct val="100000"/>
              </a:lnSpc>
              <a:buClrTx/>
              <a:buFont typeface="Wingdings" panose="05000000000000000000" pitchFamily="2" charset="2"/>
              <a:buChar char="ü"/>
            </a:pPr>
            <a:r>
              <a:rPr lang="en-IN" sz="2600" dirty="0">
                <a:solidFill>
                  <a:schemeClr val="bg1"/>
                </a:solidFill>
              </a:rPr>
              <a:t>Model development and algorithm</a:t>
            </a:r>
          </a:p>
          <a:p>
            <a:pPr>
              <a:lnSpc>
                <a:spcPct val="100000"/>
              </a:lnSpc>
              <a:buClrTx/>
              <a:buFont typeface="Wingdings" panose="05000000000000000000" pitchFamily="2" charset="2"/>
              <a:buChar char="ü"/>
            </a:pPr>
            <a:r>
              <a:rPr lang="en-IN" sz="2600" dirty="0">
                <a:solidFill>
                  <a:schemeClr val="bg1"/>
                </a:solidFill>
              </a:rPr>
              <a:t>Future scope</a:t>
            </a:r>
          </a:p>
          <a:p>
            <a:pPr>
              <a:lnSpc>
                <a:spcPct val="100000"/>
              </a:lnSpc>
              <a:buClrTx/>
              <a:buFont typeface="Wingdings" panose="05000000000000000000" pitchFamily="2" charset="2"/>
              <a:buChar char="ü"/>
            </a:pPr>
            <a:r>
              <a:rPr lang="en-IN" sz="2600" dirty="0">
                <a:solidFill>
                  <a:schemeClr val="bg1"/>
                </a:solidFill>
              </a:rPr>
              <a:t>Video of the project</a:t>
            </a:r>
          </a:p>
          <a:p>
            <a:pPr>
              <a:lnSpc>
                <a:spcPct val="100000"/>
              </a:lnSpc>
              <a:buClrTx/>
              <a:buFont typeface="Wingdings" panose="05000000000000000000" pitchFamily="2" charset="2"/>
              <a:buChar char="ü"/>
            </a:pPr>
            <a:r>
              <a:rPr lang="en-IN" sz="2600" dirty="0">
                <a:solidFill>
                  <a:schemeClr val="bg1"/>
                </a:solidFill>
              </a:rPr>
              <a:t>Conclusion </a:t>
            </a:r>
          </a:p>
          <a:p>
            <a:pPr>
              <a:lnSpc>
                <a:spcPct val="100000"/>
              </a:lnSpc>
              <a:buClrTx/>
              <a:buFont typeface="Wingdings" panose="05000000000000000000" pitchFamily="2" charset="2"/>
              <a:buChar char="ü"/>
            </a:pPr>
            <a:r>
              <a:rPr lang="en-IN" sz="2600" dirty="0">
                <a:solidFill>
                  <a:schemeClr val="bg1"/>
                </a:solidFill>
              </a:rPr>
              <a:t>Reference</a:t>
            </a:r>
          </a:p>
          <a:p>
            <a:endParaRPr lang="en-IN" dirty="0"/>
          </a:p>
        </p:txBody>
      </p:sp>
    </p:spTree>
    <p:extLst>
      <p:ext uri="{BB962C8B-B14F-4D97-AF65-F5344CB8AC3E}">
        <p14:creationId xmlns:p14="http://schemas.microsoft.com/office/powerpoint/2010/main" val="162083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FB2F-6FA1-EEE1-E93C-5D26A2E45AB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F869090-994B-1FE8-7CBF-629274DE5F5C}"/>
              </a:ext>
            </a:extLst>
          </p:cNvPr>
          <p:cNvSpPr>
            <a:spLocks noGrp="1"/>
          </p:cNvSpPr>
          <p:nvPr>
            <p:ph idx="1"/>
          </p:nvPr>
        </p:nvSpPr>
        <p:spPr>
          <a:xfrm>
            <a:off x="680320" y="2131389"/>
            <a:ext cx="9613861" cy="4495442"/>
          </a:xfrm>
        </p:spPr>
        <p:txBody>
          <a:bodyPr>
            <a:normAutofit fontScale="85000" lnSpcReduction="10000"/>
          </a:bodyPr>
          <a:lstStyle/>
          <a:p>
            <a:pPr algn="just">
              <a:lnSpc>
                <a:spcPct val="110000"/>
              </a:lnSpc>
            </a:pPr>
            <a:r>
              <a:rPr lang="en-US" sz="2600" b="0" i="0" dirty="0">
                <a:solidFill>
                  <a:srgbClr val="0D0D0D"/>
                </a:solidFill>
                <a:effectLst/>
              </a:rPr>
              <a:t>The agricultural sector plays a crucial role in global economies, with raw material prices serving as vital indicators of market dynamics. This study conducts an Exploratory Data Analysis (EDA) on a comprehensive dataset spanning multiple years to discern trends, identify high and low-range raw materials based on prices, analyze %Change dynamics, and map correlations between various agricultural commodities.</a:t>
            </a:r>
          </a:p>
          <a:p>
            <a:pPr algn="just">
              <a:lnSpc>
                <a:spcPct val="110000"/>
              </a:lnSpc>
            </a:pPr>
            <a:r>
              <a:rPr lang="en-US" sz="2600" b="0" i="0" dirty="0">
                <a:solidFill>
                  <a:srgbClr val="0D0D0D"/>
                </a:solidFill>
                <a:effectLst/>
              </a:rPr>
              <a:t>The research employs statistical and data visualization techniques to unveil insights into the fluctuating landscape of agricultural raw material prices. By scrutinizing the dataset, high-range and low-range materials are identified based on their pricing trends over the analyzed period. Additionally, %Change analysis provides a deeper understanding of the volatility and stability exhibited by different commodities.</a:t>
            </a:r>
          </a:p>
          <a:p>
            <a:endParaRPr lang="en-IN" dirty="0"/>
          </a:p>
        </p:txBody>
      </p:sp>
    </p:spTree>
    <p:extLst>
      <p:ext uri="{BB962C8B-B14F-4D97-AF65-F5344CB8AC3E}">
        <p14:creationId xmlns:p14="http://schemas.microsoft.com/office/powerpoint/2010/main" val="14337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8CA7-4272-4F59-DB30-211321355AED}"/>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B9354CF1-77E8-9B68-2161-E11CADD07563}"/>
              </a:ext>
            </a:extLst>
          </p:cNvPr>
          <p:cNvSpPr>
            <a:spLocks noGrp="1"/>
          </p:cNvSpPr>
          <p:nvPr>
            <p:ph idx="1"/>
          </p:nvPr>
        </p:nvSpPr>
        <p:spPr/>
        <p:txBody>
          <a:bodyPr/>
          <a:lstStyle/>
          <a:p>
            <a:pPr algn="just">
              <a:lnSpc>
                <a:spcPct val="100000"/>
              </a:lnSpc>
            </a:pPr>
            <a:r>
              <a:rPr lang="en-US" sz="2200" b="0" i="0" dirty="0">
                <a:solidFill>
                  <a:srgbClr val="0D0D0D"/>
                </a:solidFill>
                <a:effectLst/>
              </a:rPr>
              <a:t>Furthermore, the study investigates the range of price fluctuations over the years, shedding light on the magnitude of variability within the agricultural sector. Through heatmap correlation mapping, relationships between raw materials are explored, uncovering potential interdependencies and market dynamics.</a:t>
            </a:r>
          </a:p>
          <a:p>
            <a:pPr algn="just">
              <a:lnSpc>
                <a:spcPct val="100000"/>
              </a:lnSpc>
            </a:pPr>
            <a:r>
              <a:rPr lang="en-US" sz="2200" b="0" i="0" dirty="0">
                <a:solidFill>
                  <a:srgbClr val="0D0D0D"/>
                </a:solidFill>
                <a:effectLst/>
              </a:rPr>
              <a:t>The findings of this research contribute to a better understanding of agricultural market trends, aiding stakeholders in strategic decision-making, risk management, and market forecasting</a:t>
            </a:r>
          </a:p>
          <a:p>
            <a:endParaRPr lang="en-IN" dirty="0"/>
          </a:p>
        </p:txBody>
      </p:sp>
    </p:spTree>
    <p:extLst>
      <p:ext uri="{BB962C8B-B14F-4D97-AF65-F5344CB8AC3E}">
        <p14:creationId xmlns:p14="http://schemas.microsoft.com/office/powerpoint/2010/main" val="41976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339C-3676-90E0-2E2A-1DD99994551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875FC56-5C20-D207-B2AB-B4BAF0ABFEFB}"/>
              </a:ext>
            </a:extLst>
          </p:cNvPr>
          <p:cNvSpPr>
            <a:spLocks noGrp="1"/>
          </p:cNvSpPr>
          <p:nvPr>
            <p:ph idx="1"/>
          </p:nvPr>
        </p:nvSpPr>
        <p:spPr/>
        <p:txBody>
          <a:bodyPr/>
          <a:lstStyle/>
          <a:p>
            <a:pPr algn="just">
              <a:lnSpc>
                <a:spcPct val="100000"/>
              </a:lnSpc>
            </a:pPr>
            <a:r>
              <a:rPr lang="en-US" b="0" i="0" dirty="0">
                <a:solidFill>
                  <a:srgbClr val="0D0D0D"/>
                </a:solidFill>
                <a:effectLst/>
              </a:rPr>
              <a:t>The  objectives  of the project will enable a comprehensive understanding of the agricultural raw materials market, allowing stakeholders to make informed decisions regarding investment, trading, and risk mitigation strategies.</a:t>
            </a:r>
            <a:endParaRPr lang="en-IN" dirty="0"/>
          </a:p>
        </p:txBody>
      </p:sp>
    </p:spTree>
    <p:extLst>
      <p:ext uri="{BB962C8B-B14F-4D97-AF65-F5344CB8AC3E}">
        <p14:creationId xmlns:p14="http://schemas.microsoft.com/office/powerpoint/2010/main" val="233302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076F-C81A-E273-7BF3-6F04EE34C1E7}"/>
              </a:ext>
            </a:extLst>
          </p:cNvPr>
          <p:cNvSpPr>
            <a:spLocks noGrp="1"/>
          </p:cNvSpPr>
          <p:nvPr>
            <p:ph type="title"/>
          </p:nvPr>
        </p:nvSpPr>
        <p:spPr/>
        <p:txBody>
          <a:bodyPr/>
          <a:lstStyle/>
          <a:p>
            <a:r>
              <a:rPr lang="en-US" dirty="0"/>
              <a:t>AIM AND OBJECTIVES</a:t>
            </a:r>
            <a:endParaRPr lang="en-IN" dirty="0"/>
          </a:p>
        </p:txBody>
      </p:sp>
      <p:sp>
        <p:nvSpPr>
          <p:cNvPr id="3" name="Content Placeholder 2">
            <a:extLst>
              <a:ext uri="{FF2B5EF4-FFF2-40B4-BE49-F238E27FC236}">
                <a16:creationId xmlns:a16="http://schemas.microsoft.com/office/drawing/2014/main" id="{DAE60E97-D269-52C1-624A-9CA32D81B1C0}"/>
              </a:ext>
            </a:extLst>
          </p:cNvPr>
          <p:cNvSpPr>
            <a:spLocks noGrp="1"/>
          </p:cNvSpPr>
          <p:nvPr>
            <p:ph idx="1"/>
          </p:nvPr>
        </p:nvSpPr>
        <p:spPr/>
        <p:txBody>
          <a:bodyPr>
            <a:normAutofit/>
          </a:bodyPr>
          <a:lstStyle/>
          <a:p>
            <a:pPr marL="0" indent="0" algn="just">
              <a:lnSpc>
                <a:spcPct val="100000"/>
              </a:lnSpc>
              <a:buNone/>
            </a:pPr>
            <a:r>
              <a:rPr lang="en-US" sz="2200" b="1" i="0" dirty="0">
                <a:solidFill>
                  <a:srgbClr val="0D0D0D"/>
                </a:solidFill>
                <a:effectLst/>
              </a:rPr>
              <a:t>AIM:</a:t>
            </a:r>
          </a:p>
          <a:p>
            <a:pPr marL="457200" lvl="1" indent="0" algn="just">
              <a:lnSpc>
                <a:spcPct val="100000"/>
              </a:lnSpc>
              <a:buNone/>
            </a:pPr>
            <a:endParaRPr lang="en-US" sz="2200" dirty="0">
              <a:solidFill>
                <a:srgbClr val="0D0D0D"/>
              </a:solidFill>
            </a:endParaRPr>
          </a:p>
          <a:p>
            <a:pPr marL="457200" lvl="1" indent="0" algn="just">
              <a:lnSpc>
                <a:spcPct val="100000"/>
              </a:lnSpc>
              <a:buNone/>
            </a:pPr>
            <a:r>
              <a:rPr lang="en-US" sz="2200" b="0" i="0" dirty="0">
                <a:solidFill>
                  <a:srgbClr val="0D0D0D"/>
                </a:solidFill>
                <a:effectLst/>
              </a:rPr>
              <a:t>        The aim is to conduct Exploratory Data Analysis (EDA) to identify high-range and low-range raw materials based on their prices, determine the raw materials with the highest and lowest percentage changes in prices, investigate the range of price changes over the years, and map the correlation between different raw materials using a heatmap.</a:t>
            </a:r>
            <a:endParaRPr lang="en-IN" sz="2200" dirty="0"/>
          </a:p>
        </p:txBody>
      </p:sp>
    </p:spTree>
    <p:extLst>
      <p:ext uri="{BB962C8B-B14F-4D97-AF65-F5344CB8AC3E}">
        <p14:creationId xmlns:p14="http://schemas.microsoft.com/office/powerpoint/2010/main" val="259163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37D5-15CE-92FF-3486-2E1AE3064306}"/>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F7D6930E-BF21-C4E4-8AE3-E6FC024C7C34}"/>
              </a:ext>
            </a:extLst>
          </p:cNvPr>
          <p:cNvSpPr>
            <a:spLocks noGrp="1"/>
          </p:cNvSpPr>
          <p:nvPr>
            <p:ph idx="1"/>
          </p:nvPr>
        </p:nvSpPr>
        <p:spPr/>
        <p:txBody>
          <a:bodyPr>
            <a:normAutofit/>
          </a:bodyPr>
          <a:lstStyle/>
          <a:p>
            <a:pPr marL="0" indent="0" algn="just">
              <a:lnSpc>
                <a:spcPct val="100000"/>
              </a:lnSpc>
              <a:buNone/>
            </a:pPr>
            <a:r>
              <a:rPr lang="en-US" sz="2200" b="1" dirty="0">
                <a:solidFill>
                  <a:schemeClr val="bg1"/>
                </a:solidFill>
              </a:rPr>
              <a:t>OBJECTIVES:</a:t>
            </a:r>
          </a:p>
          <a:p>
            <a:pPr marL="0" indent="0" algn="just">
              <a:lnSpc>
                <a:spcPct val="100000"/>
              </a:lnSpc>
              <a:buNone/>
            </a:pPr>
            <a:r>
              <a:rPr lang="en-US" sz="2200" b="0" i="0" dirty="0">
                <a:solidFill>
                  <a:srgbClr val="0D0D0D"/>
                </a:solidFill>
                <a:effectLst/>
              </a:rPr>
              <a:t>The objectives of the project aiming to conduct Exploratory Data Analysis (EDA) to</a:t>
            </a:r>
          </a:p>
          <a:p>
            <a:pPr algn="just">
              <a:lnSpc>
                <a:spcPct val="100000"/>
              </a:lnSpc>
              <a:buFont typeface="Wingdings" panose="05000000000000000000" pitchFamily="2" charset="2"/>
              <a:buChar char="Ø"/>
            </a:pPr>
            <a:r>
              <a:rPr lang="en-US" sz="2200" b="0" i="0" dirty="0">
                <a:solidFill>
                  <a:srgbClr val="0D0D0D"/>
                </a:solidFill>
                <a:effectLst/>
              </a:rPr>
              <a:t> identify high-range and low-range raw materials based on their prices, determine the raw materials with the highest and lowest percentage changes in prices, </a:t>
            </a:r>
          </a:p>
          <a:p>
            <a:pPr algn="just">
              <a:lnSpc>
                <a:spcPct val="100000"/>
              </a:lnSpc>
              <a:buFont typeface="Wingdings" panose="05000000000000000000" pitchFamily="2" charset="2"/>
              <a:buChar char="Ø"/>
            </a:pPr>
            <a:r>
              <a:rPr lang="en-US" sz="2200" b="0" i="0" dirty="0">
                <a:solidFill>
                  <a:srgbClr val="0D0D0D"/>
                </a:solidFill>
                <a:effectLst/>
              </a:rPr>
              <a:t>investigate the range of price changes over the years, and map the correlation between different raw materials using a heatmap</a:t>
            </a:r>
            <a:endParaRPr lang="en-IN" sz="2200" dirty="0">
              <a:solidFill>
                <a:schemeClr val="bg1"/>
              </a:solidFill>
            </a:endParaRPr>
          </a:p>
        </p:txBody>
      </p:sp>
    </p:spTree>
    <p:extLst>
      <p:ext uri="{BB962C8B-B14F-4D97-AF65-F5344CB8AC3E}">
        <p14:creationId xmlns:p14="http://schemas.microsoft.com/office/powerpoint/2010/main" val="2383250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1963-B071-2093-2B98-836351C561E4}"/>
              </a:ext>
            </a:extLst>
          </p:cNvPr>
          <p:cNvSpPr>
            <a:spLocks noGrp="1"/>
          </p:cNvSpPr>
          <p:nvPr>
            <p:ph type="title"/>
          </p:nvPr>
        </p:nvSpPr>
        <p:spPr/>
        <p:txBody>
          <a:bodyPr/>
          <a:lstStyle/>
          <a:p>
            <a:r>
              <a:rPr lang="en-US" dirty="0"/>
              <a:t>SYSTEM DEPLOYMENT</a:t>
            </a:r>
            <a:endParaRPr lang="en-IN" dirty="0"/>
          </a:p>
        </p:txBody>
      </p:sp>
      <p:sp>
        <p:nvSpPr>
          <p:cNvPr id="17" name="Rectangle: Rounded Corners 16">
            <a:extLst>
              <a:ext uri="{FF2B5EF4-FFF2-40B4-BE49-F238E27FC236}">
                <a16:creationId xmlns:a16="http://schemas.microsoft.com/office/drawing/2014/main" id="{65D9FA66-E2CE-AF2C-A53C-8247D2644462}"/>
              </a:ext>
            </a:extLst>
          </p:cNvPr>
          <p:cNvSpPr/>
          <p:nvPr/>
        </p:nvSpPr>
        <p:spPr>
          <a:xfrm>
            <a:off x="441784" y="2514600"/>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collection</a:t>
            </a:r>
            <a:endParaRPr lang="en-IN" sz="2000" dirty="0"/>
          </a:p>
        </p:txBody>
      </p:sp>
      <p:sp>
        <p:nvSpPr>
          <p:cNvPr id="18" name="Rectangle: Rounded Corners 17">
            <a:extLst>
              <a:ext uri="{FF2B5EF4-FFF2-40B4-BE49-F238E27FC236}">
                <a16:creationId xmlns:a16="http://schemas.microsoft.com/office/drawing/2014/main" id="{2A39571C-4910-6492-A4DB-B2AB69D07B40}"/>
              </a:ext>
            </a:extLst>
          </p:cNvPr>
          <p:cNvSpPr/>
          <p:nvPr/>
        </p:nvSpPr>
        <p:spPr>
          <a:xfrm>
            <a:off x="3412731" y="2501757"/>
            <a:ext cx="229113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cleaning and preprocessing</a:t>
            </a:r>
            <a:endParaRPr lang="en-IN" sz="2000" dirty="0"/>
          </a:p>
        </p:txBody>
      </p:sp>
      <p:sp>
        <p:nvSpPr>
          <p:cNvPr id="19" name="Rectangle: Rounded Corners 18">
            <a:extLst>
              <a:ext uri="{FF2B5EF4-FFF2-40B4-BE49-F238E27FC236}">
                <a16:creationId xmlns:a16="http://schemas.microsoft.com/office/drawing/2014/main" id="{7ED086AF-F40D-9BFF-89CC-DC809FB0AD98}"/>
              </a:ext>
            </a:extLst>
          </p:cNvPr>
          <p:cNvSpPr/>
          <p:nvPr/>
        </p:nvSpPr>
        <p:spPr>
          <a:xfrm>
            <a:off x="6383678"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Exploratory data analysis tools selection</a:t>
            </a:r>
            <a:endParaRPr lang="en-IN" sz="2000" dirty="0"/>
          </a:p>
        </p:txBody>
      </p:sp>
      <p:sp>
        <p:nvSpPr>
          <p:cNvPr id="20" name="Rectangle: Rounded Corners 19">
            <a:extLst>
              <a:ext uri="{FF2B5EF4-FFF2-40B4-BE49-F238E27FC236}">
                <a16:creationId xmlns:a16="http://schemas.microsoft.com/office/drawing/2014/main" id="{2046BC55-56F6-F206-125A-82BFD935D20D}"/>
              </a:ext>
            </a:extLst>
          </p:cNvPr>
          <p:cNvSpPr/>
          <p:nvPr/>
        </p:nvSpPr>
        <p:spPr>
          <a:xfrm>
            <a:off x="9354626"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System architecture design</a:t>
            </a:r>
            <a:endParaRPr lang="en-IN" sz="2000" dirty="0"/>
          </a:p>
        </p:txBody>
      </p:sp>
      <p:sp>
        <p:nvSpPr>
          <p:cNvPr id="21" name="Rectangle: Rounded Corners 20">
            <a:extLst>
              <a:ext uri="{FF2B5EF4-FFF2-40B4-BE49-F238E27FC236}">
                <a16:creationId xmlns:a16="http://schemas.microsoft.com/office/drawing/2014/main" id="{B3F31AF1-3726-C5EA-42C9-3722DC4D161A}"/>
              </a:ext>
            </a:extLst>
          </p:cNvPr>
          <p:cNvSpPr/>
          <p:nvPr/>
        </p:nvSpPr>
        <p:spPr>
          <a:xfrm>
            <a:off x="9354626" y="4476964"/>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EDA implementation</a:t>
            </a:r>
            <a:endParaRPr lang="en-IN" sz="2000" dirty="0"/>
          </a:p>
        </p:txBody>
      </p:sp>
      <p:sp>
        <p:nvSpPr>
          <p:cNvPr id="22" name="Rectangle: Rounded Corners 21">
            <a:extLst>
              <a:ext uri="{FF2B5EF4-FFF2-40B4-BE49-F238E27FC236}">
                <a16:creationId xmlns:a16="http://schemas.microsoft.com/office/drawing/2014/main" id="{3ABDF979-0949-EBB6-37D7-74D1DD8CCCC4}"/>
              </a:ext>
            </a:extLst>
          </p:cNvPr>
          <p:cNvSpPr/>
          <p:nvPr/>
        </p:nvSpPr>
        <p:spPr>
          <a:xfrm>
            <a:off x="6383678" y="4476965"/>
            <a:ext cx="2291139" cy="914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Testing and validation</a:t>
            </a:r>
            <a:endParaRPr lang="en-IN" sz="2000" dirty="0"/>
          </a:p>
        </p:txBody>
      </p:sp>
      <p:sp>
        <p:nvSpPr>
          <p:cNvPr id="23" name="Rectangle: Rounded Corners 22">
            <a:extLst>
              <a:ext uri="{FF2B5EF4-FFF2-40B4-BE49-F238E27FC236}">
                <a16:creationId xmlns:a16="http://schemas.microsoft.com/office/drawing/2014/main" id="{49215D46-A05C-8BED-14E6-AB3828E1DE84}"/>
              </a:ext>
            </a:extLst>
          </p:cNvPr>
          <p:cNvSpPr/>
          <p:nvPr/>
        </p:nvSpPr>
        <p:spPr>
          <a:xfrm>
            <a:off x="3412732" y="4476964"/>
            <a:ext cx="229113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Deployment </a:t>
            </a:r>
            <a:endParaRPr lang="en-IN" sz="2000" dirty="0"/>
          </a:p>
        </p:txBody>
      </p:sp>
      <p:sp>
        <p:nvSpPr>
          <p:cNvPr id="24" name="Rectangle: Rounded Corners 23">
            <a:extLst>
              <a:ext uri="{FF2B5EF4-FFF2-40B4-BE49-F238E27FC236}">
                <a16:creationId xmlns:a16="http://schemas.microsoft.com/office/drawing/2014/main" id="{EB6296E8-1FFE-1729-ECBE-BE9E108D686A}"/>
              </a:ext>
            </a:extLst>
          </p:cNvPr>
          <p:cNvSpPr/>
          <p:nvPr/>
        </p:nvSpPr>
        <p:spPr>
          <a:xfrm>
            <a:off x="546235" y="4476964"/>
            <a:ext cx="218668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Documentation and training</a:t>
            </a:r>
            <a:r>
              <a:rPr lang="en-US" dirty="0"/>
              <a:t> </a:t>
            </a:r>
            <a:endParaRPr lang="en-IN" dirty="0"/>
          </a:p>
        </p:txBody>
      </p:sp>
      <p:cxnSp>
        <p:nvCxnSpPr>
          <p:cNvPr id="25" name="Straight Arrow Connector 24">
            <a:extLst>
              <a:ext uri="{FF2B5EF4-FFF2-40B4-BE49-F238E27FC236}">
                <a16:creationId xmlns:a16="http://schemas.microsoft.com/office/drawing/2014/main" id="{1D0591B2-3EB8-6706-0328-272B29D07CD5}"/>
              </a:ext>
            </a:extLst>
          </p:cNvPr>
          <p:cNvCxnSpPr>
            <a:cxnSpLocks/>
            <a:stCxn id="17" idx="3"/>
            <a:endCxn id="18" idx="1"/>
          </p:cNvCxnSpPr>
          <p:nvPr/>
        </p:nvCxnSpPr>
        <p:spPr>
          <a:xfrm flipV="1">
            <a:off x="2732923" y="2958957"/>
            <a:ext cx="679808" cy="1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6647E2D-9AE8-FAA5-5CF6-4E91F4E10ABF}"/>
              </a:ext>
            </a:extLst>
          </p:cNvPr>
          <p:cNvCxnSpPr>
            <a:cxnSpLocks/>
            <a:stCxn id="18" idx="3"/>
            <a:endCxn id="19" idx="1"/>
          </p:cNvCxnSpPr>
          <p:nvPr/>
        </p:nvCxnSpPr>
        <p:spPr>
          <a:xfrm>
            <a:off x="5703869"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635247A-A9DB-1411-766B-421599E714BC}"/>
              </a:ext>
            </a:extLst>
          </p:cNvPr>
          <p:cNvCxnSpPr>
            <a:stCxn id="19" idx="3"/>
            <a:endCxn id="20" idx="1"/>
          </p:cNvCxnSpPr>
          <p:nvPr/>
        </p:nvCxnSpPr>
        <p:spPr>
          <a:xfrm>
            <a:off x="8674817"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12D12D8-77A9-3263-8709-DED98B647362}"/>
              </a:ext>
            </a:extLst>
          </p:cNvPr>
          <p:cNvCxnSpPr>
            <a:stCxn id="20" idx="2"/>
            <a:endCxn id="21" idx="0"/>
          </p:cNvCxnSpPr>
          <p:nvPr/>
        </p:nvCxnSpPr>
        <p:spPr>
          <a:xfrm>
            <a:off x="10500196" y="3416157"/>
            <a:ext cx="0" cy="106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99F4EDB-A71C-8E9E-6EBE-B23854ED9833}"/>
              </a:ext>
            </a:extLst>
          </p:cNvPr>
          <p:cNvCxnSpPr>
            <a:stCxn id="21" idx="1"/>
            <a:endCxn id="22" idx="3"/>
          </p:cNvCxnSpPr>
          <p:nvPr/>
        </p:nvCxnSpPr>
        <p:spPr>
          <a:xfrm flipH="1">
            <a:off x="8674817"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A4A9953-DA92-E89C-566A-1C0D95C4F20B}"/>
              </a:ext>
            </a:extLst>
          </p:cNvPr>
          <p:cNvCxnSpPr>
            <a:stCxn id="22" idx="1"/>
            <a:endCxn id="23" idx="3"/>
          </p:cNvCxnSpPr>
          <p:nvPr/>
        </p:nvCxnSpPr>
        <p:spPr>
          <a:xfrm flipH="1" flipV="1">
            <a:off x="5703869"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6CE303B-EB60-255D-8596-D5095742A5D0}"/>
              </a:ext>
            </a:extLst>
          </p:cNvPr>
          <p:cNvCxnSpPr>
            <a:stCxn id="23" idx="1"/>
            <a:endCxn id="24" idx="3"/>
          </p:cNvCxnSpPr>
          <p:nvPr/>
        </p:nvCxnSpPr>
        <p:spPr>
          <a:xfrm flipH="1">
            <a:off x="2732923" y="4934164"/>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325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A416-543B-78CA-A7F2-5C51048D7B28}"/>
              </a:ext>
            </a:extLst>
          </p:cNvPr>
          <p:cNvSpPr>
            <a:spLocks noGrp="1"/>
          </p:cNvSpPr>
          <p:nvPr>
            <p:ph type="title"/>
          </p:nvPr>
        </p:nvSpPr>
        <p:spPr/>
        <p:txBody>
          <a:bodyPr/>
          <a:lstStyle/>
          <a:p>
            <a:r>
              <a:rPr lang="en-US" dirty="0"/>
              <a:t>MODEL DEVELOPMENT AND ALGORITHM</a:t>
            </a:r>
            <a:endParaRPr lang="en-IN" dirty="0"/>
          </a:p>
        </p:txBody>
      </p:sp>
      <p:sp>
        <p:nvSpPr>
          <p:cNvPr id="3" name="Content Placeholder 2">
            <a:extLst>
              <a:ext uri="{FF2B5EF4-FFF2-40B4-BE49-F238E27FC236}">
                <a16:creationId xmlns:a16="http://schemas.microsoft.com/office/drawing/2014/main" id="{4E4CA60F-395B-A145-C186-7F1C23B311D4}"/>
              </a:ext>
            </a:extLst>
          </p:cNvPr>
          <p:cNvSpPr>
            <a:spLocks noGrp="1"/>
          </p:cNvSpPr>
          <p:nvPr>
            <p:ph idx="1"/>
          </p:nvPr>
        </p:nvSpPr>
        <p:spPr>
          <a:xfrm>
            <a:off x="236307" y="2080018"/>
            <a:ext cx="11815280" cy="4885861"/>
          </a:xfrm>
        </p:spPr>
        <p:txBody>
          <a:bodyPr>
            <a:normAutofit fontScale="40000" lnSpcReduction="20000"/>
          </a:bodyPr>
          <a:lstStyle/>
          <a:p>
            <a:pPr marL="0" indent="0" algn="just">
              <a:lnSpc>
                <a:spcPct val="120000"/>
              </a:lnSpc>
              <a:buNone/>
            </a:pPr>
            <a:r>
              <a:rPr lang="en-US" sz="5500" dirty="0">
                <a:solidFill>
                  <a:schemeClr val="bg1"/>
                </a:solidFill>
                <a:effectLst/>
              </a:rPr>
              <a:t>To analyze the agricultural raw material prices dataset, you can follow these steps:</a:t>
            </a:r>
          </a:p>
          <a:p>
            <a:pPr algn="just">
              <a:lnSpc>
                <a:spcPct val="120000"/>
              </a:lnSpc>
              <a:buFont typeface="+mj-lt"/>
              <a:buAutoNum type="arabicPeriod"/>
            </a:pPr>
            <a:r>
              <a:rPr lang="en-US" sz="5500" b="1" i="0" dirty="0">
                <a:solidFill>
                  <a:srgbClr val="0D0D0D"/>
                </a:solidFill>
                <a:effectLst/>
              </a:rPr>
              <a:t>Data Collection: </a:t>
            </a:r>
            <a:r>
              <a:rPr lang="en-US" sz="5500" b="0" i="0" dirty="0">
                <a:solidFill>
                  <a:srgbClr val="0D0D0D"/>
                </a:solidFill>
                <a:effectLst/>
              </a:rPr>
              <a:t>Obtain the agricultural raw material prices dataset containing information about various raw materials and their prices over the years.</a:t>
            </a:r>
          </a:p>
          <a:p>
            <a:pPr algn="just">
              <a:lnSpc>
                <a:spcPct val="120000"/>
              </a:lnSpc>
              <a:buFont typeface="+mj-lt"/>
              <a:buAutoNum type="arabicPeriod"/>
            </a:pPr>
            <a:r>
              <a:rPr lang="en-US" sz="5500" b="1" i="0" dirty="0">
                <a:solidFill>
                  <a:srgbClr val="0D0D0D"/>
                </a:solidFill>
                <a:effectLst/>
              </a:rPr>
              <a:t>Exploratory Data Analysis (EDA): </a:t>
            </a:r>
            <a:r>
              <a:rPr lang="en-US" sz="5500" b="0" i="0" dirty="0">
                <a:solidFill>
                  <a:srgbClr val="0D0D0D"/>
                </a:solidFill>
                <a:effectLst/>
              </a:rPr>
              <a:t>Conduct exploratory data analysis to understand the dataset's structure, distribution, and relationships between variables. This may include:</a:t>
            </a:r>
          </a:p>
          <a:p>
            <a:pPr lvl="1" algn="just">
              <a:lnSpc>
                <a:spcPct val="120000"/>
              </a:lnSpc>
              <a:buFont typeface="Wingdings" panose="05000000000000000000" pitchFamily="2" charset="2"/>
              <a:buChar char="§"/>
            </a:pPr>
            <a:r>
              <a:rPr lang="en-US" sz="5500" b="0" i="0" dirty="0">
                <a:solidFill>
                  <a:srgbClr val="0D0D0D"/>
                </a:solidFill>
                <a:effectLst/>
              </a:rPr>
              <a:t>Summarizing the dataset (e.g., mean, median, range, standard deviation).</a:t>
            </a:r>
          </a:p>
          <a:p>
            <a:pPr lvl="1" algn="just">
              <a:lnSpc>
                <a:spcPct val="120000"/>
              </a:lnSpc>
              <a:buFont typeface="Wingdings" panose="05000000000000000000" pitchFamily="2" charset="2"/>
              <a:buChar char="§"/>
            </a:pPr>
            <a:r>
              <a:rPr lang="en-US" sz="5500" b="0" i="0" dirty="0">
                <a:solidFill>
                  <a:srgbClr val="0D0D0D"/>
                </a:solidFill>
                <a:effectLst/>
              </a:rPr>
              <a:t>Visualizing the distribution of prices for each raw material over the years (e.g., line plots, histograms).</a:t>
            </a:r>
          </a:p>
          <a:p>
            <a:pPr lvl="1" algn="just">
              <a:lnSpc>
                <a:spcPct val="120000"/>
              </a:lnSpc>
              <a:buFont typeface="Wingdings" panose="05000000000000000000" pitchFamily="2" charset="2"/>
              <a:buChar char="§"/>
            </a:pPr>
            <a:r>
              <a:rPr lang="en-US" sz="5500" b="0" i="0" dirty="0">
                <a:solidFill>
                  <a:srgbClr val="0D0D0D"/>
                </a:solidFill>
                <a:effectLst/>
              </a:rPr>
              <a:t>Identifying outliers and missing values.</a:t>
            </a:r>
          </a:p>
          <a:p>
            <a:pPr lvl="1" algn="just">
              <a:lnSpc>
                <a:spcPct val="120000"/>
              </a:lnSpc>
              <a:buFont typeface="Wingdings" panose="05000000000000000000" pitchFamily="2" charset="2"/>
              <a:buChar char="§"/>
            </a:pPr>
            <a:r>
              <a:rPr lang="en-US" sz="5500" b="0" i="0" dirty="0">
                <a:solidFill>
                  <a:srgbClr val="0D0D0D"/>
                </a:solidFill>
                <a:effectLst/>
              </a:rPr>
              <a:t>Calculating the percentage change in prices for each raw material over time.</a:t>
            </a:r>
          </a:p>
          <a:p>
            <a:br>
              <a:rPr lang="en-US" b="0" i="0" dirty="0">
                <a:solidFill>
                  <a:srgbClr val="0D0D0D"/>
                </a:solidFill>
                <a:effectLst/>
                <a:latin typeface="Söhne"/>
              </a:rPr>
            </a:br>
            <a:endParaRPr lang="en-IN" dirty="0"/>
          </a:p>
        </p:txBody>
      </p:sp>
    </p:spTree>
    <p:extLst>
      <p:ext uri="{BB962C8B-B14F-4D97-AF65-F5344CB8AC3E}">
        <p14:creationId xmlns:p14="http://schemas.microsoft.com/office/powerpoint/2010/main" val="31025444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142</TotalTime>
  <Words>1134</Words>
  <Application>Microsoft Office PowerPoint</Application>
  <PresentationFormat>Widescreen</PresentationFormat>
  <Paragraphs>82</Paragraphs>
  <Slides>16</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Trebuchet MS</vt:lpstr>
      <vt:lpstr>Wingdings</vt:lpstr>
      <vt:lpstr>Berlin</vt:lpstr>
      <vt:lpstr>AGRICULTURAL RAW MATERIAL ANALYSIS</vt:lpstr>
      <vt:lpstr>COURSE OUTLINE</vt:lpstr>
      <vt:lpstr>ABSTRACT</vt:lpstr>
      <vt:lpstr>CONT..</vt:lpstr>
      <vt:lpstr>PROBLEM STATEMENT</vt:lpstr>
      <vt:lpstr>AIM AND OBJECTIVES</vt:lpstr>
      <vt:lpstr>CONT..</vt:lpstr>
      <vt:lpstr>SYSTEM DEPLOYMENT</vt:lpstr>
      <vt:lpstr>MODEL DEVELOPMENT AND ALGORITHM</vt:lpstr>
      <vt:lpstr>CONT..</vt:lpstr>
      <vt:lpstr>CONT..</vt:lpstr>
      <vt:lpstr>FUTURE SCOPE</vt:lpstr>
      <vt:lpstr>VIDEO OF THE PROJECT</vt:lpstr>
      <vt:lpstr>CONCLUSION</vt:lpstr>
      <vt:lpstr>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RAW MATERIAL ANALYSIS</dc:title>
  <dc:creator>gopika A</dc:creator>
  <cp:lastModifiedBy>gopika A</cp:lastModifiedBy>
  <cp:revision>6</cp:revision>
  <dcterms:created xsi:type="dcterms:W3CDTF">2024-04-09T10:57:20Z</dcterms:created>
  <dcterms:modified xsi:type="dcterms:W3CDTF">2024-04-10T13:43:22Z</dcterms:modified>
</cp:coreProperties>
</file>