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</p:sldIdLst>
  <p:sldSz cx="12192000" cy="6858000"/>
  <p:notesSz cx="7772400" cy="100584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F84D526-14E5-4AB9-8E81-C752A801458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6/20/2021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2F58CE-4D5E-48B8-84F3-F90334480A3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50FFAC9-321B-4537-B89C-7EA29B025966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6/20/2021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FFD9A6F-AFA0-49B9-BBAA-145085D65C0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5040" y="550440"/>
            <a:ext cx="852012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Auto system </a:t>
            </a:r>
            <a:r>
              <a:rPr lang="th-TH" sz="2800" b="0" strike="noStrike" spc="-1">
                <a:solidFill>
                  <a:srgbClr val="000000"/>
                </a:solidFill>
                <a:latin typeface="Calibri"/>
              </a:rPr>
              <a:t>พยายามให้ระบบเป็น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auto </a:t>
            </a:r>
            <a:r>
              <a:rPr lang="th-TH" sz="2800" b="0" strike="noStrike" spc="-1">
                <a:solidFill>
                  <a:srgbClr val="000000"/>
                </a:solidFill>
                <a:latin typeface="Calibri"/>
              </a:rPr>
              <a:t>เพื่อให้ง่ายต่อ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847520" y="2332800"/>
            <a:ext cx="1613880" cy="12218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th-TH" sz="2800" b="0" strike="noStrike" spc="-1">
                <a:solidFill>
                  <a:srgbClr val="000000"/>
                </a:solidFill>
                <a:latin typeface="Calibri"/>
              </a:rPr>
              <a:t>กล้อง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pir sensor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processor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4" name="Line 3"/>
          <p:cNvSpPr/>
          <p:nvPr/>
        </p:nvSpPr>
        <p:spPr>
          <a:xfrm>
            <a:off x="0" y="5598360"/>
            <a:ext cx="121917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5613480" y="6074280"/>
            <a:ext cx="8668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floor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2481840" y="3555000"/>
            <a:ext cx="316800" cy="2043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1580400" y="4599360"/>
            <a:ext cx="107892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h-TH" sz="2800" b="0" strike="noStrike" spc="-1">
                <a:solidFill>
                  <a:srgbClr val="000000"/>
                </a:solidFill>
                <a:latin typeface="Calibri"/>
              </a:rPr>
              <a:t>เสาตั้ง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10004400" y="713880"/>
            <a:ext cx="1016640" cy="48794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WALL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89" name="Group 8"/>
          <p:cNvGrpSpPr/>
          <p:nvPr/>
        </p:nvGrpSpPr>
        <p:grpSpPr>
          <a:xfrm>
            <a:off x="4124160" y="3550320"/>
            <a:ext cx="3340080" cy="2043000"/>
            <a:chOff x="4124160" y="3550320"/>
            <a:chExt cx="3340080" cy="2043000"/>
          </a:xfrm>
        </p:grpSpPr>
        <p:sp>
          <p:nvSpPr>
            <p:cNvPr id="90" name="CustomShape 9"/>
            <p:cNvSpPr/>
            <p:nvPr/>
          </p:nvSpPr>
          <p:spPr>
            <a:xfrm>
              <a:off x="4124160" y="3550320"/>
              <a:ext cx="3340080" cy="27036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CustomShape 10"/>
            <p:cNvSpPr/>
            <p:nvPr/>
          </p:nvSpPr>
          <p:spPr>
            <a:xfrm>
              <a:off x="4543920" y="3821040"/>
              <a:ext cx="316800" cy="1772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11"/>
            <p:cNvSpPr/>
            <p:nvPr/>
          </p:nvSpPr>
          <p:spPr>
            <a:xfrm>
              <a:off x="6763320" y="3820680"/>
              <a:ext cx="316800" cy="1772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3" name="CustomShape 12"/>
          <p:cNvSpPr/>
          <p:nvPr/>
        </p:nvSpPr>
        <p:spPr>
          <a:xfrm>
            <a:off x="7753680" y="2108520"/>
            <a:ext cx="1455120" cy="34848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human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 flipV="1">
            <a:off x="3647520" y="1259280"/>
            <a:ext cx="5882400" cy="1072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4"/>
          <p:cNvSpPr/>
          <p:nvPr/>
        </p:nvSpPr>
        <p:spPr>
          <a:xfrm>
            <a:off x="3546000" y="3667680"/>
            <a:ext cx="6369840" cy="63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5"/>
          <p:cNvSpPr/>
          <p:nvPr/>
        </p:nvSpPr>
        <p:spPr>
          <a:xfrm>
            <a:off x="4744800" y="2668680"/>
            <a:ext cx="15314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h-TH" sz="2800" b="0" strike="noStrike" spc="-1">
                <a:solidFill>
                  <a:srgbClr val="000000"/>
                </a:solidFill>
                <a:latin typeface="Calibri"/>
              </a:rPr>
              <a:t>มุมระนาบ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97480" y="550440"/>
            <a:ext cx="19580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Auto system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721240" y="1073880"/>
            <a:ext cx="1613880" cy="12218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th-TH" sz="2800" b="0" strike="noStrike" spc="-1">
                <a:solidFill>
                  <a:srgbClr val="000000"/>
                </a:solidFill>
                <a:latin typeface="Calibri"/>
              </a:rPr>
              <a:t>กล้อง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pir sensor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processor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9" name="Line 3"/>
          <p:cNvSpPr/>
          <p:nvPr/>
        </p:nvSpPr>
        <p:spPr>
          <a:xfrm>
            <a:off x="0" y="5598360"/>
            <a:ext cx="121917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2655360" y="5962320"/>
            <a:ext cx="8668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floor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938520" y="2589480"/>
            <a:ext cx="107892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h-TH" sz="2800" b="0" strike="noStrike" spc="-1">
                <a:solidFill>
                  <a:srgbClr val="000000"/>
                </a:solidFill>
                <a:latin typeface="Calibri"/>
              </a:rPr>
              <a:t>เสาตั้ง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102" name="Group 6"/>
          <p:cNvGrpSpPr/>
          <p:nvPr/>
        </p:nvGrpSpPr>
        <p:grpSpPr>
          <a:xfrm>
            <a:off x="4124160" y="3550320"/>
            <a:ext cx="3340080" cy="2043000"/>
            <a:chOff x="4124160" y="3550320"/>
            <a:chExt cx="3340080" cy="2043000"/>
          </a:xfrm>
        </p:grpSpPr>
        <p:sp>
          <p:nvSpPr>
            <p:cNvPr id="103" name="CustomShape 7"/>
            <p:cNvSpPr/>
            <p:nvPr/>
          </p:nvSpPr>
          <p:spPr>
            <a:xfrm>
              <a:off x="4124160" y="3550320"/>
              <a:ext cx="3340080" cy="27036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ustomShape 8"/>
            <p:cNvSpPr/>
            <p:nvPr/>
          </p:nvSpPr>
          <p:spPr>
            <a:xfrm>
              <a:off x="4543920" y="3821040"/>
              <a:ext cx="316800" cy="1772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CustomShape 9"/>
            <p:cNvSpPr/>
            <p:nvPr/>
          </p:nvSpPr>
          <p:spPr>
            <a:xfrm>
              <a:off x="6763320" y="3820680"/>
              <a:ext cx="316800" cy="1772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6" name="CustomShape 10"/>
          <p:cNvSpPr/>
          <p:nvPr/>
        </p:nvSpPr>
        <p:spPr>
          <a:xfrm>
            <a:off x="7753680" y="2108520"/>
            <a:ext cx="1455120" cy="348480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human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7" name="CustomShape 11"/>
          <p:cNvSpPr/>
          <p:nvPr/>
        </p:nvSpPr>
        <p:spPr>
          <a:xfrm>
            <a:off x="5281200" y="1361520"/>
            <a:ext cx="4888800" cy="3982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2"/>
          <p:cNvSpPr/>
          <p:nvPr/>
        </p:nvSpPr>
        <p:spPr>
          <a:xfrm>
            <a:off x="4124160" y="2529720"/>
            <a:ext cx="1067400" cy="296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3"/>
          <p:cNvSpPr/>
          <p:nvPr/>
        </p:nvSpPr>
        <p:spPr>
          <a:xfrm>
            <a:off x="1882080" y="1859400"/>
            <a:ext cx="339840" cy="37339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4"/>
          <p:cNvSpPr/>
          <p:nvPr/>
        </p:nvSpPr>
        <p:spPr>
          <a:xfrm>
            <a:off x="1882080" y="1513800"/>
            <a:ext cx="838800" cy="340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5"/>
          <p:cNvSpPr/>
          <p:nvPr/>
        </p:nvSpPr>
        <p:spPr>
          <a:xfrm>
            <a:off x="5159160" y="2589480"/>
            <a:ext cx="99792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th-TH" sz="2800" b="0" strike="noStrike" spc="-1">
                <a:solidFill>
                  <a:srgbClr val="000000"/>
                </a:solidFill>
                <a:latin typeface="Calibri"/>
              </a:rPr>
              <a:t>มุมสูง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Spec background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เป็นพื้นหลังแบบไหนก็ได้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ต้องยึดให้แน่น ต้องไม่มีการเปลี่ยนแปลง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เช่นกล้องมุมระนาบ พื้นหลังเป็นกำแพงหรือฉากที่ไม่มีของวาง ไม่มีการขยับในพื้นหลัง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หรือกล้องมุมสูง ถ่ายลงมาที่พื้นต้องตีกรอบเป็นพื้นที่ไว้ว่า ห้ามเอาของมาวางหรือทำให้ พื้นที่เป็นฉากมีการเปลี่ยนแปลง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***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การเตรียม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background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เมื่อเปิดการทำงาน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raspberry pi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ต้องไม่มีคนอยู่ในเฟรมภาพ ในกระบวนการนี้จะให้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led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สีแดงติด เพื่อบอกว่าอยู่ใน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process  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spc="-1" dirty="0">
                <a:solidFill>
                  <a:srgbClr val="000000"/>
                </a:solidFill>
                <a:latin typeface="Calibri"/>
              </a:rPr>
              <a:t>*** </a:t>
            </a:r>
            <a:r>
              <a:rPr lang="th-TH" sz="1800" spc="-1" dirty="0">
                <a:solidFill>
                  <a:srgbClr val="000000"/>
                </a:solidFill>
                <a:latin typeface="Calibri"/>
              </a:rPr>
              <a:t>ไม่จำเป็นต้องใช้ จอ </a:t>
            </a:r>
            <a:r>
              <a:rPr lang="en-US" sz="1800" spc="-1">
                <a:solidFill>
                  <a:srgbClr val="000000"/>
                </a:solidFill>
                <a:latin typeface="Calibri"/>
              </a:rPr>
              <a:t>display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ทำมาอีกรูปแบบในการตัดจบคลิป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เดิมเป็นคนเดินออกมาได้เลย</a:t>
            </a: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th-TH" sz="1800" spc="-1" dirty="0">
                <a:solidFill>
                  <a:srgbClr val="000000"/>
                </a:solidFill>
                <a:latin typeface="Calibri"/>
              </a:rPr>
              <a:t>อันใหม่คือ เหมือนปุ่มกด แต่กดกลางอากาศ ต้องมี </a:t>
            </a:r>
            <a:r>
              <a:rPr lang="en-US" sz="1800" spc="-1" dirty="0">
                <a:solidFill>
                  <a:srgbClr val="000000"/>
                </a:solidFill>
                <a:latin typeface="Calibri"/>
              </a:rPr>
              <a:t>display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Spec system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spc="-1" dirty="0">
                <a:solidFill>
                  <a:srgbClr val="000000"/>
                </a:solidFill>
                <a:latin typeface="Calibri"/>
              </a:rPr>
              <a:t>กล้อง 1 ตัว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อัด</a:t>
            </a:r>
            <a:r>
              <a:rPr lang="th-TH" sz="1800" spc="-1" dirty="0">
                <a:solidFill>
                  <a:srgbClr val="000000"/>
                </a:solidFill>
                <a:latin typeface="Calibri"/>
              </a:rPr>
              <a:t>วิดิโอตอนแพ็คของ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จัดการเลข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tag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สินค้า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spc="-1" dirty="0">
                <a:solidFill>
                  <a:srgbClr val="000000"/>
                </a:solidFill>
                <a:latin typeface="Calibri"/>
              </a:rPr>
              <a:t>ต้องมีชื่อผู้รับผิดชอบการแพ็คของนี้ </a:t>
            </a:r>
            <a:r>
              <a:rPr lang="en-US" sz="1800" spc="-1" dirty="0">
                <a:solidFill>
                  <a:srgbClr val="000000"/>
                </a:solidFill>
                <a:latin typeface="Calibri"/>
              </a:rPr>
              <a:t>(user)  </a:t>
            </a:r>
            <a:r>
              <a:rPr lang="en-US" sz="1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</a:t>
            </a:r>
            <a:r>
              <a:rPr lang="th-TH" sz="1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ใช้ </a:t>
            </a:r>
            <a:r>
              <a:rPr lang="en-US" sz="1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import re </a:t>
            </a:r>
            <a:r>
              <a:rPr lang="th-TH" sz="1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ในการชี้คำเลือกระหว่าง</a:t>
            </a:r>
            <a:r>
              <a:rPr lang="en-US" sz="1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qr</a:t>
            </a:r>
            <a:r>
              <a:rPr lang="th-TH" sz="18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ของสินค้า หรือพนักงาน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1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375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step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38080" y="13496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65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ระบบเป็นระบบ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auto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ทั้งหมด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พื้นที่ยังไงก็ได้ กล้องมุมไหนก็ได้ แต่ต้องเป็นมุมเดิมที่ไม่มีการเปลี่ยน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background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เปิดระบบ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raspberry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ครั้งแรกจะมี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process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ซักครู่โดยจะมีไฟสถานะเป็นสีแดงบอก ก่อนจะรอ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input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จาก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pir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ตรงนี้ไฟสถานะจะติดทั้งเขียวและแดง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คนแพ็คของเดินเข้ามาอยู่หน้ากล้อง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PIR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จะ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detect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แล้วทำการเปิดกล้อง ไฟแสดงสถานะสีเขียวกล้องเปิด กล้องจะรอ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QR code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กรณีที่มีใครเข้ามาในพื้นที่โดยบังเอิญ กล้องจะเปิดขึ้นมา แต่ถ้าไม่มีการ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scan QR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ใน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30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วินาที กล้องก็จะปิดไป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คนแพ็คของโชว์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QR code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ไปที่กล้อง จะมีการบันทึก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QR code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รอจนไฟสถานะเป็นสีแดง กล้องจะเริ่มอัดวิดิโอ เริ่มแพ็คของได้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เมื่อแพ็คเสร็จสามารถเดินออกมาได้เลย  โดยเมื่อเดินออกมาจากกล้อง กล้องจะจบการบันทึกวิดิโอ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และในขณะไฟเป็น สีแดงจะเป็นขั้นตอนของ 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process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ทั้ง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edit video, post 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		**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การ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edit video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สำหรับคนที่ของน้อยใช้เวลาแพ็คไม่ถึง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3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นาที อาจจะใช้ คลิปเต็มที่ความเร็วปกติ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	แต่ถ้าการแพ็คใช้เวลามากกว่า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3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นาที จะ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timelapse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ให้คลิปทั้งหมดลงมาอยู่ใน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3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นาที ในกรณีที่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th-TH" sz="1800" b="0" strike="noStrike" spc="-1" dirty="0">
                <a:solidFill>
                  <a:srgbClr val="000000"/>
                </a:solidFill>
                <a:latin typeface="Calibri"/>
                <a:cs typeface="Lucida Sans"/>
              </a:rPr>
              <a:t>เมื่อ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process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  <a:cs typeface="Lucida Sans"/>
              </a:rPr>
              <a:t>เสร็จ </a:t>
            </a:r>
            <a:r>
              <a:rPr lang="th-TH" sz="1800" b="0" strike="noStrike" spc="-1" dirty="0">
                <a:solidFill>
                  <a:srgbClr val="000000"/>
                </a:solidFill>
                <a:latin typeface="Calibri"/>
              </a:rPr>
              <a:t>ไฟสถานะจะติดทั้งเขียวและแดง แล้วเข้าสู่ลูปเดิม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Code feature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349639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create path </a:t>
            </a:r>
            <a:r>
              <a:rPr lang="en-US" sz="1600" b="0" strike="noStrike" spc="-1" dirty="0" err="1">
                <a:latin typeface="JetBrains Mono"/>
                <a:ea typeface="JetBrains Mono"/>
              </a:rPr>
              <a:t>dir</a:t>
            </a:r>
            <a:endParaRPr lang="en-US" sz="1600" b="0" strike="noStrike" spc="-1" dirty="0">
              <a:latin typeface="JetBrains Mono"/>
              <a:ea typeface="JetBrains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get background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wait input to turn on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decode </a:t>
            </a:r>
            <a:r>
              <a:rPr lang="en-US" sz="1600" b="0" strike="noStrike" spc="-1" dirty="0" err="1">
                <a:latin typeface="JetBrains Mono"/>
                <a:ea typeface="JetBrains Mono"/>
              </a:rPr>
              <a:t>qr</a:t>
            </a:r>
            <a:endParaRPr lang="en-US" sz="1600" b="0" strike="noStrike" spc="-1" dirty="0">
              <a:latin typeface="JetBrains Mono"/>
              <a:ea typeface="JetBrains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check that </a:t>
            </a:r>
            <a:r>
              <a:rPr lang="en-US" sz="1600" b="0" strike="noStrike" spc="-1" dirty="0" err="1">
                <a:latin typeface="JetBrains Mono"/>
                <a:ea typeface="JetBrains Mono"/>
              </a:rPr>
              <a:t>qr</a:t>
            </a:r>
            <a:r>
              <a:rPr lang="en-US" sz="1600" b="0" strike="noStrike" spc="-1" dirty="0">
                <a:latin typeface="JetBrains Mono"/>
                <a:ea typeface="JetBrains Mono"/>
              </a:rPr>
              <a:t> code in 3 sec is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save </a:t>
            </a:r>
            <a:r>
              <a:rPr lang="en-US" sz="1600" b="0" strike="noStrike" spc="-1" dirty="0" err="1">
                <a:latin typeface="JetBrains Mono"/>
                <a:ea typeface="JetBrains Mono"/>
              </a:rPr>
              <a:t>qr</a:t>
            </a:r>
            <a:r>
              <a:rPr lang="en-US" sz="1600" b="0" strike="noStrike" spc="-1" dirty="0">
                <a:latin typeface="JetBrains Mono"/>
                <a:ea typeface="JetBrains Mono"/>
              </a:rPr>
              <a:t>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in 30 sec, if not find any </a:t>
            </a:r>
            <a:r>
              <a:rPr lang="en-US" sz="1600" b="0" strike="noStrike" spc="-1" dirty="0" err="1">
                <a:latin typeface="JetBrains Mono"/>
                <a:ea typeface="JetBrains Mono"/>
              </a:rPr>
              <a:t>qr</a:t>
            </a:r>
            <a:r>
              <a:rPr lang="en-US" sz="1600" b="0" strike="noStrike" spc="-1" dirty="0">
                <a:latin typeface="JetBrains Mono"/>
                <a:ea typeface="JetBrains Mono"/>
              </a:rPr>
              <a:t> code it will 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create video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video recording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check motion to auto video ending. if user leave frame that is the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create new and remove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latin typeface="JetBrains Mono"/>
                <a:ea typeface="JetBrains Mono"/>
              </a:rPr>
              <a:t>post to </a:t>
            </a:r>
            <a:r>
              <a:rPr lang="en-US" sz="1600" b="0" strike="noStrike" spc="-1" dirty="0" err="1">
                <a:latin typeface="JetBrains Mono"/>
                <a:ea typeface="JetBrains Mono"/>
              </a:rPr>
              <a:t>url</a:t>
            </a:r>
            <a:endParaRPr lang="en-US" sz="1600" b="0" strike="noStrike" spc="-1" dirty="0">
              <a:latin typeface="JetBrains Mono"/>
              <a:ea typeface="JetBrains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6" descr="Diagram&#10;&#10;Description automatically generated"/>
          <p:cNvPicPr/>
          <p:nvPr/>
        </p:nvPicPr>
        <p:blipFill>
          <a:blip r:embed="rId2"/>
          <a:srcRect l="2278" t="1977" r="1126" b="769"/>
          <a:stretch/>
        </p:blipFill>
        <p:spPr>
          <a:xfrm>
            <a:off x="1525680" y="91440"/>
            <a:ext cx="9140040" cy="6766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equipment cost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359000"/>
            <a:ext cx="10515240" cy="5295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Raspberry pi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กล้อง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PIR sensor </a:t>
            </a: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ประมาณ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40</a:t>
            </a: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บาท ถูกได้กว่านี้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Led 2 </a:t>
            </a: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ตัว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2 </a:t>
            </a: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สี หรือจะใช้เป็น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2 </a:t>
            </a: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สี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3 </a:t>
            </a: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ขา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1 </a:t>
            </a: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ตัว ราคาปกติอาจจะตัวละ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2 </a:t>
            </a:r>
            <a:r>
              <a:rPr lang="th-TH" sz="2000" b="0" strike="noStrike" spc="-1">
                <a:solidFill>
                  <a:srgbClr val="000000"/>
                </a:solidFill>
                <a:latin typeface="Calibri"/>
              </a:rPr>
              <a:t>บาท แต่ถ้า ซื้อที่บ้านหม้อ หรือซื้อขายส่งจะได้ถูกกว่านี้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1" name="Picture 4"/>
          <p:cNvPicPr/>
          <p:nvPr/>
        </p:nvPicPr>
        <p:blipFill>
          <a:blip r:embed="rId2"/>
          <a:stretch/>
        </p:blipFill>
        <p:spPr>
          <a:xfrm>
            <a:off x="7457400" y="303480"/>
            <a:ext cx="4185720" cy="277416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6"/>
          <p:cNvPicPr/>
          <p:nvPr/>
        </p:nvPicPr>
        <p:blipFill>
          <a:blip r:embed="rId3"/>
          <a:stretch/>
        </p:blipFill>
        <p:spPr>
          <a:xfrm>
            <a:off x="5910840" y="3780000"/>
            <a:ext cx="5851800" cy="2585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2602</TotalTime>
  <Words>585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JetBrains Mono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KAVIN TENGAMNUAY</dc:creator>
  <dc:description/>
  <cp:lastModifiedBy>KAVIN TENGAMNUAY</cp:lastModifiedBy>
  <cp:revision>24</cp:revision>
  <dcterms:created xsi:type="dcterms:W3CDTF">2021-06-06T11:01:23Z</dcterms:created>
  <dcterms:modified xsi:type="dcterms:W3CDTF">2021-06-20T13:50:34Z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