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16"/>
  </p:notesMasterIdLst>
  <p:handoutMasterIdLst>
    <p:handoutMasterId r:id="rId17"/>
  </p:handoutMasterIdLst>
  <p:sldIdLst>
    <p:sldId id="256" r:id="rId2"/>
    <p:sldId id="261" r:id="rId3"/>
    <p:sldId id="262" r:id="rId4"/>
    <p:sldId id="263" r:id="rId5"/>
    <p:sldId id="270" r:id="rId6"/>
    <p:sldId id="271" r:id="rId7"/>
    <p:sldId id="272" r:id="rId8"/>
    <p:sldId id="273" r:id="rId9"/>
    <p:sldId id="265" r:id="rId10"/>
    <p:sldId id="266" r:id="rId11"/>
    <p:sldId id="267" r:id="rId12"/>
    <p:sldId id="268" r:id="rId13"/>
    <p:sldId id="269" r:id="rId14"/>
    <p:sldId id="26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48" autoAdjust="0"/>
  </p:normalViewPr>
  <p:slideViewPr>
    <p:cSldViewPr snapToGrid="0">
      <p:cViewPr varScale="1">
        <p:scale>
          <a:sx n="62" d="100"/>
          <a:sy n="62" d="100"/>
        </p:scale>
        <p:origin x="828" y="4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7/19/2024</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7/19/2024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14</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7/19/2024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7/19/2024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7/19/2024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7/19/2024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7/19/2024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7/19/2024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10294" y="10284"/>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482601" y="4431832"/>
            <a:ext cx="12059521" cy="915792"/>
          </a:xfrm>
        </p:spPr>
        <p:txBody>
          <a:bodyPr>
            <a:noAutofit/>
          </a:bodyPr>
          <a:lstStyle/>
          <a:p>
            <a:r>
              <a:rPr lang="en-US" dirty="0">
                <a:solidFill>
                  <a:schemeClr val="bg1"/>
                </a:solidFill>
              </a:rPr>
              <a:t>Cloud-Powered Search Engine with Puppeteer</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sz="2400" dirty="0">
                <a:solidFill>
                  <a:srgbClr val="7CEBFF"/>
                </a:solidFill>
              </a:rPr>
              <a:t>DOMAIN : Cloud computing with ai</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4527B-5F65-B6F7-6580-06B25FE2308D}"/>
              </a:ext>
            </a:extLst>
          </p:cNvPr>
          <p:cNvSpPr>
            <a:spLocks noGrp="1"/>
          </p:cNvSpPr>
          <p:nvPr>
            <p:ph type="title"/>
          </p:nvPr>
        </p:nvSpPr>
        <p:spPr/>
        <p:txBody>
          <a:bodyPr/>
          <a:lstStyle/>
          <a:p>
            <a:r>
              <a:rPr lang="en-US" dirty="0"/>
              <a:t>Challenges in Traditional Web Scraping</a:t>
            </a:r>
            <a:endParaRPr lang="en-IN" dirty="0"/>
          </a:p>
        </p:txBody>
      </p:sp>
      <p:sp>
        <p:nvSpPr>
          <p:cNvPr id="3" name="Content Placeholder 2">
            <a:extLst>
              <a:ext uri="{FF2B5EF4-FFF2-40B4-BE49-F238E27FC236}">
                <a16:creationId xmlns:a16="http://schemas.microsoft.com/office/drawing/2014/main" id="{C4B43D86-4142-02D1-3160-BF8656FE103E}"/>
              </a:ext>
            </a:extLst>
          </p:cNvPr>
          <p:cNvSpPr>
            <a:spLocks noGrp="1"/>
          </p:cNvSpPr>
          <p:nvPr>
            <p:ph idx="1"/>
          </p:nvPr>
        </p:nvSpPr>
        <p:spPr>
          <a:xfrm>
            <a:off x="581192" y="2477541"/>
            <a:ext cx="11029615" cy="3678303"/>
          </a:xfrm>
        </p:spPr>
        <p:txBody>
          <a:bodyPr>
            <a:normAutofit/>
          </a:bodyPr>
          <a:lstStyle/>
          <a:p>
            <a:r>
              <a:rPr lang="en-US" sz="2500" dirty="0"/>
              <a:t>Traditional web scraping techniques often involve fetching the HTML content of a page and using regex to extract data. While effective for simple websites, this method has significant drawbacks:</a:t>
            </a:r>
          </a:p>
          <a:p>
            <a:pPr>
              <a:buFont typeface="+mj-lt"/>
              <a:buAutoNum type="arabicPeriod"/>
            </a:pPr>
            <a:r>
              <a:rPr lang="en-US" sz="2500" b="1" dirty="0"/>
              <a:t>Tedious Process</a:t>
            </a:r>
            <a:r>
              <a:rPr lang="en-US" sz="2500" dirty="0"/>
              <a:t>: Parsing HTML with regex is complex and error-prone.</a:t>
            </a:r>
          </a:p>
          <a:p>
            <a:pPr>
              <a:buFont typeface="+mj-lt"/>
              <a:buAutoNum type="arabicPeriod"/>
            </a:pPr>
            <a:r>
              <a:rPr lang="en-US" sz="2500" b="1" dirty="0"/>
              <a:t>Incompatibility with SPAs</a:t>
            </a:r>
            <a:r>
              <a:rPr lang="en-US" sz="2500" dirty="0"/>
              <a:t>: Many modern websites, including platforms like Instagram, dynamically load content using JavaScript. Without a JS interpreter, traditional scrapers cannot access this content.</a:t>
            </a:r>
          </a:p>
          <a:p>
            <a:pPr marL="0" indent="0">
              <a:buNone/>
            </a:pPr>
            <a:endParaRPr lang="en-IN" sz="2500" dirty="0"/>
          </a:p>
        </p:txBody>
      </p:sp>
    </p:spTree>
    <p:extLst>
      <p:ext uri="{BB962C8B-B14F-4D97-AF65-F5344CB8AC3E}">
        <p14:creationId xmlns:p14="http://schemas.microsoft.com/office/powerpoint/2010/main" val="3226924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D405F-B1EF-E7C5-E9E4-F38B7FAC1838}"/>
              </a:ext>
            </a:extLst>
          </p:cNvPr>
          <p:cNvSpPr>
            <a:spLocks noGrp="1"/>
          </p:cNvSpPr>
          <p:nvPr>
            <p:ph type="title"/>
          </p:nvPr>
        </p:nvSpPr>
        <p:spPr/>
        <p:txBody>
          <a:bodyPr/>
          <a:lstStyle/>
          <a:p>
            <a:r>
              <a:rPr lang="en-US" dirty="0"/>
              <a:t>Advantages of Using Headless Browsers</a:t>
            </a:r>
            <a:endParaRPr lang="en-IN" dirty="0"/>
          </a:p>
        </p:txBody>
      </p:sp>
      <p:sp>
        <p:nvSpPr>
          <p:cNvPr id="3" name="Content Placeholder 2">
            <a:extLst>
              <a:ext uri="{FF2B5EF4-FFF2-40B4-BE49-F238E27FC236}">
                <a16:creationId xmlns:a16="http://schemas.microsoft.com/office/drawing/2014/main" id="{F432153B-2015-2188-0846-1E61A82CE018}"/>
              </a:ext>
            </a:extLst>
          </p:cNvPr>
          <p:cNvSpPr>
            <a:spLocks noGrp="1"/>
          </p:cNvSpPr>
          <p:nvPr>
            <p:ph idx="1"/>
          </p:nvPr>
        </p:nvSpPr>
        <p:spPr/>
        <p:txBody>
          <a:bodyPr>
            <a:normAutofit/>
          </a:bodyPr>
          <a:lstStyle/>
          <a:p>
            <a:r>
              <a:rPr lang="en-US" sz="2600" dirty="0"/>
              <a:t>Headless browsers, like Chromium controlled by Puppeteer, overcome these limitations by:</a:t>
            </a:r>
          </a:p>
          <a:p>
            <a:pPr>
              <a:buFont typeface="+mj-lt"/>
              <a:buAutoNum type="arabicPeriod"/>
            </a:pPr>
            <a:r>
              <a:rPr lang="en-US" sz="2600" b="1" dirty="0"/>
              <a:t>Rendering JavaScript</a:t>
            </a:r>
            <a:r>
              <a:rPr lang="en-US" sz="2600" dirty="0"/>
              <a:t>: Allowing the extraction of content from SPAs.</a:t>
            </a:r>
          </a:p>
          <a:p>
            <a:pPr>
              <a:buFont typeface="+mj-lt"/>
              <a:buAutoNum type="arabicPeriod"/>
            </a:pPr>
            <a:r>
              <a:rPr lang="en-US" sz="2600" b="1" dirty="0"/>
              <a:t>DOM Manipulation</a:t>
            </a:r>
            <a:r>
              <a:rPr lang="en-US" sz="2600" dirty="0"/>
              <a:t>: Enabling the use of JavaScript and libraries like </a:t>
            </a:r>
            <a:r>
              <a:rPr lang="en-US" sz="2600" dirty="0" err="1"/>
              <a:t>JQuery</a:t>
            </a:r>
            <a:r>
              <a:rPr lang="en-US" sz="2600" dirty="0"/>
              <a:t> to navigate and extract data more efficiently than regex.</a:t>
            </a:r>
          </a:p>
          <a:p>
            <a:endParaRPr lang="en-IN" sz="2600" dirty="0"/>
          </a:p>
        </p:txBody>
      </p:sp>
    </p:spTree>
    <p:extLst>
      <p:ext uri="{BB962C8B-B14F-4D97-AF65-F5344CB8AC3E}">
        <p14:creationId xmlns:p14="http://schemas.microsoft.com/office/powerpoint/2010/main" val="70232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67189-3388-E10E-A82A-5557B7C78B0D}"/>
              </a:ext>
            </a:extLst>
          </p:cNvPr>
          <p:cNvSpPr>
            <a:spLocks noGrp="1"/>
          </p:cNvSpPr>
          <p:nvPr>
            <p:ph type="title"/>
          </p:nvPr>
        </p:nvSpPr>
        <p:spPr/>
        <p:txBody>
          <a:bodyPr/>
          <a:lstStyle/>
          <a:p>
            <a:r>
              <a:rPr lang="en-IN" dirty="0"/>
              <a:t>Project Implementation</a:t>
            </a:r>
          </a:p>
        </p:txBody>
      </p:sp>
      <p:sp>
        <p:nvSpPr>
          <p:cNvPr id="3" name="Content Placeholder 2">
            <a:extLst>
              <a:ext uri="{FF2B5EF4-FFF2-40B4-BE49-F238E27FC236}">
                <a16:creationId xmlns:a16="http://schemas.microsoft.com/office/drawing/2014/main" id="{B055C059-D6B4-E73E-9ABB-AC4958265AA6}"/>
              </a:ext>
            </a:extLst>
          </p:cNvPr>
          <p:cNvSpPr>
            <a:spLocks noGrp="1"/>
          </p:cNvSpPr>
          <p:nvPr>
            <p:ph idx="1"/>
          </p:nvPr>
        </p:nvSpPr>
        <p:spPr/>
        <p:txBody>
          <a:bodyPr>
            <a:normAutofit/>
          </a:bodyPr>
          <a:lstStyle/>
          <a:p>
            <a:r>
              <a:rPr lang="en-US" sz="2700" dirty="0"/>
              <a:t>The web crawler respects the robots.txt file of each target website, ensuring compliance with web scraping best practices and legal guidelines. Extracted content is then indexed in Cosmos DB, a globally distributed, multi-model database service, which provides the necessary scalability and performance for the search engine.</a:t>
            </a:r>
            <a:endParaRPr lang="en-IN" sz="2700" dirty="0"/>
          </a:p>
        </p:txBody>
      </p:sp>
    </p:spTree>
    <p:extLst>
      <p:ext uri="{BB962C8B-B14F-4D97-AF65-F5344CB8AC3E}">
        <p14:creationId xmlns:p14="http://schemas.microsoft.com/office/powerpoint/2010/main" val="1289710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D9B10-A443-6533-7E13-5EFAFB80DE71}"/>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581B4974-97C8-33E5-0301-8C3058BC77FC}"/>
              </a:ext>
            </a:extLst>
          </p:cNvPr>
          <p:cNvSpPr>
            <a:spLocks noGrp="1"/>
          </p:cNvSpPr>
          <p:nvPr>
            <p:ph idx="1"/>
          </p:nvPr>
        </p:nvSpPr>
        <p:spPr/>
        <p:txBody>
          <a:bodyPr>
            <a:normAutofit/>
          </a:bodyPr>
          <a:lstStyle/>
          <a:p>
            <a:r>
              <a:rPr lang="en-US" sz="2700" dirty="0"/>
              <a:t>This project demonstrates the power of modern web scraping techniques and headless browser technologies in creating a functional small-scale search engine. By using Puppeteer Cluster and Chromium, we can efficiently crawl and index web content, overcoming the challenges posed by SPAs and dynamically loaded content. The use of Cosmos DB for indexing ensures that the search engine is robust and scalable, capable of handling a large volume of data.</a:t>
            </a:r>
          </a:p>
        </p:txBody>
      </p:sp>
    </p:spTree>
    <p:extLst>
      <p:ext uri="{BB962C8B-B14F-4D97-AF65-F5344CB8AC3E}">
        <p14:creationId xmlns:p14="http://schemas.microsoft.com/office/powerpoint/2010/main" val="38846301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353019" y="3078905"/>
            <a:ext cx="3081576" cy="700190"/>
          </a:xfrm>
        </p:spPr>
        <p:txBody>
          <a:bodyPr>
            <a:normAutofit/>
          </a:bodyPr>
          <a:lstStyle/>
          <a:p>
            <a:r>
              <a:rPr lang="en-US" dirty="0">
                <a:solidFill>
                  <a:srgbClr val="FFFFFF"/>
                </a:solidFill>
              </a:rPr>
              <a:t>Thank You</a:t>
            </a: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11111-2901-8EB6-116C-7A272845E31F}"/>
              </a:ext>
            </a:extLst>
          </p:cNvPr>
          <p:cNvSpPr>
            <a:spLocks noGrp="1"/>
          </p:cNvSpPr>
          <p:nvPr>
            <p:ph type="title"/>
          </p:nvPr>
        </p:nvSpPr>
        <p:spPr/>
        <p:txBody>
          <a:bodyPr/>
          <a:lstStyle/>
          <a:p>
            <a:r>
              <a:rPr lang="en-US" dirty="0"/>
              <a:t>TEAM Members</a:t>
            </a:r>
            <a:endParaRPr lang="en-IN" dirty="0"/>
          </a:p>
        </p:txBody>
      </p:sp>
      <p:sp>
        <p:nvSpPr>
          <p:cNvPr id="3" name="Content Placeholder 2">
            <a:extLst>
              <a:ext uri="{FF2B5EF4-FFF2-40B4-BE49-F238E27FC236}">
                <a16:creationId xmlns:a16="http://schemas.microsoft.com/office/drawing/2014/main" id="{3E3D008D-8A0C-7E33-94FC-436CD73AB3F2}"/>
              </a:ext>
            </a:extLst>
          </p:cNvPr>
          <p:cNvSpPr>
            <a:spLocks noGrp="1"/>
          </p:cNvSpPr>
          <p:nvPr>
            <p:ph idx="1"/>
          </p:nvPr>
        </p:nvSpPr>
        <p:spPr>
          <a:xfrm>
            <a:off x="581192" y="2180497"/>
            <a:ext cx="11029615" cy="3049050"/>
          </a:xfrm>
        </p:spPr>
        <p:txBody>
          <a:bodyPr>
            <a:normAutofit/>
          </a:bodyPr>
          <a:lstStyle/>
          <a:p>
            <a:r>
              <a:rPr lang="en-US" sz="4000" dirty="0"/>
              <a:t>1) KAVIN T - 727821TUIT050</a:t>
            </a:r>
          </a:p>
          <a:p>
            <a:r>
              <a:rPr lang="en-US" sz="4000" dirty="0"/>
              <a:t>2) HARI KRISHNA – 727821TUIT030</a:t>
            </a:r>
          </a:p>
          <a:p>
            <a:r>
              <a:rPr lang="en-US" sz="4000" dirty="0"/>
              <a:t>3) ATHIF M – 727821TUIT013</a:t>
            </a:r>
            <a:endParaRPr lang="en-IN" sz="4000" dirty="0"/>
          </a:p>
        </p:txBody>
      </p:sp>
      <p:sp>
        <p:nvSpPr>
          <p:cNvPr id="7" name="TextBox 6">
            <a:extLst>
              <a:ext uri="{FF2B5EF4-FFF2-40B4-BE49-F238E27FC236}">
                <a16:creationId xmlns:a16="http://schemas.microsoft.com/office/drawing/2014/main" id="{A7B55B85-0D32-973F-E697-3723D4772DC5}"/>
              </a:ext>
            </a:extLst>
          </p:cNvPr>
          <p:cNvSpPr txBox="1"/>
          <p:nvPr/>
        </p:nvSpPr>
        <p:spPr>
          <a:xfrm>
            <a:off x="10142610" y="970529"/>
            <a:ext cx="1375729" cy="477054"/>
          </a:xfrm>
          <a:prstGeom prst="rect">
            <a:avLst/>
          </a:prstGeom>
          <a:noFill/>
        </p:spPr>
        <p:txBody>
          <a:bodyPr wrap="square" rtlCol="0">
            <a:spAutoFit/>
          </a:bodyPr>
          <a:lstStyle/>
          <a:p>
            <a:r>
              <a:rPr lang="en-US" sz="2500" dirty="0">
                <a:solidFill>
                  <a:srgbClr val="FFC000"/>
                </a:solidFill>
              </a:rPr>
              <a:t>IV IT - A</a:t>
            </a:r>
            <a:endParaRPr lang="en-IN" sz="2500" dirty="0">
              <a:solidFill>
                <a:srgbClr val="FFC000"/>
              </a:solidFill>
            </a:endParaRPr>
          </a:p>
        </p:txBody>
      </p:sp>
    </p:spTree>
    <p:extLst>
      <p:ext uri="{BB962C8B-B14F-4D97-AF65-F5344CB8AC3E}">
        <p14:creationId xmlns:p14="http://schemas.microsoft.com/office/powerpoint/2010/main" val="3915247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029E9-3747-9CA5-B519-E807DB0CD23B}"/>
              </a:ext>
            </a:extLst>
          </p:cNvPr>
          <p:cNvSpPr>
            <a:spLocks noGrp="1"/>
          </p:cNvSpPr>
          <p:nvPr>
            <p:ph type="title"/>
          </p:nvPr>
        </p:nvSpPr>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E35ABCEA-6895-3551-BE47-7190639EDEEF}"/>
              </a:ext>
            </a:extLst>
          </p:cNvPr>
          <p:cNvSpPr>
            <a:spLocks noGrp="1"/>
          </p:cNvSpPr>
          <p:nvPr>
            <p:ph idx="1"/>
          </p:nvPr>
        </p:nvSpPr>
        <p:spPr/>
        <p:txBody>
          <a:bodyPr>
            <a:normAutofit/>
          </a:bodyPr>
          <a:lstStyle/>
          <a:p>
            <a:r>
              <a:rPr lang="en-US" sz="3000" dirty="0"/>
              <a:t>A small scale search engine. The crawler is done using puppeteer cluster on top of chromium. The crawler will crawl the list of websites following the permissions provided in the robots.txt file in each </a:t>
            </a:r>
            <a:r>
              <a:rPr lang="en-US" sz="3000" dirty="0" err="1"/>
              <a:t>url</a:t>
            </a:r>
            <a:r>
              <a:rPr lang="en-US" sz="3000" dirty="0"/>
              <a:t>. The content will be extracted and then indexed in cosmos db.</a:t>
            </a:r>
            <a:endParaRPr lang="en-IN" sz="3000" dirty="0"/>
          </a:p>
        </p:txBody>
      </p:sp>
    </p:spTree>
    <p:extLst>
      <p:ext uri="{BB962C8B-B14F-4D97-AF65-F5344CB8AC3E}">
        <p14:creationId xmlns:p14="http://schemas.microsoft.com/office/powerpoint/2010/main" val="108633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58F03-4EBC-4E41-0AA3-E39C27D59168}"/>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6AB8C282-59E6-DBEB-C085-5B7ABD0FC320}"/>
              </a:ext>
            </a:extLst>
          </p:cNvPr>
          <p:cNvSpPr>
            <a:spLocks noGrp="1"/>
          </p:cNvSpPr>
          <p:nvPr>
            <p:ph idx="1"/>
          </p:nvPr>
        </p:nvSpPr>
        <p:spPr>
          <a:xfrm>
            <a:off x="581192" y="2475166"/>
            <a:ext cx="11029616" cy="3680678"/>
          </a:xfrm>
        </p:spPr>
        <p:txBody>
          <a:bodyPr>
            <a:normAutofit lnSpcReduction="10000"/>
          </a:bodyPr>
          <a:lstStyle/>
          <a:p>
            <a:endParaRPr lang="en-US" sz="3000" dirty="0"/>
          </a:p>
          <a:p>
            <a:r>
              <a:rPr lang="en-US" sz="3000" dirty="0"/>
              <a:t>The goal of this project is to develop a small-scale search engine that leverages modern web scraping technologies to index and search web content. The primary components of the project include a web crawler built using Puppeteer Cluster on top of Chromium, a content extraction and indexing system using Cosmos DB, and adherence to web scraping best practices by respecting the permissions outlined in the robots.txt files of target websites.</a:t>
            </a:r>
          </a:p>
          <a:p>
            <a:endParaRPr lang="en-US" sz="3000" dirty="0"/>
          </a:p>
          <a:p>
            <a:endParaRPr lang="en-IN" sz="3000" dirty="0"/>
          </a:p>
        </p:txBody>
      </p:sp>
    </p:spTree>
    <p:extLst>
      <p:ext uri="{BB962C8B-B14F-4D97-AF65-F5344CB8AC3E}">
        <p14:creationId xmlns:p14="http://schemas.microsoft.com/office/powerpoint/2010/main" val="541657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05D79-2082-6E04-BDB4-E19BBA56D6E9}"/>
              </a:ext>
            </a:extLst>
          </p:cNvPr>
          <p:cNvSpPr>
            <a:spLocks noGrp="1"/>
          </p:cNvSpPr>
          <p:nvPr>
            <p:ph type="title"/>
          </p:nvPr>
        </p:nvSpPr>
        <p:spPr/>
        <p:txBody>
          <a:bodyPr/>
          <a:lstStyle/>
          <a:p>
            <a:r>
              <a:rPr lang="en-US" dirty="0"/>
              <a:t>Technology &amp; software stacks </a:t>
            </a:r>
            <a:r>
              <a:rPr lang="en-US" sz="1800" dirty="0"/>
              <a:t>(require or to use for project)</a:t>
            </a:r>
            <a:endParaRPr lang="en-IN" sz="1800" dirty="0"/>
          </a:p>
        </p:txBody>
      </p:sp>
      <p:sp>
        <p:nvSpPr>
          <p:cNvPr id="3" name="Content Placeholder 2">
            <a:extLst>
              <a:ext uri="{FF2B5EF4-FFF2-40B4-BE49-F238E27FC236}">
                <a16:creationId xmlns:a16="http://schemas.microsoft.com/office/drawing/2014/main" id="{394DA3FE-045E-B92C-A7A7-E019C1D09C76}"/>
              </a:ext>
            </a:extLst>
          </p:cNvPr>
          <p:cNvSpPr>
            <a:spLocks noGrp="1"/>
          </p:cNvSpPr>
          <p:nvPr>
            <p:ph idx="1"/>
          </p:nvPr>
        </p:nvSpPr>
        <p:spPr>
          <a:xfrm>
            <a:off x="581192" y="2477541"/>
            <a:ext cx="11029615" cy="3678303"/>
          </a:xfrm>
        </p:spPr>
        <p:txBody>
          <a:bodyPr>
            <a:noAutofit/>
          </a:bodyPr>
          <a:lstStyle/>
          <a:p>
            <a:r>
              <a:rPr lang="en-US" sz="2200" b="1" u="sng" dirty="0"/>
              <a:t>Web Crawling</a:t>
            </a:r>
          </a:p>
          <a:p>
            <a:pPr>
              <a:buFont typeface="+mj-lt"/>
              <a:buAutoNum type="arabicPeriod"/>
            </a:pPr>
            <a:r>
              <a:rPr lang="en-US" sz="2200" b="1" dirty="0"/>
              <a:t>Chromium</a:t>
            </a:r>
            <a:r>
              <a:rPr lang="en-US" sz="2200" dirty="0"/>
              <a:t>: An open-source web browser that serves as the foundation for the Chrome browser. Used for rendering web pages, including SPAs.</a:t>
            </a:r>
          </a:p>
          <a:p>
            <a:pPr>
              <a:buFont typeface="+mj-lt"/>
              <a:buAutoNum type="arabicPeriod"/>
            </a:pPr>
            <a:r>
              <a:rPr lang="en-US" sz="2200" b="1" dirty="0"/>
              <a:t>Puppeteer</a:t>
            </a:r>
            <a:r>
              <a:rPr lang="en-US" sz="2200" dirty="0"/>
              <a:t>: A Node.js library that provides a high-level API to control Chromium or Chrome. Used for automating and controlling the browser to scrape content.</a:t>
            </a:r>
          </a:p>
          <a:p>
            <a:pPr>
              <a:buFont typeface="+mj-lt"/>
              <a:buAutoNum type="arabicPeriod"/>
            </a:pPr>
            <a:r>
              <a:rPr lang="en-US" sz="2200" b="1" dirty="0"/>
              <a:t>Puppeteer Cluster</a:t>
            </a:r>
            <a:r>
              <a:rPr lang="en-US" sz="2200" dirty="0"/>
              <a:t>: A library that allows running multiple Puppeteer instances in parallel for efficient and scalable web crawling.</a:t>
            </a:r>
          </a:p>
          <a:p>
            <a:r>
              <a:rPr lang="en-US" sz="2200" b="1" u="sng" dirty="0"/>
              <a:t>Data Storage and Indexing</a:t>
            </a:r>
          </a:p>
          <a:p>
            <a:pPr>
              <a:buFont typeface="+mj-lt"/>
              <a:buAutoNum type="arabicPeriod" startAt="4"/>
            </a:pPr>
            <a:r>
              <a:rPr lang="en-US" sz="2200" b="1" dirty="0"/>
              <a:t>Cosmos DB</a:t>
            </a:r>
            <a:r>
              <a:rPr lang="en-US" sz="2200" dirty="0"/>
              <a:t>: A globally distributed, multi-model database service from Microsoft Azure. Used for storing and indexing the extracted web content.</a:t>
            </a:r>
          </a:p>
        </p:txBody>
      </p:sp>
    </p:spTree>
    <p:extLst>
      <p:ext uri="{BB962C8B-B14F-4D97-AF65-F5344CB8AC3E}">
        <p14:creationId xmlns:p14="http://schemas.microsoft.com/office/powerpoint/2010/main" val="1821596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05D79-2082-6E04-BDB4-E19BBA56D6E9}"/>
              </a:ext>
            </a:extLst>
          </p:cNvPr>
          <p:cNvSpPr>
            <a:spLocks noGrp="1"/>
          </p:cNvSpPr>
          <p:nvPr>
            <p:ph type="title"/>
          </p:nvPr>
        </p:nvSpPr>
        <p:spPr/>
        <p:txBody>
          <a:bodyPr/>
          <a:lstStyle/>
          <a:p>
            <a:r>
              <a:rPr lang="en-US" dirty="0"/>
              <a:t>Technology &amp; software stacks </a:t>
            </a:r>
            <a:r>
              <a:rPr lang="en-US" sz="1800" dirty="0"/>
              <a:t>(require or to use for project)</a:t>
            </a:r>
            <a:endParaRPr lang="en-IN" sz="1800" dirty="0"/>
          </a:p>
        </p:txBody>
      </p:sp>
      <p:sp>
        <p:nvSpPr>
          <p:cNvPr id="3" name="Content Placeholder 2">
            <a:extLst>
              <a:ext uri="{FF2B5EF4-FFF2-40B4-BE49-F238E27FC236}">
                <a16:creationId xmlns:a16="http://schemas.microsoft.com/office/drawing/2014/main" id="{394DA3FE-045E-B92C-A7A7-E019C1D09C76}"/>
              </a:ext>
            </a:extLst>
          </p:cNvPr>
          <p:cNvSpPr>
            <a:spLocks noGrp="1"/>
          </p:cNvSpPr>
          <p:nvPr>
            <p:ph idx="1"/>
          </p:nvPr>
        </p:nvSpPr>
        <p:spPr>
          <a:xfrm>
            <a:off x="581193" y="2477541"/>
            <a:ext cx="11029615" cy="3678303"/>
          </a:xfrm>
        </p:spPr>
        <p:txBody>
          <a:bodyPr>
            <a:noAutofit/>
          </a:bodyPr>
          <a:lstStyle/>
          <a:p>
            <a:r>
              <a:rPr lang="en-US" sz="2400" b="1" u="sng" dirty="0"/>
              <a:t>Programming Languages and Frameworks</a:t>
            </a:r>
          </a:p>
          <a:p>
            <a:pPr>
              <a:buFont typeface="+mj-lt"/>
              <a:buAutoNum type="arabicPeriod" startAt="5"/>
            </a:pPr>
            <a:r>
              <a:rPr lang="en-US" sz="2400" b="1" dirty="0"/>
              <a:t>Node.js</a:t>
            </a:r>
            <a:r>
              <a:rPr lang="en-US" sz="2400" dirty="0"/>
              <a:t>: A JavaScript runtime built on Chrome's V8 JavaScript engine. Used for server-side scripting and running the Puppeteer and Puppeteer Cluster libraries.</a:t>
            </a:r>
          </a:p>
          <a:p>
            <a:pPr>
              <a:buFont typeface="+mj-lt"/>
              <a:buAutoNum type="arabicPeriod" startAt="5"/>
            </a:pPr>
            <a:r>
              <a:rPr lang="en-US" sz="2400" b="1" dirty="0"/>
              <a:t>JavaScript</a:t>
            </a:r>
            <a:r>
              <a:rPr lang="en-US" sz="2400" dirty="0"/>
              <a:t>: The primary programming language used for scripting the web crawler and handling data extraction.</a:t>
            </a:r>
          </a:p>
          <a:p>
            <a:r>
              <a:rPr lang="en-US" sz="2400" b="1" u="sng" dirty="0"/>
              <a:t>Additional Tools and Services</a:t>
            </a:r>
          </a:p>
          <a:p>
            <a:pPr>
              <a:buFont typeface="+mj-lt"/>
              <a:buAutoNum type="arabicPeriod" startAt="7"/>
            </a:pPr>
            <a:r>
              <a:rPr lang="en-US" sz="2400" b="1" dirty="0"/>
              <a:t>robots.txt</a:t>
            </a:r>
            <a:r>
              <a:rPr lang="en-US" sz="2400" dirty="0"/>
              <a:t>: A standard used by websites to indicate which parts of the site should not be crawled. The web crawler will parse and follow the rules specified in these files.</a:t>
            </a:r>
          </a:p>
        </p:txBody>
      </p:sp>
    </p:spTree>
    <p:extLst>
      <p:ext uri="{BB962C8B-B14F-4D97-AF65-F5344CB8AC3E}">
        <p14:creationId xmlns:p14="http://schemas.microsoft.com/office/powerpoint/2010/main" val="981428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05D79-2082-6E04-BDB4-E19BBA56D6E9}"/>
              </a:ext>
            </a:extLst>
          </p:cNvPr>
          <p:cNvSpPr>
            <a:spLocks noGrp="1"/>
          </p:cNvSpPr>
          <p:nvPr>
            <p:ph type="title"/>
          </p:nvPr>
        </p:nvSpPr>
        <p:spPr/>
        <p:txBody>
          <a:bodyPr/>
          <a:lstStyle/>
          <a:p>
            <a:r>
              <a:rPr lang="en-US" dirty="0"/>
              <a:t>Technology &amp; software stacks </a:t>
            </a:r>
            <a:r>
              <a:rPr lang="en-US" sz="1800" dirty="0"/>
              <a:t>(require or to use for project)</a:t>
            </a:r>
            <a:endParaRPr lang="en-IN" sz="1800" dirty="0"/>
          </a:p>
        </p:txBody>
      </p:sp>
      <p:sp>
        <p:nvSpPr>
          <p:cNvPr id="3" name="Content Placeholder 2">
            <a:extLst>
              <a:ext uri="{FF2B5EF4-FFF2-40B4-BE49-F238E27FC236}">
                <a16:creationId xmlns:a16="http://schemas.microsoft.com/office/drawing/2014/main" id="{394DA3FE-045E-B92C-A7A7-E019C1D09C76}"/>
              </a:ext>
            </a:extLst>
          </p:cNvPr>
          <p:cNvSpPr>
            <a:spLocks noGrp="1"/>
          </p:cNvSpPr>
          <p:nvPr>
            <p:ph idx="1"/>
          </p:nvPr>
        </p:nvSpPr>
        <p:spPr>
          <a:xfrm>
            <a:off x="581193" y="2477541"/>
            <a:ext cx="11029615" cy="3678303"/>
          </a:xfrm>
        </p:spPr>
        <p:txBody>
          <a:bodyPr>
            <a:noAutofit/>
          </a:bodyPr>
          <a:lstStyle/>
          <a:p>
            <a:r>
              <a:rPr lang="en-US" sz="2400" b="1" u="sng" dirty="0"/>
              <a:t>Development and Deployment</a:t>
            </a:r>
          </a:p>
          <a:p>
            <a:pPr>
              <a:buFont typeface="+mj-lt"/>
              <a:buAutoNum type="arabicPeriod" startAt="8"/>
            </a:pPr>
            <a:r>
              <a:rPr lang="en-US" sz="2400" b="1" dirty="0"/>
              <a:t>Visual Studio Code (or any preferred code editor)</a:t>
            </a:r>
            <a:r>
              <a:rPr lang="en-US" sz="2400" dirty="0"/>
              <a:t>: Used for writing and editing code.</a:t>
            </a:r>
          </a:p>
          <a:p>
            <a:pPr>
              <a:buFont typeface="+mj-lt"/>
              <a:buAutoNum type="arabicPeriod" startAt="8"/>
            </a:pPr>
            <a:r>
              <a:rPr lang="en-US" sz="2400" b="1" dirty="0"/>
              <a:t>Git</a:t>
            </a:r>
            <a:r>
              <a:rPr lang="en-US" sz="2400" dirty="0"/>
              <a:t>: Version control system for tracking changes in the codebase.</a:t>
            </a:r>
          </a:p>
          <a:p>
            <a:pPr>
              <a:buFont typeface="+mj-lt"/>
              <a:buAutoNum type="arabicPeriod" startAt="8"/>
            </a:pPr>
            <a:r>
              <a:rPr lang="en-US" sz="2400" b="1" dirty="0"/>
              <a:t>Docker (optional)</a:t>
            </a:r>
            <a:r>
              <a:rPr lang="en-US" sz="2400" dirty="0"/>
              <a:t>: For containerizing the application to ensure consistency across different environments.</a:t>
            </a:r>
          </a:p>
          <a:p>
            <a:pPr>
              <a:buFont typeface="+mj-lt"/>
              <a:buAutoNum type="arabicPeriod" startAt="8"/>
            </a:pPr>
            <a:r>
              <a:rPr lang="en-US" sz="2400" b="1" dirty="0"/>
              <a:t>Azure (optional)</a:t>
            </a:r>
            <a:r>
              <a:rPr lang="en-US" sz="2400" dirty="0"/>
              <a:t>: For hosting and managing the Cosmos DB instance, and potentially for deploying the web crawler if a cloud-based deployment is desired.</a:t>
            </a:r>
          </a:p>
          <a:p>
            <a:pPr marL="0" indent="0">
              <a:buNone/>
            </a:pPr>
            <a:endParaRPr lang="en-US" sz="2400" dirty="0"/>
          </a:p>
        </p:txBody>
      </p:sp>
    </p:spTree>
    <p:extLst>
      <p:ext uri="{BB962C8B-B14F-4D97-AF65-F5344CB8AC3E}">
        <p14:creationId xmlns:p14="http://schemas.microsoft.com/office/powerpoint/2010/main" val="4200799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05D79-2082-6E04-BDB4-E19BBA56D6E9}"/>
              </a:ext>
            </a:extLst>
          </p:cNvPr>
          <p:cNvSpPr>
            <a:spLocks noGrp="1"/>
          </p:cNvSpPr>
          <p:nvPr>
            <p:ph type="title"/>
          </p:nvPr>
        </p:nvSpPr>
        <p:spPr/>
        <p:txBody>
          <a:bodyPr/>
          <a:lstStyle/>
          <a:p>
            <a:r>
              <a:rPr lang="en-US" dirty="0"/>
              <a:t>Technology &amp; software stacks </a:t>
            </a:r>
            <a:r>
              <a:rPr lang="en-US" sz="1800" dirty="0"/>
              <a:t>(require or to use for project)</a:t>
            </a:r>
            <a:endParaRPr lang="en-IN" sz="1800" dirty="0"/>
          </a:p>
        </p:txBody>
      </p:sp>
      <p:sp>
        <p:nvSpPr>
          <p:cNvPr id="3" name="Content Placeholder 2">
            <a:extLst>
              <a:ext uri="{FF2B5EF4-FFF2-40B4-BE49-F238E27FC236}">
                <a16:creationId xmlns:a16="http://schemas.microsoft.com/office/drawing/2014/main" id="{394DA3FE-045E-B92C-A7A7-E019C1D09C76}"/>
              </a:ext>
            </a:extLst>
          </p:cNvPr>
          <p:cNvSpPr>
            <a:spLocks noGrp="1"/>
          </p:cNvSpPr>
          <p:nvPr>
            <p:ph idx="1"/>
          </p:nvPr>
        </p:nvSpPr>
        <p:spPr>
          <a:xfrm>
            <a:off x="581192" y="2580282"/>
            <a:ext cx="11029615" cy="3678303"/>
          </a:xfrm>
        </p:spPr>
        <p:txBody>
          <a:bodyPr>
            <a:noAutofit/>
          </a:bodyPr>
          <a:lstStyle/>
          <a:p>
            <a:r>
              <a:rPr lang="en-US" sz="2400" b="1" u="sng" dirty="0"/>
              <a:t>Optional Enhancements</a:t>
            </a:r>
          </a:p>
          <a:p>
            <a:pPr>
              <a:buFont typeface="+mj-lt"/>
              <a:buAutoNum type="arabicPeriod" startAt="12"/>
            </a:pPr>
            <a:r>
              <a:rPr lang="en-US" sz="2400" b="1" dirty="0"/>
              <a:t>Express.js</a:t>
            </a:r>
            <a:r>
              <a:rPr lang="en-US" sz="2400" dirty="0"/>
              <a:t>: A minimal and flexible Node.js web application framework that can be used to build APIs for interacting with the search engine.</a:t>
            </a:r>
          </a:p>
          <a:p>
            <a:pPr>
              <a:buFont typeface="+mj-lt"/>
              <a:buAutoNum type="arabicPeriod" startAt="12"/>
            </a:pPr>
            <a:r>
              <a:rPr lang="en-US" sz="2400" b="1" dirty="0" err="1"/>
              <a:t>ElasticSearch</a:t>
            </a:r>
            <a:r>
              <a:rPr lang="en-US" sz="2400" dirty="0"/>
              <a:t>: An alternative to Cosmos DB for indexing and searching large volumes of data, providing powerful search capabilities.</a:t>
            </a:r>
          </a:p>
          <a:p>
            <a:r>
              <a:rPr lang="en-US" sz="2400" b="1" i="1" u="sng" dirty="0"/>
              <a:t>These technologies and tools together form the foundation of the small-scale search engine project, enabling efficient web crawling, data extraction, storage, and indexing.</a:t>
            </a:r>
          </a:p>
          <a:p>
            <a:pPr marL="0" indent="0">
              <a:buNone/>
            </a:pPr>
            <a:endParaRPr lang="en-US" sz="2400" dirty="0"/>
          </a:p>
        </p:txBody>
      </p:sp>
    </p:spTree>
    <p:extLst>
      <p:ext uri="{BB962C8B-B14F-4D97-AF65-F5344CB8AC3E}">
        <p14:creationId xmlns:p14="http://schemas.microsoft.com/office/powerpoint/2010/main" val="610422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11BF0-9ECC-5E36-0482-51B35D82EECF}"/>
              </a:ext>
            </a:extLst>
          </p:cNvPr>
          <p:cNvSpPr>
            <a:spLocks noGrp="1"/>
          </p:cNvSpPr>
          <p:nvPr>
            <p:ph type="title"/>
          </p:nvPr>
        </p:nvSpPr>
        <p:spPr/>
        <p:txBody>
          <a:bodyPr/>
          <a:lstStyle/>
          <a:p>
            <a:r>
              <a:rPr lang="en-US" dirty="0"/>
              <a:t>Web Crawling with Puppeteer Cluster and Chromium</a:t>
            </a:r>
            <a:endParaRPr lang="en-IN" dirty="0"/>
          </a:p>
        </p:txBody>
      </p:sp>
      <p:sp>
        <p:nvSpPr>
          <p:cNvPr id="3" name="Content Placeholder 2">
            <a:extLst>
              <a:ext uri="{FF2B5EF4-FFF2-40B4-BE49-F238E27FC236}">
                <a16:creationId xmlns:a16="http://schemas.microsoft.com/office/drawing/2014/main" id="{A47CDFD7-43B8-9A04-1CF7-083F0BAA0400}"/>
              </a:ext>
            </a:extLst>
          </p:cNvPr>
          <p:cNvSpPr>
            <a:spLocks noGrp="1"/>
          </p:cNvSpPr>
          <p:nvPr>
            <p:ph idx="1"/>
          </p:nvPr>
        </p:nvSpPr>
        <p:spPr/>
        <p:txBody>
          <a:bodyPr>
            <a:normAutofit/>
          </a:bodyPr>
          <a:lstStyle/>
          <a:p>
            <a:r>
              <a:rPr lang="en-US" sz="2800" dirty="0"/>
              <a:t>Web scraping, the process of extracting data from websites, is an essential part of building a search engine. In this project, Puppeteer Cluster is used on top of Chromium to create an efficient and scalable web crawler. Puppeteer is a Node.js library that provides a high-level API to control Chromium or Chrome over the </a:t>
            </a:r>
            <a:r>
              <a:rPr lang="en-US" sz="2800" dirty="0" err="1"/>
              <a:t>DevTools</a:t>
            </a:r>
            <a:r>
              <a:rPr lang="en-US" sz="2800" dirty="0"/>
              <a:t> Protocol. This setup enables the crawler to navigate websites like a human user, rendering JavaScript and interacting with Single Page Applications (SPAs), which traditional scrapers struggle with.</a:t>
            </a:r>
            <a:endParaRPr lang="en-IN" sz="2800" dirty="0"/>
          </a:p>
        </p:txBody>
      </p:sp>
    </p:spTree>
    <p:extLst>
      <p:ext uri="{BB962C8B-B14F-4D97-AF65-F5344CB8AC3E}">
        <p14:creationId xmlns:p14="http://schemas.microsoft.com/office/powerpoint/2010/main" val="3821490802"/>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A1D6ED5A-9B8A-4433-BA99-139C56DB1BD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Tech design</Template>
  <TotalTime>36</TotalTime>
  <Words>926</Words>
  <Application>Microsoft Office PowerPoint</Application>
  <PresentationFormat>Widescreen</PresentationFormat>
  <Paragraphs>53</Paragraphs>
  <Slides>14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Gill Sans MT</vt:lpstr>
      <vt:lpstr>Wingdings 2</vt:lpstr>
      <vt:lpstr>Dividend</vt:lpstr>
      <vt:lpstr>Cloud-Powered Search Engine with Puppeteer</vt:lpstr>
      <vt:lpstr>TEAM Members</vt:lpstr>
      <vt:lpstr>ABSTRACT</vt:lpstr>
      <vt:lpstr>introduction</vt:lpstr>
      <vt:lpstr>Technology &amp; software stacks (require or to use for project)</vt:lpstr>
      <vt:lpstr>Technology &amp; software stacks (require or to use for project)</vt:lpstr>
      <vt:lpstr>Technology &amp; software stacks (require or to use for project)</vt:lpstr>
      <vt:lpstr>Technology &amp; software stacks (require or to use for project)</vt:lpstr>
      <vt:lpstr>Web Crawling with Puppeteer Cluster and Chromium</vt:lpstr>
      <vt:lpstr>Challenges in Traditional Web Scraping</vt:lpstr>
      <vt:lpstr>Advantages of Using Headless Browsers</vt:lpstr>
      <vt:lpstr>Project Implementation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ATHIF MOHAMED RAFEEK</dc:creator>
  <cp:lastModifiedBy>ATHIF MOHAMED RAFEEK</cp:lastModifiedBy>
  <cp:revision>1</cp:revision>
  <dcterms:created xsi:type="dcterms:W3CDTF">2024-07-19T15:38:38Z</dcterms:created>
  <dcterms:modified xsi:type="dcterms:W3CDTF">2024-07-19T16:15:12Z</dcterms:modified>
</cp:coreProperties>
</file>