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3"/>
  </p:notesMasterIdLst>
  <p:handoutMasterIdLst>
    <p:handoutMasterId r:id="rId14"/>
  </p:handoutMasterIdLst>
  <p:sldIdLst>
    <p:sldId id="256" r:id="rId2"/>
    <p:sldId id="261" r:id="rId3"/>
    <p:sldId id="262" r:id="rId4"/>
    <p:sldId id="263" r:id="rId5"/>
    <p:sldId id="265" r:id="rId6"/>
    <p:sldId id="268" r:id="rId7"/>
    <p:sldId id="276" r:id="rId8"/>
    <p:sldId id="269" r:id="rId9"/>
    <p:sldId id="275" r:id="rId10"/>
    <p:sldId id="270"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695" autoAdjust="0"/>
    <p:restoredTop sz="94648" autoAdjust="0"/>
  </p:normalViewPr>
  <p:slideViewPr>
    <p:cSldViewPr snapToGrid="0">
      <p:cViewPr varScale="1">
        <p:scale>
          <a:sx n="77" d="100"/>
          <a:sy n="77" d="100"/>
        </p:scale>
        <p:origin x="997"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2/22/2025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2/22/2025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2/22/2025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2/22/2025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2/22/2025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2/22/2025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2/22/2025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8880" y="10"/>
            <a:ext cx="12230592"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82601" y="4431832"/>
            <a:ext cx="11729967" cy="915792"/>
          </a:xfrm>
        </p:spPr>
        <p:txBody>
          <a:bodyPr>
            <a:noAutofit/>
          </a:bodyPr>
          <a:lstStyle/>
          <a:p>
            <a:r>
              <a:rPr lang="en-US" sz="3500" dirty="0">
                <a:solidFill>
                  <a:schemeClr val="bg1"/>
                </a:solidFill>
              </a:rPr>
              <a:t>Cloud-Powered Search Engine with Puppeteer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sz="2400" dirty="0">
                <a:solidFill>
                  <a:srgbClr val="7CEBFF"/>
                </a:solidFill>
              </a:rPr>
              <a:t>DOMAIN : Cloud computing with aiml</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981C-F09C-F416-FE59-F65874DAB28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BCD4480-93E1-0112-9BB8-DA5A181D5F27}"/>
              </a:ext>
            </a:extLst>
          </p:cNvPr>
          <p:cNvSpPr>
            <a:spLocks noGrp="1"/>
          </p:cNvSpPr>
          <p:nvPr>
            <p:ph idx="1"/>
          </p:nvPr>
        </p:nvSpPr>
        <p:spPr>
          <a:xfrm>
            <a:off x="581191" y="2477541"/>
            <a:ext cx="11029615" cy="3678303"/>
          </a:xfrm>
        </p:spPr>
        <p:txBody>
          <a:bodyPr>
            <a:noAutofit/>
          </a:bodyPr>
          <a:lstStyle/>
          <a:p>
            <a:pPr algn="just">
              <a:buFont typeface="Wingdings" panose="05000000000000000000" pitchFamily="2" charset="2"/>
              <a:buChar char="v"/>
            </a:pPr>
            <a:r>
              <a:rPr lang="en-US" sz="2800" b="1" dirty="0"/>
              <a:t>Effective Solution</a:t>
            </a:r>
            <a:r>
              <a:rPr lang="en-US" sz="2800" dirty="0"/>
              <a:t>: The project successfully demonstrates the use of Puppeteer and Chromium for web crawling, providing an effective solution for extracting data from modern JavaScript-heavy websites, including Single Page Applications (SPAs).</a:t>
            </a:r>
          </a:p>
          <a:p>
            <a:pPr algn="just">
              <a:buFont typeface="Wingdings" panose="05000000000000000000" pitchFamily="2" charset="2"/>
              <a:buChar char="v"/>
            </a:pPr>
            <a:r>
              <a:rPr lang="en-US" sz="2800" b="1" dirty="0"/>
              <a:t>Scalability and Efficiency</a:t>
            </a:r>
            <a:r>
              <a:rPr lang="en-US" sz="2800" dirty="0"/>
              <a:t>: By employing Puppeteer Cluster, the crawler achieves scalable and efficient data collection, capable of handling multiple websites in parallel.</a:t>
            </a:r>
          </a:p>
          <a:p>
            <a:pPr algn="just">
              <a:buFont typeface="Wingdings" panose="05000000000000000000" pitchFamily="2" charset="2"/>
              <a:buChar char="v"/>
            </a:pPr>
            <a:r>
              <a:rPr lang="en-US" sz="2800" b="1" dirty="0"/>
              <a:t>Robust Data Management</a:t>
            </a:r>
            <a:r>
              <a:rPr lang="en-US" sz="2800" dirty="0"/>
              <a:t>: The integration with Cosmos DB ensures that extracted data is indexed and searchable, enabling quick retrieval and efficient search functionalities.</a:t>
            </a:r>
            <a:endParaRPr lang="en-IN" sz="2800" dirty="0"/>
          </a:p>
        </p:txBody>
      </p:sp>
    </p:spTree>
    <p:extLst>
      <p:ext uri="{BB962C8B-B14F-4D97-AF65-F5344CB8AC3E}">
        <p14:creationId xmlns:p14="http://schemas.microsoft.com/office/powerpoint/2010/main" val="87962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110B6-BAFC-89D6-59EE-796BE61415A3}"/>
              </a:ext>
            </a:extLst>
          </p:cNvPr>
          <p:cNvSpPr txBox="1"/>
          <p:nvPr/>
        </p:nvSpPr>
        <p:spPr>
          <a:xfrm>
            <a:off x="4148544" y="3051973"/>
            <a:ext cx="3894912" cy="754053"/>
          </a:xfrm>
          <a:prstGeom prst="rect">
            <a:avLst/>
          </a:prstGeom>
          <a:noFill/>
        </p:spPr>
        <p:txBody>
          <a:bodyPr wrap="none" rtlCol="0">
            <a:spAutoFit/>
          </a:bodyPr>
          <a:lstStyle/>
          <a:p>
            <a:r>
              <a:rPr lang="en-IN" sz="4300" dirty="0">
                <a:solidFill>
                  <a:schemeClr val="accent1"/>
                </a:solidFill>
                <a:latin typeface="Bodoni MT Black" panose="02070A03080606020203" pitchFamily="18" charset="0"/>
              </a:rPr>
              <a:t>THANK YOU</a:t>
            </a:r>
          </a:p>
        </p:txBody>
      </p:sp>
    </p:spTree>
    <p:extLst>
      <p:ext uri="{BB962C8B-B14F-4D97-AF65-F5344CB8AC3E}">
        <p14:creationId xmlns:p14="http://schemas.microsoft.com/office/powerpoint/2010/main" val="2928308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11111-2901-8EB6-116C-7A272845E31F}"/>
              </a:ext>
            </a:extLst>
          </p:cNvPr>
          <p:cNvSpPr>
            <a:spLocks noGrp="1"/>
          </p:cNvSpPr>
          <p:nvPr>
            <p:ph type="title"/>
          </p:nvPr>
        </p:nvSpPr>
        <p:spPr/>
        <p:txBody>
          <a:bodyPr/>
          <a:lstStyle/>
          <a:p>
            <a:r>
              <a:rPr lang="en-US" dirty="0"/>
              <a:t>TEAM Members</a:t>
            </a:r>
            <a:endParaRPr lang="en-IN" dirty="0"/>
          </a:p>
        </p:txBody>
      </p:sp>
      <p:sp>
        <p:nvSpPr>
          <p:cNvPr id="3" name="Content Placeholder 2">
            <a:extLst>
              <a:ext uri="{FF2B5EF4-FFF2-40B4-BE49-F238E27FC236}">
                <a16:creationId xmlns:a16="http://schemas.microsoft.com/office/drawing/2014/main" id="{3E3D008D-8A0C-7E33-94FC-436CD73AB3F2}"/>
              </a:ext>
            </a:extLst>
          </p:cNvPr>
          <p:cNvSpPr>
            <a:spLocks noGrp="1"/>
          </p:cNvSpPr>
          <p:nvPr>
            <p:ph idx="1"/>
          </p:nvPr>
        </p:nvSpPr>
        <p:spPr>
          <a:xfrm>
            <a:off x="581192" y="2190122"/>
            <a:ext cx="11029615" cy="3049050"/>
          </a:xfrm>
        </p:spPr>
        <p:txBody>
          <a:bodyPr>
            <a:normAutofit/>
          </a:bodyPr>
          <a:lstStyle/>
          <a:p>
            <a:r>
              <a:rPr lang="en-US" sz="3500" dirty="0"/>
              <a:t>1) KAVIN T - 727821TUIT050</a:t>
            </a:r>
          </a:p>
          <a:p>
            <a:r>
              <a:rPr lang="en-US" sz="3500" dirty="0"/>
              <a:t>2) HARI KRISHNAN A – 727821TUIT030</a:t>
            </a:r>
          </a:p>
          <a:p>
            <a:r>
              <a:rPr lang="en-US" sz="3500" dirty="0"/>
              <a:t>3) ATHIF M – 727821TUIT013</a:t>
            </a:r>
            <a:endParaRPr lang="en-IN" sz="3500" dirty="0"/>
          </a:p>
        </p:txBody>
      </p:sp>
      <p:sp>
        <p:nvSpPr>
          <p:cNvPr id="7" name="TextBox 6">
            <a:extLst>
              <a:ext uri="{FF2B5EF4-FFF2-40B4-BE49-F238E27FC236}">
                <a16:creationId xmlns:a16="http://schemas.microsoft.com/office/drawing/2014/main" id="{A7B55B85-0D32-973F-E697-3723D4772DC5}"/>
              </a:ext>
            </a:extLst>
          </p:cNvPr>
          <p:cNvSpPr txBox="1"/>
          <p:nvPr/>
        </p:nvSpPr>
        <p:spPr>
          <a:xfrm>
            <a:off x="10142610" y="970529"/>
            <a:ext cx="1375729" cy="477054"/>
          </a:xfrm>
          <a:prstGeom prst="rect">
            <a:avLst/>
          </a:prstGeom>
          <a:noFill/>
        </p:spPr>
        <p:txBody>
          <a:bodyPr wrap="square" rtlCol="0">
            <a:spAutoFit/>
          </a:bodyPr>
          <a:lstStyle/>
          <a:p>
            <a:r>
              <a:rPr lang="en-US" sz="2500" dirty="0">
                <a:solidFill>
                  <a:srgbClr val="FFC000"/>
                </a:solidFill>
              </a:rPr>
              <a:t>IV IT - A</a:t>
            </a:r>
            <a:endParaRPr lang="en-IN" sz="2500" dirty="0">
              <a:solidFill>
                <a:srgbClr val="FFC000"/>
              </a:solidFill>
            </a:endParaRPr>
          </a:p>
        </p:txBody>
      </p:sp>
      <p:sp>
        <p:nvSpPr>
          <p:cNvPr id="4" name="TextBox 3">
            <a:extLst>
              <a:ext uri="{FF2B5EF4-FFF2-40B4-BE49-F238E27FC236}">
                <a16:creationId xmlns:a16="http://schemas.microsoft.com/office/drawing/2014/main" id="{A9076DAA-5A00-D0B6-6F9A-74CEFB191FE8}"/>
              </a:ext>
            </a:extLst>
          </p:cNvPr>
          <p:cNvSpPr txBox="1"/>
          <p:nvPr/>
        </p:nvSpPr>
        <p:spPr>
          <a:xfrm>
            <a:off x="6817958" y="4979609"/>
            <a:ext cx="5177443" cy="1292662"/>
          </a:xfrm>
          <a:prstGeom prst="rect">
            <a:avLst/>
          </a:prstGeom>
          <a:noFill/>
        </p:spPr>
        <p:txBody>
          <a:bodyPr wrap="none" rtlCol="0">
            <a:spAutoFit/>
          </a:bodyPr>
          <a:lstStyle/>
          <a:p>
            <a:pPr marL="457200" indent="-457200">
              <a:buFont typeface="Wingdings" panose="05000000000000000000" pitchFamily="2" charset="2"/>
              <a:buChar char="v"/>
            </a:pPr>
            <a:r>
              <a:rPr lang="en-IN" sz="2600" u="sng" dirty="0"/>
              <a:t>Supervisor</a:t>
            </a:r>
            <a:r>
              <a:rPr lang="en-IN" sz="2600" dirty="0"/>
              <a:t>:</a:t>
            </a:r>
            <a:br>
              <a:rPr lang="en-IN" sz="2600" dirty="0"/>
            </a:br>
            <a:br>
              <a:rPr lang="en-IN" sz="2600" dirty="0"/>
            </a:br>
            <a:r>
              <a:rPr lang="en-IN" sz="2600" dirty="0" err="1">
                <a:solidFill>
                  <a:schemeClr val="accent1"/>
                </a:solidFill>
              </a:rPr>
              <a:t>Dr.</a:t>
            </a:r>
            <a:r>
              <a:rPr lang="en-IN" sz="2600" dirty="0">
                <a:solidFill>
                  <a:schemeClr val="accent1"/>
                </a:solidFill>
              </a:rPr>
              <a:t>  A. Christy Jeba Malar - </a:t>
            </a:r>
            <a:r>
              <a:rPr lang="en-IN" sz="2600" dirty="0" err="1">
                <a:solidFill>
                  <a:schemeClr val="accent1"/>
                </a:solidFill>
              </a:rPr>
              <a:t>AsP</a:t>
            </a:r>
            <a:r>
              <a:rPr lang="en-IN" sz="2600" dirty="0">
                <a:solidFill>
                  <a:schemeClr val="accent1"/>
                </a:solidFill>
              </a:rPr>
              <a:t>/IT</a:t>
            </a:r>
          </a:p>
        </p:txBody>
      </p:sp>
    </p:spTree>
    <p:extLst>
      <p:ext uri="{BB962C8B-B14F-4D97-AF65-F5344CB8AC3E}">
        <p14:creationId xmlns:p14="http://schemas.microsoft.com/office/powerpoint/2010/main" val="3915247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29E9-3747-9CA5-B519-E807DB0CD23B}"/>
              </a:ext>
            </a:extLst>
          </p:cNvPr>
          <p:cNvSpPr>
            <a:spLocks noGrp="1"/>
          </p:cNvSpPr>
          <p:nvPr>
            <p:ph type="title"/>
          </p:nvPr>
        </p:nvSpPr>
        <p:spPr/>
        <p:txBody>
          <a:bodyPr/>
          <a:lstStyle/>
          <a:p>
            <a:r>
              <a:rPr lang="en-IN" dirty="0"/>
              <a:t>Problem Definition / Abstract</a:t>
            </a:r>
          </a:p>
        </p:txBody>
      </p:sp>
      <p:sp>
        <p:nvSpPr>
          <p:cNvPr id="3" name="Content Placeholder 2">
            <a:extLst>
              <a:ext uri="{FF2B5EF4-FFF2-40B4-BE49-F238E27FC236}">
                <a16:creationId xmlns:a16="http://schemas.microsoft.com/office/drawing/2014/main" id="{E35ABCEA-6895-3551-BE47-7190639EDEEF}"/>
              </a:ext>
            </a:extLst>
          </p:cNvPr>
          <p:cNvSpPr>
            <a:spLocks noGrp="1"/>
          </p:cNvSpPr>
          <p:nvPr>
            <p:ph idx="1"/>
          </p:nvPr>
        </p:nvSpPr>
        <p:spPr>
          <a:xfrm>
            <a:off x="581192" y="2105006"/>
            <a:ext cx="11029615" cy="3678303"/>
          </a:xfrm>
        </p:spPr>
        <p:txBody>
          <a:bodyPr>
            <a:noAutofit/>
          </a:bodyPr>
          <a:lstStyle/>
          <a:p>
            <a:pPr algn="just"/>
            <a:r>
              <a:rPr lang="en-US" sz="3000" dirty="0"/>
              <a:t>Building a search engine requires the ability to crawl, extract, and index content from dynamic / Single page websites. </a:t>
            </a:r>
          </a:p>
          <a:p>
            <a:pPr algn="just"/>
            <a:r>
              <a:rPr lang="en-US" sz="3000" dirty="0"/>
              <a:t>Traditional web scrapers struggle with modern Single Page Applications (SPAs) due to dynamic content loading via JavaScript. </a:t>
            </a:r>
          </a:p>
          <a:p>
            <a:pPr algn="just"/>
            <a:r>
              <a:rPr lang="en-US" sz="3000" dirty="0"/>
              <a:t>This project aims to address these challenges by leveraging Puppeteer Cluster on top of Chromium to crawl SPAs and extract data, which is then indexed in Cosmos DB for fast retrieval.</a:t>
            </a:r>
            <a:endParaRPr lang="en-IN" sz="3000" dirty="0">
              <a:latin typeface="Gill Sans MT (Body)"/>
            </a:endParaRPr>
          </a:p>
        </p:txBody>
      </p:sp>
    </p:spTree>
    <p:extLst>
      <p:ext uri="{BB962C8B-B14F-4D97-AF65-F5344CB8AC3E}">
        <p14:creationId xmlns:p14="http://schemas.microsoft.com/office/powerpoint/2010/main" val="108633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58F03-4EBC-4E41-0AA3-E39C27D59168}"/>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6AB8C282-59E6-DBEB-C085-5B7ABD0FC320}"/>
              </a:ext>
            </a:extLst>
          </p:cNvPr>
          <p:cNvSpPr>
            <a:spLocks noGrp="1"/>
          </p:cNvSpPr>
          <p:nvPr>
            <p:ph idx="1"/>
          </p:nvPr>
        </p:nvSpPr>
        <p:spPr>
          <a:xfrm>
            <a:off x="581192" y="2183066"/>
            <a:ext cx="11029616" cy="3680678"/>
          </a:xfrm>
        </p:spPr>
        <p:txBody>
          <a:bodyPr>
            <a:noAutofit/>
          </a:bodyPr>
          <a:lstStyle/>
          <a:p>
            <a:pPr marL="514350" indent="-514350" algn="just">
              <a:buFont typeface="+mj-lt"/>
              <a:buAutoNum type="arabicParenR"/>
            </a:pPr>
            <a:r>
              <a:rPr lang="en-US" sz="3000" b="1" dirty="0"/>
              <a:t>Develop an Efficient Web Crawler</a:t>
            </a:r>
            <a:r>
              <a:rPr lang="en-US" sz="3000" dirty="0"/>
              <a:t>: Implement a scalable web crawler using Puppeteer Cluster to extract content from websites, including those using SPAs.</a:t>
            </a:r>
          </a:p>
          <a:p>
            <a:pPr marL="514350" indent="-514350" algn="just">
              <a:buFont typeface="+mj-lt"/>
              <a:buAutoNum type="arabicParenR"/>
            </a:pPr>
            <a:endParaRPr lang="en-US" sz="3000" dirty="0"/>
          </a:p>
          <a:p>
            <a:pPr marL="514350" indent="-514350" algn="just">
              <a:buFont typeface="+mj-lt"/>
              <a:buAutoNum type="arabicParenR"/>
            </a:pPr>
            <a:r>
              <a:rPr lang="en-US" sz="3000" b="1" dirty="0"/>
              <a:t>Enable Reliable Data Indexing and Search</a:t>
            </a:r>
            <a:r>
              <a:rPr lang="en-US" sz="3000" dirty="0"/>
              <a:t>: Store and index extracted data in Cosmos DB, enabling fast and accurate search results for the small-scale search engine.</a:t>
            </a:r>
          </a:p>
        </p:txBody>
      </p:sp>
    </p:spTree>
    <p:extLst>
      <p:ext uri="{BB962C8B-B14F-4D97-AF65-F5344CB8AC3E}">
        <p14:creationId xmlns:p14="http://schemas.microsoft.com/office/powerpoint/2010/main" val="54165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1BF0-9ECC-5E36-0482-51B35D82EECF}"/>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A47CDFD7-43B8-9A04-1CF7-083F0BAA0400}"/>
              </a:ext>
            </a:extLst>
          </p:cNvPr>
          <p:cNvSpPr>
            <a:spLocks noGrp="1"/>
          </p:cNvSpPr>
          <p:nvPr>
            <p:ph idx="1"/>
          </p:nvPr>
        </p:nvSpPr>
        <p:spPr>
          <a:xfrm>
            <a:off x="581193" y="2477541"/>
            <a:ext cx="11029615" cy="3678303"/>
          </a:xfrm>
        </p:spPr>
        <p:txBody>
          <a:bodyPr>
            <a:noAutofit/>
          </a:bodyPr>
          <a:lstStyle/>
          <a:p>
            <a:pPr algn="just">
              <a:buFont typeface="Wingdings" panose="05000000000000000000" pitchFamily="2" charset="2"/>
              <a:buChar char="q"/>
            </a:pPr>
            <a:r>
              <a:rPr lang="en-US" sz="2600" b="1" dirty="0"/>
              <a:t>Traditional Web Scrapers</a:t>
            </a:r>
            <a:r>
              <a:rPr lang="en-US" sz="2600" dirty="0"/>
              <a:t>: Typically rely on fetching the HTML content of a page and parsing it using techniques like </a:t>
            </a:r>
            <a:r>
              <a:rPr lang="en-US" sz="2600" b="1" dirty="0"/>
              <a:t>regex</a:t>
            </a:r>
            <a:r>
              <a:rPr lang="en-US" sz="2600" dirty="0"/>
              <a:t>. While suitable for simple websites / static web sites, they face significant limitations:</a:t>
            </a:r>
          </a:p>
          <a:p>
            <a:pPr lvl="1" algn="just">
              <a:buFont typeface="Wingdings" panose="05000000000000000000" pitchFamily="2" charset="2"/>
              <a:buChar char="v"/>
            </a:pPr>
            <a:r>
              <a:rPr lang="en-US" sz="2600" b="1" dirty="0"/>
              <a:t>Incompatibility with SPAs</a:t>
            </a:r>
            <a:r>
              <a:rPr lang="en-US" sz="2600" dirty="0"/>
              <a:t>: Traditional scrapers cannot handle dynamic content loaded via JavaScript, making them ineffective for many modern websites.</a:t>
            </a:r>
          </a:p>
          <a:p>
            <a:pPr lvl="1" algn="just">
              <a:buFont typeface="Wingdings" panose="05000000000000000000" pitchFamily="2" charset="2"/>
              <a:buChar char="v"/>
            </a:pPr>
            <a:r>
              <a:rPr lang="en-US" sz="2600" b="1" dirty="0"/>
              <a:t>Complex Data Extraction</a:t>
            </a:r>
            <a:r>
              <a:rPr lang="en-US" sz="2600" dirty="0"/>
              <a:t>: Extracting data from HTML using regex or basic parsers is tedious and error-prone.</a:t>
            </a:r>
          </a:p>
          <a:p>
            <a:pPr lvl="1" algn="just">
              <a:buFont typeface="Wingdings" panose="05000000000000000000" pitchFamily="2" charset="2"/>
              <a:buChar char="v"/>
            </a:pPr>
            <a:r>
              <a:rPr lang="en-US" sz="2600" b="1" dirty="0"/>
              <a:t>No JavaScript Execution</a:t>
            </a:r>
            <a:r>
              <a:rPr lang="en-US" sz="2600" dirty="0"/>
              <a:t>: Standard scrapers do not render JavaScript, leading to incomplete or missing data from dynamically generated pages.</a:t>
            </a:r>
          </a:p>
        </p:txBody>
      </p:sp>
    </p:spTree>
    <p:extLst>
      <p:ext uri="{BB962C8B-B14F-4D97-AF65-F5344CB8AC3E}">
        <p14:creationId xmlns:p14="http://schemas.microsoft.com/office/powerpoint/2010/main" val="3821490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7189-3388-E10E-A82A-5557B7C78B0D}"/>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B055C059-D6B4-E73E-9ABB-AC4958265AA6}"/>
              </a:ext>
            </a:extLst>
          </p:cNvPr>
          <p:cNvSpPr>
            <a:spLocks noGrp="1"/>
          </p:cNvSpPr>
          <p:nvPr>
            <p:ph idx="1"/>
          </p:nvPr>
        </p:nvSpPr>
        <p:spPr>
          <a:xfrm>
            <a:off x="581192" y="2713896"/>
            <a:ext cx="11029616" cy="3678303"/>
          </a:xfrm>
        </p:spPr>
        <p:txBody>
          <a:bodyPr>
            <a:noAutofit/>
          </a:bodyPr>
          <a:lstStyle/>
          <a:p>
            <a:pPr lvl="1" algn="just">
              <a:buFont typeface="Wingdings" panose="05000000000000000000" pitchFamily="2" charset="2"/>
              <a:buChar char="q"/>
            </a:pPr>
            <a:r>
              <a:rPr lang="en-IN" sz="2600" b="1" dirty="0"/>
              <a:t>Advanced Web Scraping with Puppeteer and Chromium</a:t>
            </a:r>
            <a:r>
              <a:rPr lang="en-IN" sz="2600" dirty="0"/>
              <a:t>:</a:t>
            </a:r>
          </a:p>
          <a:p>
            <a:pPr lvl="2" algn="just">
              <a:buFont typeface="Wingdings" panose="05000000000000000000" pitchFamily="2" charset="2"/>
              <a:buChar char="v"/>
            </a:pPr>
            <a:r>
              <a:rPr lang="en-IN" sz="2600" dirty="0"/>
              <a:t>Utilizes a headless browser (Chromium) controlled by Puppeteer to mimic human browsing, enabling effective scraping of SPAs by rendering JavaScript.</a:t>
            </a:r>
          </a:p>
          <a:p>
            <a:pPr lvl="2" algn="just">
              <a:buFont typeface="Wingdings" panose="05000000000000000000" pitchFamily="2" charset="2"/>
              <a:buChar char="v"/>
            </a:pPr>
            <a:r>
              <a:rPr lang="en-IN" sz="2600" dirty="0"/>
              <a:t>Employs Puppeteer Cluster for parallelized and scalable crawling, ensuring efficient data collection from multiple websites.</a:t>
            </a:r>
          </a:p>
          <a:p>
            <a:pPr lvl="1" algn="just">
              <a:buFont typeface="Wingdings" panose="05000000000000000000" pitchFamily="2" charset="2"/>
              <a:buChar char="q"/>
            </a:pPr>
            <a:r>
              <a:rPr lang="en-US" sz="2600" b="1" dirty="0"/>
              <a:t>Content Indexing in Cosmos DB</a:t>
            </a:r>
            <a:r>
              <a:rPr lang="en-US" sz="2600" dirty="0"/>
              <a:t>:</a:t>
            </a:r>
          </a:p>
          <a:p>
            <a:pPr lvl="2" algn="just">
              <a:buFont typeface="Wingdings" panose="05000000000000000000" pitchFamily="2" charset="2"/>
              <a:buChar char="v"/>
            </a:pPr>
            <a:r>
              <a:rPr lang="en-US" sz="2600" dirty="0"/>
              <a:t>Extracted data is stored and indexed in Cosmos DB, a globally distributed, highly scalable database service, allowing fast search and retrieval.</a:t>
            </a:r>
            <a:endParaRPr lang="en-IN" sz="2600" dirty="0"/>
          </a:p>
          <a:p>
            <a:pPr marL="0" indent="0" algn="just">
              <a:buNone/>
            </a:pPr>
            <a:endParaRPr lang="en-IN" sz="2500" dirty="0"/>
          </a:p>
        </p:txBody>
      </p:sp>
    </p:spTree>
    <p:extLst>
      <p:ext uri="{BB962C8B-B14F-4D97-AF65-F5344CB8AC3E}">
        <p14:creationId xmlns:p14="http://schemas.microsoft.com/office/powerpoint/2010/main" val="1289710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21A9B-263B-F91B-E72C-3A24A907B12E}"/>
              </a:ext>
            </a:extLst>
          </p:cNvPr>
          <p:cNvSpPr>
            <a:spLocks noGrp="1"/>
          </p:cNvSpPr>
          <p:nvPr>
            <p:ph type="title"/>
          </p:nvPr>
        </p:nvSpPr>
        <p:spPr/>
        <p:txBody>
          <a:bodyPr/>
          <a:lstStyle/>
          <a:p>
            <a:r>
              <a:rPr lang="en-IN" dirty="0"/>
              <a:t>Flow diagram</a:t>
            </a:r>
          </a:p>
        </p:txBody>
      </p:sp>
      <p:grpSp>
        <p:nvGrpSpPr>
          <p:cNvPr id="6" name="Page-1">
            <a:extLst>
              <a:ext uri="{FF2B5EF4-FFF2-40B4-BE49-F238E27FC236}">
                <a16:creationId xmlns:a16="http://schemas.microsoft.com/office/drawing/2014/main" id="{0AE14604-F271-F6DB-A12D-00BE6A4257AC}"/>
              </a:ext>
            </a:extLst>
          </p:cNvPr>
          <p:cNvGrpSpPr/>
          <p:nvPr/>
        </p:nvGrpSpPr>
        <p:grpSpPr>
          <a:xfrm>
            <a:off x="3813652" y="1975104"/>
            <a:ext cx="4564696" cy="4718304"/>
            <a:chOff x="1226738" y="405906"/>
            <a:chExt cx="3159124" cy="3156693"/>
          </a:xfrm>
        </p:grpSpPr>
        <p:grpSp>
          <p:nvGrpSpPr>
            <p:cNvPr id="7" name="Group 6">
              <a:extLst>
                <a:ext uri="{FF2B5EF4-FFF2-40B4-BE49-F238E27FC236}">
                  <a16:creationId xmlns:a16="http://schemas.microsoft.com/office/drawing/2014/main" id="{57E529DD-B29A-B805-71E3-84C2E5F59C1E}"/>
                </a:ext>
              </a:extLst>
            </p:cNvPr>
            <p:cNvGrpSpPr/>
            <p:nvPr/>
          </p:nvGrpSpPr>
          <p:grpSpPr>
            <a:xfrm>
              <a:off x="1545987" y="405906"/>
              <a:ext cx="479106" cy="210806"/>
              <a:chOff x="1545987" y="405906"/>
              <a:chExt cx="479106" cy="210806"/>
            </a:xfrm>
          </p:grpSpPr>
          <p:sp>
            <p:nvSpPr>
              <p:cNvPr id="68" name="开始或结束">
                <a:extLst>
                  <a:ext uri="{FF2B5EF4-FFF2-40B4-BE49-F238E27FC236}">
                    <a16:creationId xmlns:a16="http://schemas.microsoft.com/office/drawing/2014/main" id="{58984E0B-435D-43C4-4D3A-4943CA6A82FC}"/>
                  </a:ext>
                </a:extLst>
              </p:cNvPr>
              <p:cNvSpPr/>
              <p:nvPr/>
            </p:nvSpPr>
            <p:spPr>
              <a:xfrm>
                <a:off x="1545987" y="405906"/>
                <a:ext cx="479106" cy="210806"/>
              </a:xfrm>
              <a:custGeom>
                <a:avLst/>
                <a:gdLst>
                  <a:gd name="connsiteX0" fmla="*/ 0 w 479106"/>
                  <a:gd name="connsiteY0" fmla="*/ 105403 h 210806"/>
                  <a:gd name="connsiteX1" fmla="*/ 239553 w 479106"/>
                  <a:gd name="connsiteY1" fmla="*/ 0 h 210806"/>
                  <a:gd name="connsiteX2" fmla="*/ 479106 w 479106"/>
                  <a:gd name="connsiteY2" fmla="*/ 105403 h 210806"/>
                  <a:gd name="connsiteX3" fmla="*/ 239553 w 479106"/>
                  <a:gd name="connsiteY3" fmla="*/ 210806 h 210806"/>
                </a:gdLst>
                <a:ahLst/>
                <a:cxnLst>
                  <a:cxn ang="10800000">
                    <a:pos x="connsiteX0" y="connsiteY0"/>
                  </a:cxn>
                  <a:cxn ang="16200000">
                    <a:pos x="connsiteX1" y="connsiteY1"/>
                  </a:cxn>
                  <a:cxn ang="0">
                    <a:pos x="connsiteX2" y="connsiteY2"/>
                  </a:cxn>
                  <a:cxn ang="5400000">
                    <a:pos x="connsiteX3" y="connsiteY3"/>
                  </a:cxn>
                </a:cxnLst>
                <a:rect l="l" t="t" r="r" b="b"/>
                <a:pathLst>
                  <a:path w="479106" h="210806" stroke="0">
                    <a:moveTo>
                      <a:pt x="105403" y="210806"/>
                    </a:moveTo>
                    <a:lnTo>
                      <a:pt x="373703" y="210806"/>
                    </a:lnTo>
                    <a:cubicBezTo>
                      <a:pt x="431915" y="210806"/>
                      <a:pt x="479106" y="163616"/>
                      <a:pt x="479106" y="105403"/>
                    </a:cubicBezTo>
                    <a:cubicBezTo>
                      <a:pt x="479106" y="47191"/>
                      <a:pt x="431915" y="0"/>
                      <a:pt x="373703" y="0"/>
                    </a:cubicBezTo>
                    <a:lnTo>
                      <a:pt x="105403" y="0"/>
                    </a:lnTo>
                    <a:cubicBezTo>
                      <a:pt x="47191" y="0"/>
                      <a:pt x="0" y="47191"/>
                      <a:pt x="0" y="105403"/>
                    </a:cubicBezTo>
                    <a:cubicBezTo>
                      <a:pt x="0" y="163616"/>
                      <a:pt x="47191" y="210806"/>
                      <a:pt x="105403" y="210806"/>
                    </a:cubicBezTo>
                    <a:close/>
                  </a:path>
                  <a:path w="479106" h="210806" fill="none">
                    <a:moveTo>
                      <a:pt x="105403" y="210806"/>
                    </a:moveTo>
                    <a:lnTo>
                      <a:pt x="373703" y="210806"/>
                    </a:lnTo>
                    <a:cubicBezTo>
                      <a:pt x="431915" y="210806"/>
                      <a:pt x="479106" y="163616"/>
                      <a:pt x="479106" y="105403"/>
                    </a:cubicBezTo>
                    <a:cubicBezTo>
                      <a:pt x="479106" y="47191"/>
                      <a:pt x="431915" y="0"/>
                      <a:pt x="373703" y="0"/>
                    </a:cubicBezTo>
                    <a:lnTo>
                      <a:pt x="105403" y="0"/>
                    </a:lnTo>
                    <a:cubicBezTo>
                      <a:pt x="47191" y="0"/>
                      <a:pt x="0" y="47191"/>
                      <a:pt x="0" y="105403"/>
                    </a:cubicBezTo>
                    <a:cubicBezTo>
                      <a:pt x="0" y="163616"/>
                      <a:pt x="47191" y="210806"/>
                      <a:pt x="105403" y="210806"/>
                    </a:cubicBezTo>
                    <a:close/>
                  </a:path>
                </a:pathLst>
              </a:custGeom>
              <a:solidFill>
                <a:srgbClr val="FFFFFF"/>
              </a:solidFill>
              <a:ln w="5000" cap="flat">
                <a:solidFill>
                  <a:srgbClr val="101843"/>
                </a:solidFill>
              </a:ln>
            </p:spPr>
            <p:txBody>
              <a:bodyPr/>
              <a:lstStyle/>
              <a:p>
                <a:endParaRPr lang="en-IN"/>
              </a:p>
            </p:txBody>
          </p:sp>
          <p:sp>
            <p:nvSpPr>
              <p:cNvPr id="69" name="Text 3">
                <a:extLst>
                  <a:ext uri="{FF2B5EF4-FFF2-40B4-BE49-F238E27FC236}">
                    <a16:creationId xmlns:a16="http://schemas.microsoft.com/office/drawing/2014/main" id="{AFA41B8D-8E77-A12B-0C1F-C8C8ABF16DCB}"/>
                  </a:ext>
                </a:extLst>
              </p:cNvPr>
              <p:cNvSpPr txBox="1"/>
              <p:nvPr/>
            </p:nvSpPr>
            <p:spPr>
              <a:xfrm>
                <a:off x="1588688" y="405906"/>
                <a:ext cx="373703" cy="210806"/>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Microsoft YaHei" panose="020B0503020204020204" pitchFamily="34" charset="-122"/>
                    <a:ea typeface="SimSun" panose="02010600030101010101" pitchFamily="2" charset="-122"/>
                    <a:cs typeface="Times New Roman" panose="02020603050405020304" pitchFamily="18" charset="0"/>
                  </a:rPr>
                  <a:t>Start</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8" name="Group 7">
              <a:extLst>
                <a:ext uri="{FF2B5EF4-FFF2-40B4-BE49-F238E27FC236}">
                  <a16:creationId xmlns:a16="http://schemas.microsoft.com/office/drawing/2014/main" id="{2A545C54-1A3B-87B0-1140-8BBFA82ED830}"/>
                </a:ext>
              </a:extLst>
            </p:cNvPr>
            <p:cNvGrpSpPr/>
            <p:nvPr/>
          </p:nvGrpSpPr>
          <p:grpSpPr>
            <a:xfrm>
              <a:off x="2548363" y="405906"/>
              <a:ext cx="872550" cy="210806"/>
              <a:chOff x="2548363" y="405906"/>
              <a:chExt cx="872550" cy="210806"/>
            </a:xfrm>
          </p:grpSpPr>
          <p:sp>
            <p:nvSpPr>
              <p:cNvPr id="66" name="Data">
                <a:extLst>
                  <a:ext uri="{FF2B5EF4-FFF2-40B4-BE49-F238E27FC236}">
                    <a16:creationId xmlns:a16="http://schemas.microsoft.com/office/drawing/2014/main" id="{42DE9A0D-5636-C6C7-8E63-B04D4273125B}"/>
                  </a:ext>
                </a:extLst>
              </p:cNvPr>
              <p:cNvSpPr/>
              <p:nvPr/>
            </p:nvSpPr>
            <p:spPr>
              <a:xfrm>
                <a:off x="2548363" y="405906"/>
                <a:ext cx="872550" cy="210806"/>
              </a:xfrm>
              <a:custGeom>
                <a:avLst/>
                <a:gdLst>
                  <a:gd name="connsiteX0" fmla="*/ 26351 w 872550"/>
                  <a:gd name="connsiteY0" fmla="*/ 105403 h 210806"/>
                  <a:gd name="connsiteX1" fmla="*/ 436275 w 872550"/>
                  <a:gd name="connsiteY1" fmla="*/ 0 h 210806"/>
                  <a:gd name="connsiteX2" fmla="*/ 846200 w 872550"/>
                  <a:gd name="connsiteY2" fmla="*/ 105403 h 210806"/>
                  <a:gd name="connsiteX3" fmla="*/ 436275 w 872550"/>
                  <a:gd name="connsiteY3" fmla="*/ 210806 h 210806"/>
                </a:gdLst>
                <a:ahLst/>
                <a:cxnLst>
                  <a:cxn ang="10800000">
                    <a:pos x="connsiteX0" y="connsiteY0"/>
                  </a:cxn>
                  <a:cxn ang="16200000">
                    <a:pos x="connsiteX1" y="connsiteY1"/>
                  </a:cxn>
                  <a:cxn ang="0">
                    <a:pos x="connsiteX2" y="connsiteY2"/>
                  </a:cxn>
                  <a:cxn ang="5400000">
                    <a:pos x="connsiteX3" y="connsiteY3"/>
                  </a:cxn>
                </a:cxnLst>
                <a:rect l="l" t="t" r="r" b="b"/>
                <a:pathLst>
                  <a:path w="872550" h="210806" stroke="0">
                    <a:moveTo>
                      <a:pt x="819849" y="210806"/>
                    </a:moveTo>
                    <a:lnTo>
                      <a:pt x="872550" y="0"/>
                    </a:lnTo>
                    <a:lnTo>
                      <a:pt x="52702" y="0"/>
                    </a:lnTo>
                    <a:lnTo>
                      <a:pt x="0" y="210806"/>
                    </a:lnTo>
                    <a:lnTo>
                      <a:pt x="819849" y="210806"/>
                    </a:lnTo>
                    <a:close/>
                  </a:path>
                  <a:path w="872550" h="210806" fill="none">
                    <a:moveTo>
                      <a:pt x="819849" y="210806"/>
                    </a:moveTo>
                    <a:lnTo>
                      <a:pt x="872550" y="0"/>
                    </a:lnTo>
                    <a:lnTo>
                      <a:pt x="52702" y="0"/>
                    </a:lnTo>
                    <a:lnTo>
                      <a:pt x="0" y="210806"/>
                    </a:lnTo>
                    <a:lnTo>
                      <a:pt x="819849" y="210806"/>
                    </a:lnTo>
                    <a:close/>
                  </a:path>
                </a:pathLst>
              </a:custGeom>
              <a:solidFill>
                <a:srgbClr val="FFFFFF"/>
              </a:solidFill>
              <a:ln w="5000" cap="flat">
                <a:solidFill>
                  <a:srgbClr val="101843"/>
                </a:solidFill>
              </a:ln>
            </p:spPr>
            <p:txBody>
              <a:bodyPr/>
              <a:lstStyle/>
              <a:p>
                <a:endParaRPr lang="en-IN"/>
              </a:p>
            </p:txBody>
          </p:sp>
          <p:sp>
            <p:nvSpPr>
              <p:cNvPr id="67" name="Text 5">
                <a:extLst>
                  <a:ext uri="{FF2B5EF4-FFF2-40B4-BE49-F238E27FC236}">
                    <a16:creationId xmlns:a16="http://schemas.microsoft.com/office/drawing/2014/main" id="{4C535C07-CE91-6108-CB1C-E31964CC9608}"/>
                  </a:ext>
                </a:extLst>
              </p:cNvPr>
              <p:cNvSpPr txBox="1"/>
              <p:nvPr/>
            </p:nvSpPr>
            <p:spPr>
              <a:xfrm>
                <a:off x="2591065" y="405906"/>
                <a:ext cx="767147" cy="210806"/>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CSV File Upload</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9" name="Group 8">
              <a:extLst>
                <a:ext uri="{FF2B5EF4-FFF2-40B4-BE49-F238E27FC236}">
                  <a16:creationId xmlns:a16="http://schemas.microsoft.com/office/drawing/2014/main" id="{93A6D3EF-36DD-D204-B430-8B9C6CDAA934}"/>
                </a:ext>
              </a:extLst>
            </p:cNvPr>
            <p:cNvGrpSpPr/>
            <p:nvPr/>
          </p:nvGrpSpPr>
          <p:grpSpPr>
            <a:xfrm>
              <a:off x="2548363" y="818466"/>
              <a:ext cx="872550" cy="227420"/>
              <a:chOff x="2548363" y="818466"/>
              <a:chExt cx="872550" cy="227420"/>
            </a:xfrm>
          </p:grpSpPr>
          <p:sp>
            <p:nvSpPr>
              <p:cNvPr id="64" name="Process">
                <a:extLst>
                  <a:ext uri="{FF2B5EF4-FFF2-40B4-BE49-F238E27FC236}">
                    <a16:creationId xmlns:a16="http://schemas.microsoft.com/office/drawing/2014/main" id="{41CD21E0-D4F8-F569-05AB-88BC535B9BF6}"/>
                  </a:ext>
                </a:extLst>
              </p:cNvPr>
              <p:cNvSpPr/>
              <p:nvPr/>
            </p:nvSpPr>
            <p:spPr>
              <a:xfrm>
                <a:off x="2548363" y="818466"/>
                <a:ext cx="872550" cy="227420"/>
              </a:xfrm>
              <a:custGeom>
                <a:avLst/>
                <a:gdLst>
                  <a:gd name="connsiteX0" fmla="*/ 0 w 872550"/>
                  <a:gd name="connsiteY0" fmla="*/ 113710 h 227420"/>
                  <a:gd name="connsiteX1" fmla="*/ 436275 w 872550"/>
                  <a:gd name="connsiteY1" fmla="*/ 0 h 227420"/>
                  <a:gd name="connsiteX2" fmla="*/ 872550 w 872550"/>
                  <a:gd name="connsiteY2" fmla="*/ 113710 h 227420"/>
                  <a:gd name="connsiteX3" fmla="*/ 436275 w 872550"/>
                  <a:gd name="connsiteY3" fmla="*/ 227420 h 227420"/>
                </a:gdLst>
                <a:ahLst/>
                <a:cxnLst>
                  <a:cxn ang="10800000">
                    <a:pos x="connsiteX0" y="connsiteY0"/>
                  </a:cxn>
                  <a:cxn ang="16200000">
                    <a:pos x="connsiteX1" y="connsiteY1"/>
                  </a:cxn>
                  <a:cxn ang="0">
                    <a:pos x="connsiteX2" y="connsiteY2"/>
                  </a:cxn>
                  <a:cxn ang="5400000">
                    <a:pos x="connsiteX3" y="connsiteY3"/>
                  </a:cxn>
                </a:cxnLst>
                <a:rect l="l" t="t" r="r" b="b"/>
                <a:pathLst>
                  <a:path w="872550" h="227420" stroke="0">
                    <a:moveTo>
                      <a:pt x="872550" y="227420"/>
                    </a:moveTo>
                    <a:lnTo>
                      <a:pt x="872550" y="0"/>
                    </a:lnTo>
                    <a:lnTo>
                      <a:pt x="0" y="0"/>
                    </a:lnTo>
                    <a:lnTo>
                      <a:pt x="0" y="227420"/>
                    </a:lnTo>
                    <a:lnTo>
                      <a:pt x="872550" y="227420"/>
                    </a:lnTo>
                    <a:close/>
                  </a:path>
                  <a:path w="872550" h="227420" fill="none">
                    <a:moveTo>
                      <a:pt x="872550" y="227420"/>
                    </a:moveTo>
                    <a:lnTo>
                      <a:pt x="872550" y="0"/>
                    </a:lnTo>
                    <a:lnTo>
                      <a:pt x="0" y="0"/>
                    </a:lnTo>
                    <a:lnTo>
                      <a:pt x="0" y="227420"/>
                    </a:lnTo>
                    <a:lnTo>
                      <a:pt x="872550" y="227420"/>
                    </a:lnTo>
                    <a:close/>
                  </a:path>
                </a:pathLst>
              </a:custGeom>
              <a:solidFill>
                <a:srgbClr val="FFFFFF"/>
              </a:solidFill>
              <a:ln w="5000" cap="flat">
                <a:solidFill>
                  <a:srgbClr val="101843"/>
                </a:solidFill>
              </a:ln>
            </p:spPr>
            <p:txBody>
              <a:bodyPr/>
              <a:lstStyle/>
              <a:p>
                <a:endParaRPr lang="en-IN"/>
              </a:p>
            </p:txBody>
          </p:sp>
          <p:sp>
            <p:nvSpPr>
              <p:cNvPr id="65" name="Text 7">
                <a:extLst>
                  <a:ext uri="{FF2B5EF4-FFF2-40B4-BE49-F238E27FC236}">
                    <a16:creationId xmlns:a16="http://schemas.microsoft.com/office/drawing/2014/main" id="{D2B3A298-1344-4B3A-4C8A-0105D641E9CA}"/>
                  </a:ext>
                </a:extLst>
              </p:cNvPr>
              <p:cNvSpPr txBox="1"/>
              <p:nvPr/>
            </p:nvSpPr>
            <p:spPr>
              <a:xfrm>
                <a:off x="2548363" y="818466"/>
                <a:ext cx="872550" cy="227420"/>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Crawler (Puppeteer)</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0" name="Group 9">
              <a:extLst>
                <a:ext uri="{FF2B5EF4-FFF2-40B4-BE49-F238E27FC236}">
                  <a16:creationId xmlns:a16="http://schemas.microsoft.com/office/drawing/2014/main" id="{99E968CE-5C58-55D9-BE5F-D6BEED0B75DE}"/>
                </a:ext>
              </a:extLst>
            </p:cNvPr>
            <p:cNvGrpSpPr/>
            <p:nvPr/>
          </p:nvGrpSpPr>
          <p:grpSpPr>
            <a:xfrm>
              <a:off x="1330983" y="797176"/>
              <a:ext cx="909114" cy="270000"/>
              <a:chOff x="1330983" y="797176"/>
              <a:chExt cx="909114" cy="270000"/>
            </a:xfrm>
          </p:grpSpPr>
          <p:sp>
            <p:nvSpPr>
              <p:cNvPr id="62" name="Data">
                <a:extLst>
                  <a:ext uri="{FF2B5EF4-FFF2-40B4-BE49-F238E27FC236}">
                    <a16:creationId xmlns:a16="http://schemas.microsoft.com/office/drawing/2014/main" id="{4FDB92EA-8B1F-7734-9A53-2A3C76E4D543}"/>
                  </a:ext>
                </a:extLst>
              </p:cNvPr>
              <p:cNvSpPr/>
              <p:nvPr/>
            </p:nvSpPr>
            <p:spPr>
              <a:xfrm>
                <a:off x="1330983" y="797455"/>
                <a:ext cx="909114" cy="269442"/>
              </a:xfrm>
              <a:custGeom>
                <a:avLst/>
                <a:gdLst>
                  <a:gd name="connsiteX0" fmla="*/ 33680 w 909114"/>
                  <a:gd name="connsiteY0" fmla="*/ 134721 h 269442"/>
                  <a:gd name="connsiteX1" fmla="*/ 454557 w 909114"/>
                  <a:gd name="connsiteY1" fmla="*/ 0 h 269442"/>
                  <a:gd name="connsiteX2" fmla="*/ 875433 w 909114"/>
                  <a:gd name="connsiteY2" fmla="*/ 134721 h 269442"/>
                  <a:gd name="connsiteX3" fmla="*/ 454557 w 909114"/>
                  <a:gd name="connsiteY3" fmla="*/ 269442 h 269442"/>
                </a:gdLst>
                <a:ahLst/>
                <a:cxnLst>
                  <a:cxn ang="10800000">
                    <a:pos x="connsiteX0" y="connsiteY0"/>
                  </a:cxn>
                  <a:cxn ang="16200000">
                    <a:pos x="connsiteX1" y="connsiteY1"/>
                  </a:cxn>
                  <a:cxn ang="0">
                    <a:pos x="connsiteX2" y="connsiteY2"/>
                  </a:cxn>
                  <a:cxn ang="5400000">
                    <a:pos x="connsiteX3" y="connsiteY3"/>
                  </a:cxn>
                </a:cxnLst>
                <a:rect l="l" t="t" r="r" b="b"/>
                <a:pathLst>
                  <a:path w="909114" h="269442" stroke="0">
                    <a:moveTo>
                      <a:pt x="841753" y="269442"/>
                    </a:moveTo>
                    <a:lnTo>
                      <a:pt x="909114" y="0"/>
                    </a:lnTo>
                    <a:lnTo>
                      <a:pt x="67360" y="0"/>
                    </a:lnTo>
                    <a:lnTo>
                      <a:pt x="0" y="269442"/>
                    </a:lnTo>
                    <a:lnTo>
                      <a:pt x="841753" y="269442"/>
                    </a:lnTo>
                    <a:close/>
                  </a:path>
                  <a:path w="909114" h="269442" fill="none">
                    <a:moveTo>
                      <a:pt x="841753" y="269442"/>
                    </a:moveTo>
                    <a:lnTo>
                      <a:pt x="909114" y="0"/>
                    </a:lnTo>
                    <a:lnTo>
                      <a:pt x="67360" y="0"/>
                    </a:lnTo>
                    <a:lnTo>
                      <a:pt x="0" y="269442"/>
                    </a:lnTo>
                    <a:lnTo>
                      <a:pt x="841753" y="269442"/>
                    </a:lnTo>
                    <a:close/>
                  </a:path>
                </a:pathLst>
              </a:custGeom>
              <a:solidFill>
                <a:srgbClr val="FFFFFF"/>
              </a:solidFill>
              <a:ln w="5000" cap="flat">
                <a:solidFill>
                  <a:srgbClr val="101843"/>
                </a:solidFill>
              </a:ln>
            </p:spPr>
            <p:txBody>
              <a:bodyPr/>
              <a:lstStyle/>
              <a:p>
                <a:endParaRPr lang="en-IN"/>
              </a:p>
            </p:txBody>
          </p:sp>
          <p:sp>
            <p:nvSpPr>
              <p:cNvPr id="63" name="Text 9">
                <a:extLst>
                  <a:ext uri="{FF2B5EF4-FFF2-40B4-BE49-F238E27FC236}">
                    <a16:creationId xmlns:a16="http://schemas.microsoft.com/office/drawing/2014/main" id="{E43879C4-AFF4-23AC-E29F-B1258D6CA15B}"/>
                  </a:ext>
                </a:extLst>
              </p:cNvPr>
              <p:cNvSpPr txBox="1"/>
              <p:nvPr/>
            </p:nvSpPr>
            <p:spPr>
              <a:xfrm>
                <a:off x="1388343" y="797176"/>
                <a:ext cx="774393" cy="270000"/>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WWW</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Multiple Requests</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1" name="Group 10">
              <a:extLst>
                <a:ext uri="{FF2B5EF4-FFF2-40B4-BE49-F238E27FC236}">
                  <a16:creationId xmlns:a16="http://schemas.microsoft.com/office/drawing/2014/main" id="{DD9FEE9A-F2F5-BF89-647C-22840F664B02}"/>
                </a:ext>
              </a:extLst>
            </p:cNvPr>
            <p:cNvGrpSpPr/>
            <p:nvPr/>
          </p:nvGrpSpPr>
          <p:grpSpPr>
            <a:xfrm>
              <a:off x="2596350" y="1272641"/>
              <a:ext cx="776577" cy="193029"/>
              <a:chOff x="2596350" y="1272641"/>
              <a:chExt cx="776577" cy="193029"/>
            </a:xfrm>
          </p:grpSpPr>
          <p:sp>
            <p:nvSpPr>
              <p:cNvPr id="60" name="Process">
                <a:extLst>
                  <a:ext uri="{FF2B5EF4-FFF2-40B4-BE49-F238E27FC236}">
                    <a16:creationId xmlns:a16="http://schemas.microsoft.com/office/drawing/2014/main" id="{22F5F916-955A-5680-1260-9ACF948B0AB9}"/>
                  </a:ext>
                </a:extLst>
              </p:cNvPr>
              <p:cNvSpPr/>
              <p:nvPr/>
            </p:nvSpPr>
            <p:spPr>
              <a:xfrm>
                <a:off x="2596350" y="1272641"/>
                <a:ext cx="776577" cy="193029"/>
              </a:xfrm>
              <a:custGeom>
                <a:avLst/>
                <a:gdLst>
                  <a:gd name="connsiteX0" fmla="*/ 0 w 776577"/>
                  <a:gd name="connsiteY0" fmla="*/ 96514 h 193029"/>
                  <a:gd name="connsiteX1" fmla="*/ 388288 w 776577"/>
                  <a:gd name="connsiteY1" fmla="*/ 0 h 193029"/>
                  <a:gd name="connsiteX2" fmla="*/ 776577 w 776577"/>
                  <a:gd name="connsiteY2" fmla="*/ 96514 h 193029"/>
                  <a:gd name="connsiteX3" fmla="*/ 388288 w 776577"/>
                  <a:gd name="connsiteY3" fmla="*/ 193029 h 193029"/>
                </a:gdLst>
                <a:ahLst/>
                <a:cxnLst>
                  <a:cxn ang="10800000">
                    <a:pos x="connsiteX0" y="connsiteY0"/>
                  </a:cxn>
                  <a:cxn ang="16200000">
                    <a:pos x="connsiteX1" y="connsiteY1"/>
                  </a:cxn>
                  <a:cxn ang="0">
                    <a:pos x="connsiteX2" y="connsiteY2"/>
                  </a:cxn>
                  <a:cxn ang="5400000">
                    <a:pos x="connsiteX3" y="connsiteY3"/>
                  </a:cxn>
                </a:cxnLst>
                <a:rect l="l" t="t" r="r" b="b"/>
                <a:pathLst>
                  <a:path w="776577" h="193029" stroke="0">
                    <a:moveTo>
                      <a:pt x="776577" y="193029"/>
                    </a:moveTo>
                    <a:lnTo>
                      <a:pt x="776577" y="0"/>
                    </a:lnTo>
                    <a:lnTo>
                      <a:pt x="0" y="0"/>
                    </a:lnTo>
                    <a:lnTo>
                      <a:pt x="0" y="193029"/>
                    </a:lnTo>
                    <a:lnTo>
                      <a:pt x="776577" y="193029"/>
                    </a:lnTo>
                    <a:close/>
                  </a:path>
                  <a:path w="776577" h="193029" fill="none">
                    <a:moveTo>
                      <a:pt x="776577" y="193029"/>
                    </a:moveTo>
                    <a:lnTo>
                      <a:pt x="776577" y="0"/>
                    </a:lnTo>
                    <a:lnTo>
                      <a:pt x="0" y="0"/>
                    </a:lnTo>
                    <a:lnTo>
                      <a:pt x="0" y="193029"/>
                    </a:lnTo>
                    <a:lnTo>
                      <a:pt x="776577" y="193029"/>
                    </a:lnTo>
                    <a:close/>
                  </a:path>
                </a:pathLst>
              </a:custGeom>
              <a:solidFill>
                <a:srgbClr val="FFFFFF"/>
              </a:solidFill>
              <a:ln w="5000" cap="flat">
                <a:solidFill>
                  <a:srgbClr val="101843"/>
                </a:solidFill>
              </a:ln>
            </p:spPr>
            <p:txBody>
              <a:bodyPr/>
              <a:lstStyle/>
              <a:p>
                <a:endParaRPr lang="en-IN"/>
              </a:p>
            </p:txBody>
          </p:sp>
          <p:sp>
            <p:nvSpPr>
              <p:cNvPr id="61" name="Text 11">
                <a:extLst>
                  <a:ext uri="{FF2B5EF4-FFF2-40B4-BE49-F238E27FC236}">
                    <a16:creationId xmlns:a16="http://schemas.microsoft.com/office/drawing/2014/main" id="{E5773977-B36D-414F-3454-23941FEE4218}"/>
                  </a:ext>
                </a:extLst>
              </p:cNvPr>
              <p:cNvSpPr txBox="1"/>
              <p:nvPr/>
            </p:nvSpPr>
            <p:spPr>
              <a:xfrm>
                <a:off x="2596350" y="1272641"/>
                <a:ext cx="776577" cy="193029"/>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Content Extractor</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2" name="Group 11">
              <a:extLst>
                <a:ext uri="{FF2B5EF4-FFF2-40B4-BE49-F238E27FC236}">
                  <a16:creationId xmlns:a16="http://schemas.microsoft.com/office/drawing/2014/main" id="{67870290-8D1D-A0CC-7401-4CBA865D7443}"/>
                </a:ext>
              </a:extLst>
            </p:cNvPr>
            <p:cNvGrpSpPr/>
            <p:nvPr/>
          </p:nvGrpSpPr>
          <p:grpSpPr>
            <a:xfrm>
              <a:off x="1535986" y="1120568"/>
              <a:ext cx="588200" cy="497173"/>
              <a:chOff x="1535986" y="1120568"/>
              <a:chExt cx="588200" cy="497173"/>
            </a:xfrm>
          </p:grpSpPr>
          <p:sp>
            <p:nvSpPr>
              <p:cNvPr id="58" name="Database">
                <a:extLst>
                  <a:ext uri="{FF2B5EF4-FFF2-40B4-BE49-F238E27FC236}">
                    <a16:creationId xmlns:a16="http://schemas.microsoft.com/office/drawing/2014/main" id="{952789CC-C9B3-3EE1-4D5B-71EFA6D1D1CE}"/>
                  </a:ext>
                </a:extLst>
              </p:cNvPr>
              <p:cNvSpPr/>
              <p:nvPr/>
            </p:nvSpPr>
            <p:spPr>
              <a:xfrm>
                <a:off x="1545986" y="1120568"/>
                <a:ext cx="578200" cy="497173"/>
              </a:xfrm>
              <a:custGeom>
                <a:avLst/>
                <a:gdLst>
                  <a:gd name="connsiteX0" fmla="*/ 0 w 578200"/>
                  <a:gd name="connsiteY0" fmla="*/ 248586 h 497173"/>
                  <a:gd name="connsiteX1" fmla="*/ 289100 w 578200"/>
                  <a:gd name="connsiteY1" fmla="*/ 0 h 497173"/>
                  <a:gd name="connsiteX2" fmla="*/ 578200 w 578200"/>
                  <a:gd name="connsiteY2" fmla="*/ 248586 h 497173"/>
                  <a:gd name="connsiteX3" fmla="*/ 289100 w 578200"/>
                  <a:gd name="connsiteY3" fmla="*/ 497173 h 497173"/>
                </a:gdLst>
                <a:ahLst/>
                <a:cxnLst>
                  <a:cxn ang="10800000">
                    <a:pos x="connsiteX0" y="connsiteY0"/>
                  </a:cxn>
                  <a:cxn ang="16200000">
                    <a:pos x="connsiteX1" y="connsiteY1"/>
                  </a:cxn>
                  <a:cxn ang="0">
                    <a:pos x="connsiteX2" y="connsiteY2"/>
                  </a:cxn>
                  <a:cxn ang="5400000">
                    <a:pos x="connsiteX3" y="connsiteY3"/>
                  </a:cxn>
                </a:cxnLst>
                <a:rect l="l" t="t" r="r" b="b"/>
                <a:pathLst>
                  <a:path w="578200" h="497173" stroke="0">
                    <a:moveTo>
                      <a:pt x="0" y="57820"/>
                    </a:moveTo>
                    <a:lnTo>
                      <a:pt x="0" y="439353"/>
                    </a:lnTo>
                    <a:cubicBezTo>
                      <a:pt x="0" y="471286"/>
                      <a:pt x="129435" y="497173"/>
                      <a:pt x="289100" y="497173"/>
                    </a:cubicBezTo>
                    <a:cubicBezTo>
                      <a:pt x="448766" y="497173"/>
                      <a:pt x="578200" y="471286"/>
                      <a:pt x="578200" y="439353"/>
                    </a:cubicBezTo>
                    <a:lnTo>
                      <a:pt x="578200" y="57820"/>
                    </a:lnTo>
                    <a:cubicBezTo>
                      <a:pt x="578200" y="25887"/>
                      <a:pt x="448766" y="0"/>
                      <a:pt x="289100" y="0"/>
                    </a:cubicBezTo>
                    <a:cubicBezTo>
                      <a:pt x="129435" y="0"/>
                      <a:pt x="0" y="25887"/>
                      <a:pt x="0" y="57820"/>
                    </a:cubicBezTo>
                    <a:close/>
                  </a:path>
                  <a:path w="578200" h="497173" fill="none">
                    <a:moveTo>
                      <a:pt x="0" y="57820"/>
                    </a:moveTo>
                    <a:lnTo>
                      <a:pt x="0" y="439353"/>
                    </a:lnTo>
                    <a:cubicBezTo>
                      <a:pt x="0" y="471286"/>
                      <a:pt x="129435" y="497173"/>
                      <a:pt x="289100" y="497173"/>
                    </a:cubicBezTo>
                    <a:cubicBezTo>
                      <a:pt x="448766" y="497173"/>
                      <a:pt x="578200" y="471286"/>
                      <a:pt x="578200" y="439353"/>
                    </a:cubicBezTo>
                    <a:lnTo>
                      <a:pt x="578200" y="57820"/>
                    </a:lnTo>
                    <a:cubicBezTo>
                      <a:pt x="578200" y="25887"/>
                      <a:pt x="448766" y="0"/>
                      <a:pt x="289100" y="0"/>
                    </a:cubicBezTo>
                    <a:cubicBezTo>
                      <a:pt x="129435" y="0"/>
                      <a:pt x="0" y="25887"/>
                      <a:pt x="0" y="57820"/>
                    </a:cubicBezTo>
                    <a:close/>
                    <a:moveTo>
                      <a:pt x="578200" y="57820"/>
                    </a:moveTo>
                    <a:cubicBezTo>
                      <a:pt x="578200" y="89753"/>
                      <a:pt x="448766" y="115640"/>
                      <a:pt x="289100" y="115640"/>
                    </a:cubicBezTo>
                    <a:cubicBezTo>
                      <a:pt x="129435" y="115640"/>
                      <a:pt x="0" y="89753"/>
                      <a:pt x="0" y="57820"/>
                    </a:cubicBezTo>
                  </a:path>
                </a:pathLst>
              </a:custGeom>
              <a:solidFill>
                <a:srgbClr val="FFFFFF"/>
              </a:solidFill>
              <a:ln w="5000" cap="flat">
                <a:solidFill>
                  <a:srgbClr val="101843"/>
                </a:solidFill>
              </a:ln>
            </p:spPr>
            <p:txBody>
              <a:bodyPr/>
              <a:lstStyle/>
              <a:p>
                <a:endParaRPr lang="en-IN"/>
              </a:p>
            </p:txBody>
          </p:sp>
          <p:sp>
            <p:nvSpPr>
              <p:cNvPr id="59" name="Text 13">
                <a:extLst>
                  <a:ext uri="{FF2B5EF4-FFF2-40B4-BE49-F238E27FC236}">
                    <a16:creationId xmlns:a16="http://schemas.microsoft.com/office/drawing/2014/main" id="{068C12DC-BC1C-3C69-3917-341034E01993}"/>
                  </a:ext>
                </a:extLst>
              </p:cNvPr>
              <p:cNvSpPr txBox="1"/>
              <p:nvPr/>
            </p:nvSpPr>
            <p:spPr>
              <a:xfrm>
                <a:off x="1535986" y="1230020"/>
                <a:ext cx="578200" cy="365000"/>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Data Storage</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MongoDB</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(Raw Data)</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3" name="Group 12">
              <a:extLst>
                <a:ext uri="{FF2B5EF4-FFF2-40B4-BE49-F238E27FC236}">
                  <a16:creationId xmlns:a16="http://schemas.microsoft.com/office/drawing/2014/main" id="{2ADDFF1F-984C-D25C-09BD-71D10673241A}"/>
                </a:ext>
              </a:extLst>
            </p:cNvPr>
            <p:cNvGrpSpPr/>
            <p:nvPr/>
          </p:nvGrpSpPr>
          <p:grpSpPr>
            <a:xfrm>
              <a:off x="1310180" y="1804585"/>
              <a:ext cx="1049814" cy="219232"/>
              <a:chOff x="1310180" y="1804585"/>
              <a:chExt cx="1049814" cy="219232"/>
            </a:xfrm>
          </p:grpSpPr>
          <p:sp>
            <p:nvSpPr>
              <p:cNvPr id="56" name="Process">
                <a:extLst>
                  <a:ext uri="{FF2B5EF4-FFF2-40B4-BE49-F238E27FC236}">
                    <a16:creationId xmlns:a16="http://schemas.microsoft.com/office/drawing/2014/main" id="{AFEF4C75-A8A2-CB65-3343-EC92A2A9592F}"/>
                  </a:ext>
                </a:extLst>
              </p:cNvPr>
              <p:cNvSpPr/>
              <p:nvPr/>
            </p:nvSpPr>
            <p:spPr>
              <a:xfrm>
                <a:off x="1310180" y="1804585"/>
                <a:ext cx="1049814" cy="219232"/>
              </a:xfrm>
              <a:custGeom>
                <a:avLst/>
                <a:gdLst>
                  <a:gd name="connsiteX0" fmla="*/ 0 w 1049814"/>
                  <a:gd name="connsiteY0" fmla="*/ 109616 h 219232"/>
                  <a:gd name="connsiteX1" fmla="*/ 524907 w 1049814"/>
                  <a:gd name="connsiteY1" fmla="*/ 0 h 219232"/>
                  <a:gd name="connsiteX2" fmla="*/ 1049814 w 1049814"/>
                  <a:gd name="connsiteY2" fmla="*/ 109616 h 219232"/>
                  <a:gd name="connsiteX3" fmla="*/ 524907 w 1049814"/>
                  <a:gd name="connsiteY3" fmla="*/ 219232 h 219232"/>
                </a:gdLst>
                <a:ahLst/>
                <a:cxnLst>
                  <a:cxn ang="10800000">
                    <a:pos x="connsiteX0" y="connsiteY0"/>
                  </a:cxn>
                  <a:cxn ang="16200000">
                    <a:pos x="connsiteX1" y="connsiteY1"/>
                  </a:cxn>
                  <a:cxn ang="0">
                    <a:pos x="connsiteX2" y="connsiteY2"/>
                  </a:cxn>
                  <a:cxn ang="5400000">
                    <a:pos x="connsiteX3" y="connsiteY3"/>
                  </a:cxn>
                </a:cxnLst>
                <a:rect l="l" t="t" r="r" b="b"/>
                <a:pathLst>
                  <a:path w="1049814" h="219232" stroke="0">
                    <a:moveTo>
                      <a:pt x="1049814" y="219232"/>
                    </a:moveTo>
                    <a:lnTo>
                      <a:pt x="1049814" y="0"/>
                    </a:lnTo>
                    <a:lnTo>
                      <a:pt x="0" y="0"/>
                    </a:lnTo>
                    <a:lnTo>
                      <a:pt x="0" y="219232"/>
                    </a:lnTo>
                    <a:lnTo>
                      <a:pt x="1049814" y="219232"/>
                    </a:lnTo>
                    <a:close/>
                  </a:path>
                  <a:path w="1049814" h="219232" fill="none">
                    <a:moveTo>
                      <a:pt x="1049814" y="219232"/>
                    </a:moveTo>
                    <a:lnTo>
                      <a:pt x="1049814" y="0"/>
                    </a:lnTo>
                    <a:lnTo>
                      <a:pt x="0" y="0"/>
                    </a:lnTo>
                    <a:lnTo>
                      <a:pt x="0" y="219232"/>
                    </a:lnTo>
                    <a:lnTo>
                      <a:pt x="1049814" y="219232"/>
                    </a:lnTo>
                    <a:close/>
                  </a:path>
                </a:pathLst>
              </a:custGeom>
              <a:solidFill>
                <a:srgbClr val="FFFFFF"/>
              </a:solidFill>
              <a:ln w="5000" cap="flat">
                <a:solidFill>
                  <a:srgbClr val="101843"/>
                </a:solidFill>
              </a:ln>
            </p:spPr>
            <p:txBody>
              <a:bodyPr/>
              <a:lstStyle/>
              <a:p>
                <a:endParaRPr lang="en-IN"/>
              </a:p>
            </p:txBody>
          </p:sp>
          <p:sp>
            <p:nvSpPr>
              <p:cNvPr id="57" name="Text 15">
                <a:extLst>
                  <a:ext uri="{FF2B5EF4-FFF2-40B4-BE49-F238E27FC236}">
                    <a16:creationId xmlns:a16="http://schemas.microsoft.com/office/drawing/2014/main" id="{AF1F8800-3695-DD4D-BA27-12D3BA0F55B8}"/>
                  </a:ext>
                </a:extLst>
              </p:cNvPr>
              <p:cNvSpPr txBox="1"/>
              <p:nvPr/>
            </p:nvSpPr>
            <p:spPr>
              <a:xfrm>
                <a:off x="1310180" y="1804585"/>
                <a:ext cx="1049814" cy="219232"/>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Indexing (Python Script)</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4" name="Group 13">
              <a:extLst>
                <a:ext uri="{FF2B5EF4-FFF2-40B4-BE49-F238E27FC236}">
                  <a16:creationId xmlns:a16="http://schemas.microsoft.com/office/drawing/2014/main" id="{4BB7EAF0-F11C-45D8-5BB3-B2B40E190093}"/>
                </a:ext>
              </a:extLst>
            </p:cNvPr>
            <p:cNvGrpSpPr/>
            <p:nvPr/>
          </p:nvGrpSpPr>
          <p:grpSpPr>
            <a:xfrm>
              <a:off x="2698383" y="1717941"/>
              <a:ext cx="466538" cy="392521"/>
              <a:chOff x="2698383" y="1717941"/>
              <a:chExt cx="466538" cy="392521"/>
            </a:xfrm>
          </p:grpSpPr>
          <p:sp>
            <p:nvSpPr>
              <p:cNvPr id="54" name="Database">
                <a:extLst>
                  <a:ext uri="{FF2B5EF4-FFF2-40B4-BE49-F238E27FC236}">
                    <a16:creationId xmlns:a16="http://schemas.microsoft.com/office/drawing/2014/main" id="{2FA9C515-F453-1498-7633-5FEA223D1493}"/>
                  </a:ext>
                </a:extLst>
              </p:cNvPr>
              <p:cNvSpPr/>
              <p:nvPr/>
            </p:nvSpPr>
            <p:spPr>
              <a:xfrm>
                <a:off x="2708383" y="1717941"/>
                <a:ext cx="456538" cy="392521"/>
              </a:xfrm>
              <a:custGeom>
                <a:avLst/>
                <a:gdLst>
                  <a:gd name="connsiteX0" fmla="*/ 0 w 456538"/>
                  <a:gd name="connsiteY0" fmla="*/ 196260 h 392521"/>
                  <a:gd name="connsiteX1" fmla="*/ 228269 w 456538"/>
                  <a:gd name="connsiteY1" fmla="*/ 0 h 392521"/>
                  <a:gd name="connsiteX2" fmla="*/ 456538 w 456538"/>
                  <a:gd name="connsiteY2" fmla="*/ 196260 h 392521"/>
                  <a:gd name="connsiteX3" fmla="*/ 228269 w 456538"/>
                  <a:gd name="connsiteY3" fmla="*/ 392521 h 392521"/>
                </a:gdLst>
                <a:ahLst/>
                <a:cxnLst>
                  <a:cxn ang="10800000">
                    <a:pos x="connsiteX0" y="connsiteY0"/>
                  </a:cxn>
                  <a:cxn ang="16200000">
                    <a:pos x="connsiteX1" y="connsiteY1"/>
                  </a:cxn>
                  <a:cxn ang="0">
                    <a:pos x="connsiteX2" y="connsiteY2"/>
                  </a:cxn>
                  <a:cxn ang="5400000">
                    <a:pos x="connsiteX3" y="connsiteY3"/>
                  </a:cxn>
                </a:cxnLst>
                <a:rect l="l" t="t" r="r" b="b"/>
                <a:pathLst>
                  <a:path w="456538" h="392521" stroke="0">
                    <a:moveTo>
                      <a:pt x="0" y="45654"/>
                    </a:moveTo>
                    <a:lnTo>
                      <a:pt x="0" y="346867"/>
                    </a:lnTo>
                    <a:cubicBezTo>
                      <a:pt x="0" y="372081"/>
                      <a:pt x="102200" y="392521"/>
                      <a:pt x="228269" y="392521"/>
                    </a:cubicBezTo>
                    <a:cubicBezTo>
                      <a:pt x="354338" y="392521"/>
                      <a:pt x="456538" y="372081"/>
                      <a:pt x="456538" y="346867"/>
                    </a:cubicBezTo>
                    <a:lnTo>
                      <a:pt x="456538" y="45654"/>
                    </a:lnTo>
                    <a:cubicBezTo>
                      <a:pt x="456538" y="20440"/>
                      <a:pt x="354338" y="0"/>
                      <a:pt x="228269" y="0"/>
                    </a:cubicBezTo>
                    <a:cubicBezTo>
                      <a:pt x="102200" y="0"/>
                      <a:pt x="0" y="20440"/>
                      <a:pt x="0" y="45654"/>
                    </a:cubicBezTo>
                    <a:close/>
                  </a:path>
                  <a:path w="456538" h="392521" fill="none">
                    <a:moveTo>
                      <a:pt x="0" y="45654"/>
                    </a:moveTo>
                    <a:lnTo>
                      <a:pt x="0" y="346867"/>
                    </a:lnTo>
                    <a:cubicBezTo>
                      <a:pt x="0" y="372081"/>
                      <a:pt x="102200" y="392521"/>
                      <a:pt x="228269" y="392521"/>
                    </a:cubicBezTo>
                    <a:cubicBezTo>
                      <a:pt x="354338" y="392521"/>
                      <a:pt x="456538" y="372081"/>
                      <a:pt x="456538" y="346867"/>
                    </a:cubicBezTo>
                    <a:lnTo>
                      <a:pt x="456538" y="45654"/>
                    </a:lnTo>
                    <a:cubicBezTo>
                      <a:pt x="456538" y="20440"/>
                      <a:pt x="354338" y="0"/>
                      <a:pt x="228269" y="0"/>
                    </a:cubicBezTo>
                    <a:cubicBezTo>
                      <a:pt x="102200" y="0"/>
                      <a:pt x="0" y="20440"/>
                      <a:pt x="0" y="45654"/>
                    </a:cubicBezTo>
                    <a:close/>
                    <a:moveTo>
                      <a:pt x="456538" y="45654"/>
                    </a:moveTo>
                    <a:cubicBezTo>
                      <a:pt x="456538" y="70868"/>
                      <a:pt x="354338" y="91308"/>
                      <a:pt x="228269" y="91308"/>
                    </a:cubicBezTo>
                    <a:cubicBezTo>
                      <a:pt x="102200" y="91308"/>
                      <a:pt x="0" y="70868"/>
                      <a:pt x="0" y="45654"/>
                    </a:cubicBezTo>
                  </a:path>
                </a:pathLst>
              </a:custGeom>
              <a:solidFill>
                <a:srgbClr val="FFFFFF"/>
              </a:solidFill>
              <a:ln w="5000" cap="flat">
                <a:solidFill>
                  <a:srgbClr val="101843"/>
                </a:solidFill>
              </a:ln>
            </p:spPr>
            <p:txBody>
              <a:bodyPr/>
              <a:lstStyle/>
              <a:p>
                <a:endParaRPr lang="en-IN"/>
              </a:p>
            </p:txBody>
          </p:sp>
          <p:sp>
            <p:nvSpPr>
              <p:cNvPr id="55" name="Text 17">
                <a:extLst>
                  <a:ext uri="{FF2B5EF4-FFF2-40B4-BE49-F238E27FC236}">
                    <a16:creationId xmlns:a16="http://schemas.microsoft.com/office/drawing/2014/main" id="{74D5EE8C-E43F-B7E2-2986-C2A56EB7669C}"/>
                  </a:ext>
                </a:extLst>
              </p:cNvPr>
              <p:cNvSpPr txBox="1"/>
              <p:nvPr/>
            </p:nvSpPr>
            <p:spPr>
              <a:xfrm>
                <a:off x="2698383" y="1809248"/>
                <a:ext cx="456538" cy="278386"/>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Indexed DB</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5" name="Group 14">
              <a:extLst>
                <a:ext uri="{FF2B5EF4-FFF2-40B4-BE49-F238E27FC236}">
                  <a16:creationId xmlns:a16="http://schemas.microsoft.com/office/drawing/2014/main" id="{D1008FD8-0451-47B5-9396-6EF41ADF97AF}"/>
                </a:ext>
              </a:extLst>
            </p:cNvPr>
            <p:cNvGrpSpPr/>
            <p:nvPr/>
          </p:nvGrpSpPr>
          <p:grpSpPr>
            <a:xfrm>
              <a:off x="3513310" y="1746873"/>
              <a:ext cx="617407" cy="334656"/>
              <a:chOff x="3513310" y="1746873"/>
              <a:chExt cx="617407" cy="334656"/>
            </a:xfrm>
          </p:grpSpPr>
          <p:sp>
            <p:nvSpPr>
              <p:cNvPr id="52" name="Sub Process">
                <a:extLst>
                  <a:ext uri="{FF2B5EF4-FFF2-40B4-BE49-F238E27FC236}">
                    <a16:creationId xmlns:a16="http://schemas.microsoft.com/office/drawing/2014/main" id="{94EE7D97-CCFC-0A78-32C9-B6E90CB5B030}"/>
                  </a:ext>
                </a:extLst>
              </p:cNvPr>
              <p:cNvSpPr/>
              <p:nvPr/>
            </p:nvSpPr>
            <p:spPr>
              <a:xfrm>
                <a:off x="3513310" y="1746873"/>
                <a:ext cx="617407" cy="334656"/>
              </a:xfrm>
              <a:custGeom>
                <a:avLst/>
                <a:gdLst>
                  <a:gd name="connsiteX0" fmla="*/ 0 w 617407"/>
                  <a:gd name="connsiteY0" fmla="*/ 167328 h 334656"/>
                  <a:gd name="connsiteX1" fmla="*/ 308704 w 617407"/>
                  <a:gd name="connsiteY1" fmla="*/ 0 h 334656"/>
                  <a:gd name="connsiteX2" fmla="*/ 617407 w 617407"/>
                  <a:gd name="connsiteY2" fmla="*/ 167328 h 334656"/>
                  <a:gd name="connsiteX3" fmla="*/ 308704 w 617407"/>
                  <a:gd name="connsiteY3" fmla="*/ 334656 h 334656"/>
                </a:gdLst>
                <a:ahLst/>
                <a:cxnLst>
                  <a:cxn ang="10800000">
                    <a:pos x="connsiteX0" y="connsiteY0"/>
                  </a:cxn>
                  <a:cxn ang="16200000">
                    <a:pos x="connsiteX1" y="connsiteY1"/>
                  </a:cxn>
                  <a:cxn ang="0">
                    <a:pos x="connsiteX2" y="connsiteY2"/>
                  </a:cxn>
                  <a:cxn ang="5400000">
                    <a:pos x="connsiteX3" y="connsiteY3"/>
                  </a:cxn>
                </a:cxnLst>
                <a:rect l="l" t="t" r="r" b="b"/>
                <a:pathLst>
                  <a:path w="617407" h="334656" stroke="0">
                    <a:moveTo>
                      <a:pt x="617407" y="334656"/>
                    </a:moveTo>
                    <a:lnTo>
                      <a:pt x="617407" y="0"/>
                    </a:lnTo>
                    <a:lnTo>
                      <a:pt x="0" y="0"/>
                    </a:lnTo>
                    <a:lnTo>
                      <a:pt x="0" y="334656"/>
                    </a:lnTo>
                    <a:lnTo>
                      <a:pt x="617407" y="334656"/>
                    </a:lnTo>
                    <a:close/>
                  </a:path>
                  <a:path w="617407" h="334656" fill="none">
                    <a:moveTo>
                      <a:pt x="617407" y="334656"/>
                    </a:moveTo>
                    <a:lnTo>
                      <a:pt x="617407" y="0"/>
                    </a:lnTo>
                    <a:lnTo>
                      <a:pt x="0" y="0"/>
                    </a:lnTo>
                    <a:lnTo>
                      <a:pt x="0" y="334656"/>
                    </a:lnTo>
                    <a:lnTo>
                      <a:pt x="617407" y="334656"/>
                    </a:lnTo>
                    <a:close/>
                    <a:moveTo>
                      <a:pt x="75000" y="334656"/>
                    </a:moveTo>
                    <a:lnTo>
                      <a:pt x="75000" y="0"/>
                    </a:lnTo>
                    <a:lnTo>
                      <a:pt x="75000" y="334656"/>
                    </a:lnTo>
                    <a:close/>
                    <a:moveTo>
                      <a:pt x="542407" y="334656"/>
                    </a:moveTo>
                    <a:lnTo>
                      <a:pt x="542407" y="0"/>
                    </a:lnTo>
                    <a:lnTo>
                      <a:pt x="542407" y="334656"/>
                    </a:lnTo>
                    <a:close/>
                  </a:path>
                </a:pathLst>
              </a:custGeom>
              <a:solidFill>
                <a:srgbClr val="FFFFFF"/>
              </a:solidFill>
              <a:ln w="5000" cap="flat">
                <a:solidFill>
                  <a:srgbClr val="101843"/>
                </a:solidFill>
              </a:ln>
            </p:spPr>
            <p:txBody>
              <a:bodyPr/>
              <a:lstStyle/>
              <a:p>
                <a:endParaRPr lang="en-IN"/>
              </a:p>
            </p:txBody>
          </p:sp>
          <p:sp>
            <p:nvSpPr>
              <p:cNvPr id="53" name="Text 19">
                <a:extLst>
                  <a:ext uri="{FF2B5EF4-FFF2-40B4-BE49-F238E27FC236}">
                    <a16:creationId xmlns:a16="http://schemas.microsoft.com/office/drawing/2014/main" id="{88B0666B-AF6A-A2C2-AFFF-18E227F3ED53}"/>
                  </a:ext>
                </a:extLst>
              </p:cNvPr>
              <p:cNvSpPr txBox="1"/>
              <p:nvPr/>
            </p:nvSpPr>
            <p:spPr>
              <a:xfrm>
                <a:off x="3588310" y="1746873"/>
                <a:ext cx="467407" cy="334656"/>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Index</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Modular</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6" name="Group 15">
              <a:extLst>
                <a:ext uri="{FF2B5EF4-FFF2-40B4-BE49-F238E27FC236}">
                  <a16:creationId xmlns:a16="http://schemas.microsoft.com/office/drawing/2014/main" id="{7281D4B0-924A-52B8-861E-D3A6858ABBD3}"/>
                </a:ext>
              </a:extLst>
            </p:cNvPr>
            <p:cNvGrpSpPr/>
            <p:nvPr/>
          </p:nvGrpSpPr>
          <p:grpSpPr>
            <a:xfrm>
              <a:off x="2500374" y="2299810"/>
              <a:ext cx="872552" cy="210806"/>
              <a:chOff x="2500374" y="2299810"/>
              <a:chExt cx="872552" cy="210806"/>
            </a:xfrm>
          </p:grpSpPr>
          <p:sp>
            <p:nvSpPr>
              <p:cNvPr id="50" name="Data">
                <a:extLst>
                  <a:ext uri="{FF2B5EF4-FFF2-40B4-BE49-F238E27FC236}">
                    <a16:creationId xmlns:a16="http://schemas.microsoft.com/office/drawing/2014/main" id="{5786C255-C7F0-D022-99B8-C0414F122B70}"/>
                  </a:ext>
                </a:extLst>
              </p:cNvPr>
              <p:cNvSpPr/>
              <p:nvPr/>
            </p:nvSpPr>
            <p:spPr>
              <a:xfrm>
                <a:off x="2500374" y="2299810"/>
                <a:ext cx="872552" cy="210806"/>
              </a:xfrm>
              <a:custGeom>
                <a:avLst/>
                <a:gdLst>
                  <a:gd name="connsiteX0" fmla="*/ 26351 w 872552"/>
                  <a:gd name="connsiteY0" fmla="*/ 105403 h 210806"/>
                  <a:gd name="connsiteX1" fmla="*/ 436276 w 872552"/>
                  <a:gd name="connsiteY1" fmla="*/ 0 h 210806"/>
                  <a:gd name="connsiteX2" fmla="*/ 846201 w 872552"/>
                  <a:gd name="connsiteY2" fmla="*/ 105403 h 210806"/>
                  <a:gd name="connsiteX3" fmla="*/ 436276 w 872552"/>
                  <a:gd name="connsiteY3" fmla="*/ 210806 h 210806"/>
                </a:gdLst>
                <a:ahLst/>
                <a:cxnLst>
                  <a:cxn ang="10800000">
                    <a:pos x="connsiteX0" y="connsiteY0"/>
                  </a:cxn>
                  <a:cxn ang="16200000">
                    <a:pos x="connsiteX1" y="connsiteY1"/>
                  </a:cxn>
                  <a:cxn ang="0">
                    <a:pos x="connsiteX2" y="connsiteY2"/>
                  </a:cxn>
                  <a:cxn ang="5400000">
                    <a:pos x="connsiteX3" y="connsiteY3"/>
                  </a:cxn>
                </a:cxnLst>
                <a:rect l="l" t="t" r="r" b="b"/>
                <a:pathLst>
                  <a:path w="872552" h="210806" stroke="0">
                    <a:moveTo>
                      <a:pt x="819851" y="210806"/>
                    </a:moveTo>
                    <a:lnTo>
                      <a:pt x="872552" y="0"/>
                    </a:lnTo>
                    <a:lnTo>
                      <a:pt x="52702" y="0"/>
                    </a:lnTo>
                    <a:lnTo>
                      <a:pt x="0" y="210806"/>
                    </a:lnTo>
                    <a:lnTo>
                      <a:pt x="819851" y="210806"/>
                    </a:lnTo>
                    <a:close/>
                  </a:path>
                  <a:path w="872552" h="210806" fill="none">
                    <a:moveTo>
                      <a:pt x="819851" y="210806"/>
                    </a:moveTo>
                    <a:lnTo>
                      <a:pt x="872552" y="0"/>
                    </a:lnTo>
                    <a:lnTo>
                      <a:pt x="52702" y="0"/>
                    </a:lnTo>
                    <a:lnTo>
                      <a:pt x="0" y="210806"/>
                    </a:lnTo>
                    <a:lnTo>
                      <a:pt x="819851" y="210806"/>
                    </a:lnTo>
                    <a:close/>
                  </a:path>
                </a:pathLst>
              </a:custGeom>
              <a:solidFill>
                <a:srgbClr val="FFFFFF"/>
              </a:solidFill>
              <a:ln w="5000" cap="flat">
                <a:solidFill>
                  <a:srgbClr val="101843"/>
                </a:solidFill>
              </a:ln>
            </p:spPr>
            <p:txBody>
              <a:bodyPr/>
              <a:lstStyle/>
              <a:p>
                <a:endParaRPr lang="en-IN"/>
              </a:p>
            </p:txBody>
          </p:sp>
          <p:sp>
            <p:nvSpPr>
              <p:cNvPr id="51" name="Text 21">
                <a:extLst>
                  <a:ext uri="{FF2B5EF4-FFF2-40B4-BE49-F238E27FC236}">
                    <a16:creationId xmlns:a16="http://schemas.microsoft.com/office/drawing/2014/main" id="{977FC0F1-6525-C34F-6F38-A8AED3681E24}"/>
                  </a:ext>
                </a:extLst>
              </p:cNvPr>
              <p:cNvSpPr txBox="1"/>
              <p:nvPr/>
            </p:nvSpPr>
            <p:spPr>
              <a:xfrm>
                <a:off x="2543076" y="2299810"/>
                <a:ext cx="767149" cy="210806"/>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User  Request (UI)</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7" name="Group 16">
              <a:extLst>
                <a:ext uri="{FF2B5EF4-FFF2-40B4-BE49-F238E27FC236}">
                  <a16:creationId xmlns:a16="http://schemas.microsoft.com/office/drawing/2014/main" id="{56C19481-A003-9167-828C-FC0466DA4826}"/>
                </a:ext>
              </a:extLst>
            </p:cNvPr>
            <p:cNvGrpSpPr/>
            <p:nvPr/>
          </p:nvGrpSpPr>
          <p:grpSpPr>
            <a:xfrm>
              <a:off x="1226738" y="2291384"/>
              <a:ext cx="1049814" cy="219232"/>
              <a:chOff x="1226738" y="2291384"/>
              <a:chExt cx="1049814" cy="219232"/>
            </a:xfrm>
          </p:grpSpPr>
          <p:sp>
            <p:nvSpPr>
              <p:cNvPr id="48" name="Process">
                <a:extLst>
                  <a:ext uri="{FF2B5EF4-FFF2-40B4-BE49-F238E27FC236}">
                    <a16:creationId xmlns:a16="http://schemas.microsoft.com/office/drawing/2014/main" id="{DF11683B-46F4-82C8-42C4-EA62EADBE679}"/>
                  </a:ext>
                </a:extLst>
              </p:cNvPr>
              <p:cNvSpPr/>
              <p:nvPr/>
            </p:nvSpPr>
            <p:spPr>
              <a:xfrm>
                <a:off x="1226738" y="2291384"/>
                <a:ext cx="1049814" cy="219232"/>
              </a:xfrm>
              <a:custGeom>
                <a:avLst/>
                <a:gdLst>
                  <a:gd name="connsiteX0" fmla="*/ 0 w 1049814"/>
                  <a:gd name="connsiteY0" fmla="*/ 109616 h 219232"/>
                  <a:gd name="connsiteX1" fmla="*/ 524907 w 1049814"/>
                  <a:gd name="connsiteY1" fmla="*/ 0 h 219232"/>
                  <a:gd name="connsiteX2" fmla="*/ 1049814 w 1049814"/>
                  <a:gd name="connsiteY2" fmla="*/ 109616 h 219232"/>
                  <a:gd name="connsiteX3" fmla="*/ 524907 w 1049814"/>
                  <a:gd name="connsiteY3" fmla="*/ 219232 h 219232"/>
                </a:gdLst>
                <a:ahLst/>
                <a:cxnLst>
                  <a:cxn ang="10800000">
                    <a:pos x="connsiteX0" y="connsiteY0"/>
                  </a:cxn>
                  <a:cxn ang="16200000">
                    <a:pos x="connsiteX1" y="connsiteY1"/>
                  </a:cxn>
                  <a:cxn ang="0">
                    <a:pos x="connsiteX2" y="connsiteY2"/>
                  </a:cxn>
                  <a:cxn ang="5400000">
                    <a:pos x="connsiteX3" y="connsiteY3"/>
                  </a:cxn>
                </a:cxnLst>
                <a:rect l="l" t="t" r="r" b="b"/>
                <a:pathLst>
                  <a:path w="1049814" h="219232" stroke="0">
                    <a:moveTo>
                      <a:pt x="1049814" y="219232"/>
                    </a:moveTo>
                    <a:lnTo>
                      <a:pt x="1049814" y="0"/>
                    </a:lnTo>
                    <a:lnTo>
                      <a:pt x="0" y="0"/>
                    </a:lnTo>
                    <a:lnTo>
                      <a:pt x="0" y="219232"/>
                    </a:lnTo>
                    <a:lnTo>
                      <a:pt x="1049814" y="219232"/>
                    </a:lnTo>
                    <a:close/>
                  </a:path>
                  <a:path w="1049814" h="219232" fill="none">
                    <a:moveTo>
                      <a:pt x="1049814" y="219232"/>
                    </a:moveTo>
                    <a:lnTo>
                      <a:pt x="1049814" y="0"/>
                    </a:lnTo>
                    <a:lnTo>
                      <a:pt x="0" y="0"/>
                    </a:lnTo>
                    <a:lnTo>
                      <a:pt x="0" y="219232"/>
                    </a:lnTo>
                    <a:lnTo>
                      <a:pt x="1049814" y="219232"/>
                    </a:lnTo>
                    <a:close/>
                  </a:path>
                </a:pathLst>
              </a:custGeom>
              <a:solidFill>
                <a:srgbClr val="FFFFFF"/>
              </a:solidFill>
              <a:ln w="5000" cap="flat">
                <a:solidFill>
                  <a:srgbClr val="101843"/>
                </a:solidFill>
              </a:ln>
            </p:spPr>
            <p:txBody>
              <a:bodyPr/>
              <a:lstStyle/>
              <a:p>
                <a:endParaRPr lang="en-IN"/>
              </a:p>
            </p:txBody>
          </p:sp>
          <p:sp>
            <p:nvSpPr>
              <p:cNvPr id="49" name="Text 23">
                <a:extLst>
                  <a:ext uri="{FF2B5EF4-FFF2-40B4-BE49-F238E27FC236}">
                    <a16:creationId xmlns:a16="http://schemas.microsoft.com/office/drawing/2014/main" id="{7711F54A-037A-AD94-908C-3B42C85AE0E3}"/>
                  </a:ext>
                </a:extLst>
              </p:cNvPr>
              <p:cNvSpPr txBox="1"/>
              <p:nvPr/>
            </p:nvSpPr>
            <p:spPr>
              <a:xfrm>
                <a:off x="1226738" y="2291384"/>
                <a:ext cx="1049814" cy="219232"/>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Query Processor</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8" name="Group 17">
              <a:extLst>
                <a:ext uri="{FF2B5EF4-FFF2-40B4-BE49-F238E27FC236}">
                  <a16:creationId xmlns:a16="http://schemas.microsoft.com/office/drawing/2014/main" id="{34B00517-03B2-DA76-C428-D1B1293FC8B0}"/>
                </a:ext>
              </a:extLst>
            </p:cNvPr>
            <p:cNvGrpSpPr/>
            <p:nvPr/>
          </p:nvGrpSpPr>
          <p:grpSpPr>
            <a:xfrm>
              <a:off x="1226738" y="2785323"/>
              <a:ext cx="1049814" cy="287637"/>
              <a:chOff x="1226738" y="2785323"/>
              <a:chExt cx="1049814" cy="287637"/>
            </a:xfrm>
          </p:grpSpPr>
          <p:sp>
            <p:nvSpPr>
              <p:cNvPr id="46" name="Process">
                <a:extLst>
                  <a:ext uri="{FF2B5EF4-FFF2-40B4-BE49-F238E27FC236}">
                    <a16:creationId xmlns:a16="http://schemas.microsoft.com/office/drawing/2014/main" id="{0726FDD6-1D0F-5630-9094-F6F47FFF05C1}"/>
                  </a:ext>
                </a:extLst>
              </p:cNvPr>
              <p:cNvSpPr/>
              <p:nvPr/>
            </p:nvSpPr>
            <p:spPr>
              <a:xfrm>
                <a:off x="1226738" y="2785323"/>
                <a:ext cx="1049814" cy="287637"/>
              </a:xfrm>
              <a:custGeom>
                <a:avLst/>
                <a:gdLst>
                  <a:gd name="connsiteX0" fmla="*/ 0 w 1049814"/>
                  <a:gd name="connsiteY0" fmla="*/ 143819 h 287637"/>
                  <a:gd name="connsiteX1" fmla="*/ 524907 w 1049814"/>
                  <a:gd name="connsiteY1" fmla="*/ 0 h 287637"/>
                  <a:gd name="connsiteX2" fmla="*/ 1049814 w 1049814"/>
                  <a:gd name="connsiteY2" fmla="*/ 143819 h 287637"/>
                  <a:gd name="connsiteX3" fmla="*/ 524907 w 1049814"/>
                  <a:gd name="connsiteY3" fmla="*/ 287637 h 287637"/>
                </a:gdLst>
                <a:ahLst/>
                <a:cxnLst>
                  <a:cxn ang="10800000">
                    <a:pos x="connsiteX0" y="connsiteY0"/>
                  </a:cxn>
                  <a:cxn ang="16200000">
                    <a:pos x="connsiteX1" y="connsiteY1"/>
                  </a:cxn>
                  <a:cxn ang="0">
                    <a:pos x="connsiteX2" y="connsiteY2"/>
                  </a:cxn>
                  <a:cxn ang="5400000">
                    <a:pos x="connsiteX3" y="connsiteY3"/>
                  </a:cxn>
                </a:cxnLst>
                <a:rect l="l" t="t" r="r" b="b"/>
                <a:pathLst>
                  <a:path w="1049814" h="287637" stroke="0">
                    <a:moveTo>
                      <a:pt x="1049814" y="287637"/>
                    </a:moveTo>
                    <a:lnTo>
                      <a:pt x="1049814" y="0"/>
                    </a:lnTo>
                    <a:lnTo>
                      <a:pt x="0" y="0"/>
                    </a:lnTo>
                    <a:lnTo>
                      <a:pt x="0" y="287637"/>
                    </a:lnTo>
                    <a:lnTo>
                      <a:pt x="1049814" y="287637"/>
                    </a:lnTo>
                    <a:close/>
                  </a:path>
                  <a:path w="1049814" h="287637" fill="none">
                    <a:moveTo>
                      <a:pt x="1049814" y="287637"/>
                    </a:moveTo>
                    <a:lnTo>
                      <a:pt x="1049814" y="0"/>
                    </a:lnTo>
                    <a:lnTo>
                      <a:pt x="0" y="0"/>
                    </a:lnTo>
                    <a:lnTo>
                      <a:pt x="0" y="287637"/>
                    </a:lnTo>
                    <a:lnTo>
                      <a:pt x="1049814" y="287637"/>
                    </a:lnTo>
                    <a:close/>
                  </a:path>
                </a:pathLst>
              </a:custGeom>
              <a:solidFill>
                <a:srgbClr val="FFFFFF"/>
              </a:solidFill>
              <a:ln w="5000" cap="flat">
                <a:solidFill>
                  <a:srgbClr val="101843"/>
                </a:solidFill>
              </a:ln>
            </p:spPr>
            <p:txBody>
              <a:bodyPr/>
              <a:lstStyle/>
              <a:p>
                <a:endParaRPr lang="en-IN"/>
              </a:p>
            </p:txBody>
          </p:sp>
          <p:sp>
            <p:nvSpPr>
              <p:cNvPr id="47" name="Text 25">
                <a:extLst>
                  <a:ext uri="{FF2B5EF4-FFF2-40B4-BE49-F238E27FC236}">
                    <a16:creationId xmlns:a16="http://schemas.microsoft.com/office/drawing/2014/main" id="{C4F13C00-2BEA-2AFD-7C54-5625F636C3FC}"/>
                  </a:ext>
                </a:extLst>
              </p:cNvPr>
              <p:cNvSpPr txBox="1"/>
              <p:nvPr/>
            </p:nvSpPr>
            <p:spPr>
              <a:xfrm>
                <a:off x="1226738" y="2785323"/>
                <a:ext cx="1049814" cy="287637"/>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Data Ranking &amp; Retreival</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(Page Rank Algorithm)</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19" name="Group 18">
              <a:extLst>
                <a:ext uri="{FF2B5EF4-FFF2-40B4-BE49-F238E27FC236}">
                  <a16:creationId xmlns:a16="http://schemas.microsoft.com/office/drawing/2014/main" id="{8468821D-C60B-C3FD-6944-319AED4B5D8E}"/>
                </a:ext>
              </a:extLst>
            </p:cNvPr>
            <p:cNvGrpSpPr/>
            <p:nvPr/>
          </p:nvGrpSpPr>
          <p:grpSpPr>
            <a:xfrm>
              <a:off x="2637550" y="2689834"/>
              <a:ext cx="588200" cy="478614"/>
              <a:chOff x="2637550" y="2689834"/>
              <a:chExt cx="588200" cy="478614"/>
            </a:xfrm>
          </p:grpSpPr>
          <p:sp>
            <p:nvSpPr>
              <p:cNvPr id="44" name="Database">
                <a:extLst>
                  <a:ext uri="{FF2B5EF4-FFF2-40B4-BE49-F238E27FC236}">
                    <a16:creationId xmlns:a16="http://schemas.microsoft.com/office/drawing/2014/main" id="{860D6F29-BCB2-E55C-53BA-4C24E06F23DE}"/>
                  </a:ext>
                </a:extLst>
              </p:cNvPr>
              <p:cNvSpPr/>
              <p:nvPr/>
            </p:nvSpPr>
            <p:spPr>
              <a:xfrm>
                <a:off x="2647550" y="2689834"/>
                <a:ext cx="578200" cy="478614"/>
              </a:xfrm>
              <a:custGeom>
                <a:avLst/>
                <a:gdLst>
                  <a:gd name="connsiteX0" fmla="*/ 0 w 578200"/>
                  <a:gd name="connsiteY0" fmla="*/ 239307 h 478614"/>
                  <a:gd name="connsiteX1" fmla="*/ 289100 w 578200"/>
                  <a:gd name="connsiteY1" fmla="*/ 0 h 478614"/>
                  <a:gd name="connsiteX2" fmla="*/ 578200 w 578200"/>
                  <a:gd name="connsiteY2" fmla="*/ 239307 h 478614"/>
                  <a:gd name="connsiteX3" fmla="*/ 289100 w 578200"/>
                  <a:gd name="connsiteY3" fmla="*/ 478614 h 478614"/>
                </a:gdLst>
                <a:ahLst/>
                <a:cxnLst>
                  <a:cxn ang="10800000">
                    <a:pos x="connsiteX0" y="connsiteY0"/>
                  </a:cxn>
                  <a:cxn ang="16200000">
                    <a:pos x="connsiteX1" y="connsiteY1"/>
                  </a:cxn>
                  <a:cxn ang="0">
                    <a:pos x="connsiteX2" y="connsiteY2"/>
                  </a:cxn>
                  <a:cxn ang="5400000">
                    <a:pos x="connsiteX3" y="connsiteY3"/>
                  </a:cxn>
                </a:cxnLst>
                <a:rect l="l" t="t" r="r" b="b"/>
                <a:pathLst>
                  <a:path w="578200" h="478614" stroke="0">
                    <a:moveTo>
                      <a:pt x="0" y="57820"/>
                    </a:moveTo>
                    <a:lnTo>
                      <a:pt x="0" y="420794"/>
                    </a:lnTo>
                    <a:cubicBezTo>
                      <a:pt x="0" y="452727"/>
                      <a:pt x="129435" y="478614"/>
                      <a:pt x="289100" y="478614"/>
                    </a:cubicBezTo>
                    <a:cubicBezTo>
                      <a:pt x="448766" y="478614"/>
                      <a:pt x="578200" y="452727"/>
                      <a:pt x="578200" y="420794"/>
                    </a:cubicBezTo>
                    <a:lnTo>
                      <a:pt x="578200" y="57820"/>
                    </a:lnTo>
                    <a:cubicBezTo>
                      <a:pt x="578200" y="25887"/>
                      <a:pt x="448766" y="0"/>
                      <a:pt x="289100" y="0"/>
                    </a:cubicBezTo>
                    <a:cubicBezTo>
                      <a:pt x="129435" y="0"/>
                      <a:pt x="0" y="25887"/>
                      <a:pt x="0" y="57820"/>
                    </a:cubicBezTo>
                    <a:close/>
                  </a:path>
                  <a:path w="578200" h="478614" fill="none">
                    <a:moveTo>
                      <a:pt x="0" y="57820"/>
                    </a:moveTo>
                    <a:lnTo>
                      <a:pt x="0" y="420794"/>
                    </a:lnTo>
                    <a:cubicBezTo>
                      <a:pt x="0" y="452727"/>
                      <a:pt x="129435" y="478614"/>
                      <a:pt x="289100" y="478614"/>
                    </a:cubicBezTo>
                    <a:cubicBezTo>
                      <a:pt x="448766" y="478614"/>
                      <a:pt x="578200" y="452727"/>
                      <a:pt x="578200" y="420794"/>
                    </a:cubicBezTo>
                    <a:lnTo>
                      <a:pt x="578200" y="57820"/>
                    </a:lnTo>
                    <a:cubicBezTo>
                      <a:pt x="578200" y="25887"/>
                      <a:pt x="448766" y="0"/>
                      <a:pt x="289100" y="0"/>
                    </a:cubicBezTo>
                    <a:cubicBezTo>
                      <a:pt x="129435" y="0"/>
                      <a:pt x="0" y="25887"/>
                      <a:pt x="0" y="57820"/>
                    </a:cubicBezTo>
                    <a:close/>
                    <a:moveTo>
                      <a:pt x="578200" y="57820"/>
                    </a:moveTo>
                    <a:cubicBezTo>
                      <a:pt x="578200" y="89753"/>
                      <a:pt x="448766" y="115640"/>
                      <a:pt x="289100" y="115640"/>
                    </a:cubicBezTo>
                    <a:cubicBezTo>
                      <a:pt x="129435" y="115640"/>
                      <a:pt x="0" y="89753"/>
                      <a:pt x="0" y="57820"/>
                    </a:cubicBezTo>
                  </a:path>
                </a:pathLst>
              </a:custGeom>
              <a:solidFill>
                <a:srgbClr val="FFFFFF"/>
              </a:solidFill>
              <a:ln w="5000" cap="flat">
                <a:solidFill>
                  <a:srgbClr val="101843"/>
                </a:solidFill>
              </a:ln>
            </p:spPr>
            <p:txBody>
              <a:bodyPr/>
              <a:lstStyle/>
              <a:p>
                <a:endParaRPr lang="en-IN"/>
              </a:p>
            </p:txBody>
          </p:sp>
          <p:sp>
            <p:nvSpPr>
              <p:cNvPr id="45" name="Text 27">
                <a:extLst>
                  <a:ext uri="{FF2B5EF4-FFF2-40B4-BE49-F238E27FC236}">
                    <a16:creationId xmlns:a16="http://schemas.microsoft.com/office/drawing/2014/main" id="{709CEE35-5F56-5525-5EAA-32BB8A516B6E}"/>
                  </a:ext>
                </a:extLst>
              </p:cNvPr>
              <p:cNvSpPr txBox="1"/>
              <p:nvPr/>
            </p:nvSpPr>
            <p:spPr>
              <a:xfrm>
                <a:off x="2637550" y="2805475"/>
                <a:ext cx="578200" cy="334064"/>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MongoDB</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(Fetch Data)</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20" name="Group 19">
              <a:extLst>
                <a:ext uri="{FF2B5EF4-FFF2-40B4-BE49-F238E27FC236}">
                  <a16:creationId xmlns:a16="http://schemas.microsoft.com/office/drawing/2014/main" id="{1B41FB49-EF31-60FD-D53D-4115D5213D0B}"/>
                </a:ext>
              </a:extLst>
            </p:cNvPr>
            <p:cNvGrpSpPr/>
            <p:nvPr/>
          </p:nvGrpSpPr>
          <p:grpSpPr>
            <a:xfrm>
              <a:off x="3513310" y="2763422"/>
              <a:ext cx="872552" cy="331440"/>
              <a:chOff x="3513310" y="2763422"/>
              <a:chExt cx="872552" cy="331440"/>
            </a:xfrm>
          </p:grpSpPr>
          <p:sp>
            <p:nvSpPr>
              <p:cNvPr id="42" name="Data">
                <a:extLst>
                  <a:ext uri="{FF2B5EF4-FFF2-40B4-BE49-F238E27FC236}">
                    <a16:creationId xmlns:a16="http://schemas.microsoft.com/office/drawing/2014/main" id="{CD92FC9F-695B-A633-DF4E-546684F7520D}"/>
                  </a:ext>
                </a:extLst>
              </p:cNvPr>
              <p:cNvSpPr/>
              <p:nvPr/>
            </p:nvSpPr>
            <p:spPr>
              <a:xfrm>
                <a:off x="3513310" y="2763422"/>
                <a:ext cx="872552" cy="331440"/>
              </a:xfrm>
              <a:custGeom>
                <a:avLst/>
                <a:gdLst>
                  <a:gd name="connsiteX0" fmla="*/ 41430 w 872552"/>
                  <a:gd name="connsiteY0" fmla="*/ 165720 h 331440"/>
                  <a:gd name="connsiteX1" fmla="*/ 436276 w 872552"/>
                  <a:gd name="connsiteY1" fmla="*/ 0 h 331440"/>
                  <a:gd name="connsiteX2" fmla="*/ 831122 w 872552"/>
                  <a:gd name="connsiteY2" fmla="*/ 165720 h 331440"/>
                  <a:gd name="connsiteX3" fmla="*/ 436276 w 872552"/>
                  <a:gd name="connsiteY3" fmla="*/ 331440 h 331440"/>
                </a:gdLst>
                <a:ahLst/>
                <a:cxnLst>
                  <a:cxn ang="10800000">
                    <a:pos x="connsiteX0" y="connsiteY0"/>
                  </a:cxn>
                  <a:cxn ang="16200000">
                    <a:pos x="connsiteX1" y="connsiteY1"/>
                  </a:cxn>
                  <a:cxn ang="0">
                    <a:pos x="connsiteX2" y="connsiteY2"/>
                  </a:cxn>
                  <a:cxn ang="5400000">
                    <a:pos x="connsiteX3" y="connsiteY3"/>
                  </a:cxn>
                </a:cxnLst>
                <a:rect l="l" t="t" r="r" b="b"/>
                <a:pathLst>
                  <a:path w="872552" h="331440" stroke="0">
                    <a:moveTo>
                      <a:pt x="789692" y="331440"/>
                    </a:moveTo>
                    <a:lnTo>
                      <a:pt x="872552" y="0"/>
                    </a:lnTo>
                    <a:lnTo>
                      <a:pt x="82860" y="0"/>
                    </a:lnTo>
                    <a:lnTo>
                      <a:pt x="0" y="331440"/>
                    </a:lnTo>
                    <a:lnTo>
                      <a:pt x="789692" y="331440"/>
                    </a:lnTo>
                    <a:close/>
                  </a:path>
                  <a:path w="872552" h="331440" fill="none">
                    <a:moveTo>
                      <a:pt x="789692" y="331440"/>
                    </a:moveTo>
                    <a:lnTo>
                      <a:pt x="872552" y="0"/>
                    </a:lnTo>
                    <a:lnTo>
                      <a:pt x="82860" y="0"/>
                    </a:lnTo>
                    <a:lnTo>
                      <a:pt x="0" y="331440"/>
                    </a:lnTo>
                    <a:lnTo>
                      <a:pt x="789692" y="331440"/>
                    </a:lnTo>
                    <a:close/>
                  </a:path>
                </a:pathLst>
              </a:custGeom>
              <a:solidFill>
                <a:srgbClr val="FFFFFF"/>
              </a:solidFill>
              <a:ln w="5000" cap="flat">
                <a:solidFill>
                  <a:srgbClr val="101843"/>
                </a:solidFill>
              </a:ln>
            </p:spPr>
            <p:txBody>
              <a:bodyPr/>
              <a:lstStyle/>
              <a:p>
                <a:endParaRPr lang="en-IN"/>
              </a:p>
            </p:txBody>
          </p:sp>
          <p:sp>
            <p:nvSpPr>
              <p:cNvPr id="43" name="Text 29">
                <a:extLst>
                  <a:ext uri="{FF2B5EF4-FFF2-40B4-BE49-F238E27FC236}">
                    <a16:creationId xmlns:a16="http://schemas.microsoft.com/office/drawing/2014/main" id="{09C48246-DF7C-515C-16F8-702A5D2F5978}"/>
                  </a:ext>
                </a:extLst>
              </p:cNvPr>
              <p:cNvSpPr txBox="1"/>
              <p:nvPr/>
            </p:nvSpPr>
            <p:spPr>
              <a:xfrm>
                <a:off x="3586170" y="2763422"/>
                <a:ext cx="706832" cy="331440"/>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Display Ranked</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a:p>
                <a:pPr algn="ctr">
                  <a:lnSpc>
                    <a:spcPct val="83000"/>
                  </a:lnSpc>
                </a:pPr>
                <a:r>
                  <a:rPr lang="en-US" sz="600" kern="100">
                    <a:solidFill>
                      <a:srgbClr val="191919"/>
                    </a:solidFill>
                    <a:effectLst/>
                    <a:latin typeface="Arial" panose="020B0604020202020204" pitchFamily="34" charset="0"/>
                    <a:ea typeface="Arial" panose="020B0604020202020204" pitchFamily="34" charset="0"/>
                    <a:cs typeface="Times New Roman" panose="02020603050405020304" pitchFamily="18" charset="0"/>
                  </a:rPr>
                  <a:t>Results</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21" name="Group 20">
              <a:extLst>
                <a:ext uri="{FF2B5EF4-FFF2-40B4-BE49-F238E27FC236}">
                  <a16:creationId xmlns:a16="http://schemas.microsoft.com/office/drawing/2014/main" id="{28A11E92-B6D9-9FF4-0405-CCA7645E4ADC}"/>
                </a:ext>
              </a:extLst>
            </p:cNvPr>
            <p:cNvGrpSpPr/>
            <p:nvPr/>
          </p:nvGrpSpPr>
          <p:grpSpPr>
            <a:xfrm>
              <a:off x="3710033" y="3351793"/>
              <a:ext cx="479106" cy="210806"/>
              <a:chOff x="3710033" y="3351793"/>
              <a:chExt cx="479106" cy="210806"/>
            </a:xfrm>
          </p:grpSpPr>
          <p:sp>
            <p:nvSpPr>
              <p:cNvPr id="40" name="开始或结束">
                <a:extLst>
                  <a:ext uri="{FF2B5EF4-FFF2-40B4-BE49-F238E27FC236}">
                    <a16:creationId xmlns:a16="http://schemas.microsoft.com/office/drawing/2014/main" id="{90888BD4-5C75-1CB8-0DB5-175E099EB142}"/>
                  </a:ext>
                </a:extLst>
              </p:cNvPr>
              <p:cNvSpPr/>
              <p:nvPr/>
            </p:nvSpPr>
            <p:spPr>
              <a:xfrm>
                <a:off x="3710033" y="3351793"/>
                <a:ext cx="479106" cy="210806"/>
              </a:xfrm>
              <a:custGeom>
                <a:avLst/>
                <a:gdLst>
                  <a:gd name="connsiteX0" fmla="*/ 0 w 479106"/>
                  <a:gd name="connsiteY0" fmla="*/ 105403 h 210806"/>
                  <a:gd name="connsiteX1" fmla="*/ 239553 w 479106"/>
                  <a:gd name="connsiteY1" fmla="*/ 0 h 210806"/>
                  <a:gd name="connsiteX2" fmla="*/ 479106 w 479106"/>
                  <a:gd name="connsiteY2" fmla="*/ 105403 h 210806"/>
                  <a:gd name="connsiteX3" fmla="*/ 239553 w 479106"/>
                  <a:gd name="connsiteY3" fmla="*/ 210806 h 210806"/>
                </a:gdLst>
                <a:ahLst/>
                <a:cxnLst>
                  <a:cxn ang="10800000">
                    <a:pos x="connsiteX0" y="connsiteY0"/>
                  </a:cxn>
                  <a:cxn ang="16200000">
                    <a:pos x="connsiteX1" y="connsiteY1"/>
                  </a:cxn>
                  <a:cxn ang="0">
                    <a:pos x="connsiteX2" y="connsiteY2"/>
                  </a:cxn>
                  <a:cxn ang="5400000">
                    <a:pos x="connsiteX3" y="connsiteY3"/>
                  </a:cxn>
                </a:cxnLst>
                <a:rect l="l" t="t" r="r" b="b"/>
                <a:pathLst>
                  <a:path w="479106" h="210806" stroke="0">
                    <a:moveTo>
                      <a:pt x="105403" y="210806"/>
                    </a:moveTo>
                    <a:lnTo>
                      <a:pt x="373703" y="210806"/>
                    </a:lnTo>
                    <a:cubicBezTo>
                      <a:pt x="431915" y="210806"/>
                      <a:pt x="479106" y="163616"/>
                      <a:pt x="479106" y="105403"/>
                    </a:cubicBezTo>
                    <a:cubicBezTo>
                      <a:pt x="479106" y="47191"/>
                      <a:pt x="431915" y="0"/>
                      <a:pt x="373703" y="0"/>
                    </a:cubicBezTo>
                    <a:lnTo>
                      <a:pt x="105403" y="0"/>
                    </a:lnTo>
                    <a:cubicBezTo>
                      <a:pt x="47191" y="0"/>
                      <a:pt x="0" y="47191"/>
                      <a:pt x="0" y="105403"/>
                    </a:cubicBezTo>
                    <a:cubicBezTo>
                      <a:pt x="0" y="163616"/>
                      <a:pt x="47191" y="210806"/>
                      <a:pt x="105403" y="210806"/>
                    </a:cubicBezTo>
                    <a:close/>
                  </a:path>
                  <a:path w="479106" h="210806" fill="none">
                    <a:moveTo>
                      <a:pt x="105403" y="210806"/>
                    </a:moveTo>
                    <a:lnTo>
                      <a:pt x="373703" y="210806"/>
                    </a:lnTo>
                    <a:cubicBezTo>
                      <a:pt x="431915" y="210806"/>
                      <a:pt x="479106" y="163616"/>
                      <a:pt x="479106" y="105403"/>
                    </a:cubicBezTo>
                    <a:cubicBezTo>
                      <a:pt x="479106" y="47191"/>
                      <a:pt x="431915" y="0"/>
                      <a:pt x="373703" y="0"/>
                    </a:cubicBezTo>
                    <a:lnTo>
                      <a:pt x="105403" y="0"/>
                    </a:lnTo>
                    <a:cubicBezTo>
                      <a:pt x="47191" y="0"/>
                      <a:pt x="0" y="47191"/>
                      <a:pt x="0" y="105403"/>
                    </a:cubicBezTo>
                    <a:cubicBezTo>
                      <a:pt x="0" y="163616"/>
                      <a:pt x="47191" y="210806"/>
                      <a:pt x="105403" y="210806"/>
                    </a:cubicBezTo>
                    <a:close/>
                  </a:path>
                </a:pathLst>
              </a:custGeom>
              <a:solidFill>
                <a:srgbClr val="FFFFFF"/>
              </a:solidFill>
              <a:ln w="5000" cap="flat">
                <a:solidFill>
                  <a:srgbClr val="101843"/>
                </a:solidFill>
              </a:ln>
            </p:spPr>
            <p:txBody>
              <a:bodyPr/>
              <a:lstStyle/>
              <a:p>
                <a:endParaRPr lang="en-IN"/>
              </a:p>
            </p:txBody>
          </p:sp>
          <p:sp>
            <p:nvSpPr>
              <p:cNvPr id="41" name="Text 31">
                <a:extLst>
                  <a:ext uri="{FF2B5EF4-FFF2-40B4-BE49-F238E27FC236}">
                    <a16:creationId xmlns:a16="http://schemas.microsoft.com/office/drawing/2014/main" id="{B00622F5-5EE4-10B8-C8D5-A0AF24F86B8B}"/>
                  </a:ext>
                </a:extLst>
              </p:cNvPr>
              <p:cNvSpPr txBox="1"/>
              <p:nvPr/>
            </p:nvSpPr>
            <p:spPr>
              <a:xfrm>
                <a:off x="3752735" y="3351793"/>
                <a:ext cx="373703" cy="210806"/>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Microsoft YaHei" panose="020B0503020204020204" pitchFamily="34" charset="-122"/>
                    <a:ea typeface="SimSun" panose="02010600030101010101" pitchFamily="2" charset="-122"/>
                    <a:cs typeface="Times New Roman" panose="02020603050405020304" pitchFamily="18" charset="0"/>
                  </a:rPr>
                  <a:t>USERS</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grpSp>
          <p:nvGrpSpPr>
            <p:cNvPr id="22" name="Group 21">
              <a:extLst>
                <a:ext uri="{FF2B5EF4-FFF2-40B4-BE49-F238E27FC236}">
                  <a16:creationId xmlns:a16="http://schemas.microsoft.com/office/drawing/2014/main" id="{80E7CE02-3409-382E-A1BA-884229E50CB3}"/>
                </a:ext>
              </a:extLst>
            </p:cNvPr>
            <p:cNvGrpSpPr/>
            <p:nvPr/>
          </p:nvGrpSpPr>
          <p:grpSpPr>
            <a:xfrm>
              <a:off x="2746645" y="3351793"/>
              <a:ext cx="479106" cy="210806"/>
              <a:chOff x="2746645" y="3351793"/>
              <a:chExt cx="479106" cy="210806"/>
            </a:xfrm>
          </p:grpSpPr>
          <p:sp>
            <p:nvSpPr>
              <p:cNvPr id="38" name="开始或结束">
                <a:extLst>
                  <a:ext uri="{FF2B5EF4-FFF2-40B4-BE49-F238E27FC236}">
                    <a16:creationId xmlns:a16="http://schemas.microsoft.com/office/drawing/2014/main" id="{D893FDE6-9ACD-E819-2F95-899B260DFC15}"/>
                  </a:ext>
                </a:extLst>
              </p:cNvPr>
              <p:cNvSpPr/>
              <p:nvPr/>
            </p:nvSpPr>
            <p:spPr>
              <a:xfrm>
                <a:off x="2746645" y="3351793"/>
                <a:ext cx="479106" cy="210806"/>
              </a:xfrm>
              <a:custGeom>
                <a:avLst/>
                <a:gdLst>
                  <a:gd name="connsiteX0" fmla="*/ 0 w 479106"/>
                  <a:gd name="connsiteY0" fmla="*/ 105403 h 210806"/>
                  <a:gd name="connsiteX1" fmla="*/ 239553 w 479106"/>
                  <a:gd name="connsiteY1" fmla="*/ 0 h 210806"/>
                  <a:gd name="connsiteX2" fmla="*/ 479106 w 479106"/>
                  <a:gd name="connsiteY2" fmla="*/ 105403 h 210806"/>
                  <a:gd name="connsiteX3" fmla="*/ 239553 w 479106"/>
                  <a:gd name="connsiteY3" fmla="*/ 210806 h 210806"/>
                </a:gdLst>
                <a:ahLst/>
                <a:cxnLst>
                  <a:cxn ang="10800000">
                    <a:pos x="connsiteX0" y="connsiteY0"/>
                  </a:cxn>
                  <a:cxn ang="16200000">
                    <a:pos x="connsiteX1" y="connsiteY1"/>
                  </a:cxn>
                  <a:cxn ang="0">
                    <a:pos x="connsiteX2" y="connsiteY2"/>
                  </a:cxn>
                  <a:cxn ang="5400000">
                    <a:pos x="connsiteX3" y="connsiteY3"/>
                  </a:cxn>
                </a:cxnLst>
                <a:rect l="l" t="t" r="r" b="b"/>
                <a:pathLst>
                  <a:path w="479106" h="210806" stroke="0">
                    <a:moveTo>
                      <a:pt x="105403" y="210806"/>
                    </a:moveTo>
                    <a:lnTo>
                      <a:pt x="373703" y="210806"/>
                    </a:lnTo>
                    <a:cubicBezTo>
                      <a:pt x="431915" y="210806"/>
                      <a:pt x="479106" y="163616"/>
                      <a:pt x="479106" y="105403"/>
                    </a:cubicBezTo>
                    <a:cubicBezTo>
                      <a:pt x="479106" y="47191"/>
                      <a:pt x="431915" y="0"/>
                      <a:pt x="373703" y="0"/>
                    </a:cubicBezTo>
                    <a:lnTo>
                      <a:pt x="105403" y="0"/>
                    </a:lnTo>
                    <a:cubicBezTo>
                      <a:pt x="47191" y="0"/>
                      <a:pt x="0" y="47191"/>
                      <a:pt x="0" y="105403"/>
                    </a:cubicBezTo>
                    <a:cubicBezTo>
                      <a:pt x="0" y="163616"/>
                      <a:pt x="47191" y="210806"/>
                      <a:pt x="105403" y="210806"/>
                    </a:cubicBezTo>
                    <a:close/>
                  </a:path>
                  <a:path w="479106" h="210806" fill="none">
                    <a:moveTo>
                      <a:pt x="105403" y="210806"/>
                    </a:moveTo>
                    <a:lnTo>
                      <a:pt x="373703" y="210806"/>
                    </a:lnTo>
                    <a:cubicBezTo>
                      <a:pt x="431915" y="210806"/>
                      <a:pt x="479106" y="163616"/>
                      <a:pt x="479106" y="105403"/>
                    </a:cubicBezTo>
                    <a:cubicBezTo>
                      <a:pt x="479106" y="47191"/>
                      <a:pt x="431915" y="0"/>
                      <a:pt x="373703" y="0"/>
                    </a:cubicBezTo>
                    <a:lnTo>
                      <a:pt x="105403" y="0"/>
                    </a:lnTo>
                    <a:cubicBezTo>
                      <a:pt x="47191" y="0"/>
                      <a:pt x="0" y="47191"/>
                      <a:pt x="0" y="105403"/>
                    </a:cubicBezTo>
                    <a:cubicBezTo>
                      <a:pt x="0" y="163616"/>
                      <a:pt x="47191" y="210806"/>
                      <a:pt x="105403" y="210806"/>
                    </a:cubicBezTo>
                    <a:close/>
                  </a:path>
                </a:pathLst>
              </a:custGeom>
              <a:solidFill>
                <a:srgbClr val="FFFFFF"/>
              </a:solidFill>
              <a:ln w="5000" cap="flat">
                <a:solidFill>
                  <a:srgbClr val="101843"/>
                </a:solidFill>
              </a:ln>
            </p:spPr>
            <p:txBody>
              <a:bodyPr/>
              <a:lstStyle/>
              <a:p>
                <a:endParaRPr lang="en-IN"/>
              </a:p>
            </p:txBody>
          </p:sp>
          <p:sp>
            <p:nvSpPr>
              <p:cNvPr id="39" name="Text 33">
                <a:extLst>
                  <a:ext uri="{FF2B5EF4-FFF2-40B4-BE49-F238E27FC236}">
                    <a16:creationId xmlns:a16="http://schemas.microsoft.com/office/drawing/2014/main" id="{E580F227-22BA-A9F1-3F40-7E25C1418123}"/>
                  </a:ext>
                </a:extLst>
              </p:cNvPr>
              <p:cNvSpPr txBox="1"/>
              <p:nvPr/>
            </p:nvSpPr>
            <p:spPr>
              <a:xfrm>
                <a:off x="2789346" y="3351793"/>
                <a:ext cx="373703" cy="210806"/>
              </a:xfrm>
              <a:prstGeom prst="rect">
                <a:avLst/>
              </a:prstGeom>
              <a:noFill/>
            </p:spPr>
            <p:txBody>
              <a:bodyPr wrap="square" lIns="19050" tIns="19050" rIns="19050" bIns="19050" rtlCol="0" anchor="ctr"/>
              <a:lstStyle/>
              <a:p>
                <a:pPr algn="ctr">
                  <a:lnSpc>
                    <a:spcPct val="83000"/>
                  </a:lnSpc>
                </a:pPr>
                <a:r>
                  <a:rPr lang="en-US" sz="600" kern="100">
                    <a:solidFill>
                      <a:srgbClr val="191919"/>
                    </a:solidFill>
                    <a:effectLst/>
                    <a:latin typeface="Microsoft YaHei" panose="020B0503020204020204" pitchFamily="34" charset="-122"/>
                    <a:ea typeface="SimSun" panose="02010600030101010101" pitchFamily="2" charset="-122"/>
                    <a:cs typeface="Times New Roman" panose="02020603050405020304" pitchFamily="18" charset="0"/>
                  </a:rPr>
                  <a:t>End</a:t>
                </a:r>
                <a:endParaRPr lang="en-IN" sz="1050" kern="100">
                  <a:effectLst/>
                  <a:latin typeface="Calibri" panose="020F0502020204030204" pitchFamily="34" charset="0"/>
                  <a:ea typeface="SimSun" panose="02010600030101010101" pitchFamily="2" charset="-122"/>
                  <a:cs typeface="Times New Roman" panose="02020603050405020304" pitchFamily="18" charset="0"/>
                </a:endParaRPr>
              </a:p>
            </p:txBody>
          </p:sp>
        </p:grpSp>
        <p:sp>
          <p:nvSpPr>
            <p:cNvPr id="23" name="ConnectLine">
              <a:extLst>
                <a:ext uri="{FF2B5EF4-FFF2-40B4-BE49-F238E27FC236}">
                  <a16:creationId xmlns:a16="http://schemas.microsoft.com/office/drawing/2014/main" id="{2942768D-C9AF-9C36-B631-2142ADF7311C}"/>
                </a:ext>
              </a:extLst>
            </p:cNvPr>
            <p:cNvSpPr/>
            <p:nvPr/>
          </p:nvSpPr>
          <p:spPr>
            <a:xfrm>
              <a:off x="2984638" y="616712"/>
              <a:ext cx="5000" cy="200000"/>
            </a:xfrm>
            <a:custGeom>
              <a:avLst/>
              <a:gdLst/>
              <a:ahLst/>
              <a:cxnLst/>
              <a:rect l="l" t="t" r="r" b="b"/>
              <a:pathLst>
                <a:path w="5000" h="200000" fill="none">
                  <a:moveTo>
                    <a:pt x="0" y="0"/>
                  </a:moveTo>
                  <a:lnTo>
                    <a:pt x="0" y="200000"/>
                  </a:lnTo>
                </a:path>
              </a:pathLst>
            </a:custGeom>
            <a:noFill/>
            <a:ln w="5000" cap="flat">
              <a:solidFill>
                <a:srgbClr val="191919"/>
              </a:solidFill>
              <a:tailEnd type="triangle" w="med" len="med"/>
            </a:ln>
          </p:spPr>
          <p:txBody>
            <a:bodyPr/>
            <a:lstStyle/>
            <a:p>
              <a:endParaRPr lang="en-IN"/>
            </a:p>
          </p:txBody>
        </p:sp>
        <p:sp>
          <p:nvSpPr>
            <p:cNvPr id="24" name="ConnectLine">
              <a:extLst>
                <a:ext uri="{FF2B5EF4-FFF2-40B4-BE49-F238E27FC236}">
                  <a16:creationId xmlns:a16="http://schemas.microsoft.com/office/drawing/2014/main" id="{F3A7BBE0-8437-EEC8-C651-0BACBD4ED029}"/>
                </a:ext>
              </a:extLst>
            </p:cNvPr>
            <p:cNvSpPr/>
            <p:nvPr/>
          </p:nvSpPr>
          <p:spPr>
            <a:xfrm>
              <a:off x="2984638" y="1045886"/>
              <a:ext cx="5000" cy="222641"/>
            </a:xfrm>
            <a:custGeom>
              <a:avLst/>
              <a:gdLst/>
              <a:ahLst/>
              <a:cxnLst/>
              <a:rect l="l" t="t" r="r" b="b"/>
              <a:pathLst>
                <a:path w="5000" h="222641" fill="none">
                  <a:moveTo>
                    <a:pt x="0" y="0"/>
                  </a:moveTo>
                  <a:lnTo>
                    <a:pt x="0" y="222641"/>
                  </a:lnTo>
                </a:path>
              </a:pathLst>
            </a:custGeom>
            <a:noFill/>
            <a:ln w="5000" cap="flat">
              <a:solidFill>
                <a:srgbClr val="191919"/>
              </a:solidFill>
              <a:tailEnd type="triangle" w="med" len="med"/>
            </a:ln>
          </p:spPr>
          <p:txBody>
            <a:bodyPr/>
            <a:lstStyle/>
            <a:p>
              <a:endParaRPr lang="en-IN"/>
            </a:p>
          </p:txBody>
        </p:sp>
        <p:sp>
          <p:nvSpPr>
            <p:cNvPr id="25" name="ConnectLine">
              <a:extLst>
                <a:ext uri="{FF2B5EF4-FFF2-40B4-BE49-F238E27FC236}">
                  <a16:creationId xmlns:a16="http://schemas.microsoft.com/office/drawing/2014/main" id="{D60F3E21-9885-1C51-D5B0-D0948CCFF59E}"/>
                </a:ext>
              </a:extLst>
            </p:cNvPr>
            <p:cNvSpPr/>
            <p:nvPr/>
          </p:nvSpPr>
          <p:spPr>
            <a:xfrm>
              <a:off x="1835087" y="1617741"/>
              <a:ext cx="5000" cy="186844"/>
            </a:xfrm>
            <a:custGeom>
              <a:avLst/>
              <a:gdLst/>
              <a:ahLst/>
              <a:cxnLst/>
              <a:rect l="l" t="t" r="r" b="b"/>
              <a:pathLst>
                <a:path w="5000" h="186844" fill="none">
                  <a:moveTo>
                    <a:pt x="0" y="0"/>
                  </a:moveTo>
                  <a:lnTo>
                    <a:pt x="0" y="186844"/>
                  </a:lnTo>
                </a:path>
              </a:pathLst>
            </a:custGeom>
            <a:noFill/>
            <a:ln w="5000" cap="flat">
              <a:solidFill>
                <a:srgbClr val="191919"/>
              </a:solidFill>
              <a:tailEnd type="triangle" w="med" len="med"/>
            </a:ln>
          </p:spPr>
          <p:txBody>
            <a:bodyPr/>
            <a:lstStyle/>
            <a:p>
              <a:endParaRPr lang="en-IN"/>
            </a:p>
          </p:txBody>
        </p:sp>
        <p:sp>
          <p:nvSpPr>
            <p:cNvPr id="26" name="ConnectLine">
              <a:extLst>
                <a:ext uri="{FF2B5EF4-FFF2-40B4-BE49-F238E27FC236}">
                  <a16:creationId xmlns:a16="http://schemas.microsoft.com/office/drawing/2014/main" id="{A16FCEF0-FDF3-33B5-EDA2-AD21DC0128E0}"/>
                </a:ext>
              </a:extLst>
            </p:cNvPr>
            <p:cNvSpPr/>
            <p:nvPr/>
          </p:nvSpPr>
          <p:spPr>
            <a:xfrm>
              <a:off x="2359993" y="1914201"/>
              <a:ext cx="350000" cy="5000"/>
            </a:xfrm>
            <a:custGeom>
              <a:avLst/>
              <a:gdLst/>
              <a:ahLst/>
              <a:cxnLst/>
              <a:rect l="l" t="t" r="r" b="b"/>
              <a:pathLst>
                <a:path w="350000" h="5000" fill="none">
                  <a:moveTo>
                    <a:pt x="0" y="0"/>
                  </a:moveTo>
                  <a:lnTo>
                    <a:pt x="350000" y="0"/>
                  </a:lnTo>
                </a:path>
              </a:pathLst>
            </a:custGeom>
            <a:noFill/>
            <a:ln w="5000" cap="flat">
              <a:solidFill>
                <a:srgbClr val="191919"/>
              </a:solidFill>
              <a:tailEnd type="triangle" w="med" len="med"/>
            </a:ln>
          </p:spPr>
          <p:txBody>
            <a:bodyPr/>
            <a:lstStyle/>
            <a:p>
              <a:endParaRPr lang="en-IN"/>
            </a:p>
          </p:txBody>
        </p:sp>
        <p:sp>
          <p:nvSpPr>
            <p:cNvPr id="27" name="ConnectLine">
              <a:extLst>
                <a:ext uri="{FF2B5EF4-FFF2-40B4-BE49-F238E27FC236}">
                  <a16:creationId xmlns:a16="http://schemas.microsoft.com/office/drawing/2014/main" id="{613275F8-CE44-244F-18DF-341D6C05294D}"/>
                </a:ext>
              </a:extLst>
            </p:cNvPr>
            <p:cNvSpPr/>
            <p:nvPr/>
          </p:nvSpPr>
          <p:spPr>
            <a:xfrm>
              <a:off x="2936651" y="2110462"/>
              <a:ext cx="5000" cy="184538"/>
            </a:xfrm>
            <a:custGeom>
              <a:avLst/>
              <a:gdLst/>
              <a:ahLst/>
              <a:cxnLst/>
              <a:rect l="l" t="t" r="r" b="b"/>
              <a:pathLst>
                <a:path w="5000" h="184538" fill="none">
                  <a:moveTo>
                    <a:pt x="0" y="0"/>
                  </a:moveTo>
                  <a:lnTo>
                    <a:pt x="0" y="184538"/>
                  </a:lnTo>
                </a:path>
              </a:pathLst>
            </a:custGeom>
            <a:noFill/>
            <a:ln w="5000" cap="flat">
              <a:solidFill>
                <a:srgbClr val="191919"/>
              </a:solidFill>
              <a:tailEnd type="triangle" w="med" len="med"/>
            </a:ln>
          </p:spPr>
          <p:txBody>
            <a:bodyPr/>
            <a:lstStyle/>
            <a:p>
              <a:endParaRPr lang="en-IN"/>
            </a:p>
          </p:txBody>
        </p:sp>
        <p:sp>
          <p:nvSpPr>
            <p:cNvPr id="28" name="ConnectLine">
              <a:extLst>
                <a:ext uri="{FF2B5EF4-FFF2-40B4-BE49-F238E27FC236}">
                  <a16:creationId xmlns:a16="http://schemas.microsoft.com/office/drawing/2014/main" id="{E0393700-F736-B95A-A58A-F764C3FB3660}"/>
                </a:ext>
              </a:extLst>
            </p:cNvPr>
            <p:cNvSpPr/>
            <p:nvPr/>
          </p:nvSpPr>
          <p:spPr>
            <a:xfrm>
              <a:off x="2276552" y="2401000"/>
              <a:ext cx="250174" cy="5000"/>
            </a:xfrm>
            <a:custGeom>
              <a:avLst/>
              <a:gdLst/>
              <a:ahLst/>
              <a:cxnLst/>
              <a:rect l="l" t="t" r="r" b="b"/>
              <a:pathLst>
                <a:path w="250174" h="5000" fill="none">
                  <a:moveTo>
                    <a:pt x="250174" y="4213"/>
                  </a:moveTo>
                  <a:lnTo>
                    <a:pt x="0" y="0"/>
                  </a:lnTo>
                </a:path>
              </a:pathLst>
            </a:custGeom>
            <a:noFill/>
            <a:ln w="5000" cap="flat">
              <a:solidFill>
                <a:srgbClr val="191919"/>
              </a:solidFill>
              <a:tailEnd type="triangle" w="med" len="med"/>
            </a:ln>
          </p:spPr>
          <p:txBody>
            <a:bodyPr/>
            <a:lstStyle/>
            <a:p>
              <a:endParaRPr lang="en-IN"/>
            </a:p>
          </p:txBody>
        </p:sp>
        <p:sp>
          <p:nvSpPr>
            <p:cNvPr id="29" name="ConnectLine">
              <a:extLst>
                <a:ext uri="{FF2B5EF4-FFF2-40B4-BE49-F238E27FC236}">
                  <a16:creationId xmlns:a16="http://schemas.microsoft.com/office/drawing/2014/main" id="{BD3CF53D-454D-B866-CF22-F977A624D283}"/>
                </a:ext>
              </a:extLst>
            </p:cNvPr>
            <p:cNvSpPr/>
            <p:nvPr/>
          </p:nvSpPr>
          <p:spPr>
            <a:xfrm>
              <a:off x="1751645" y="2510616"/>
              <a:ext cx="5000" cy="274384"/>
            </a:xfrm>
            <a:custGeom>
              <a:avLst/>
              <a:gdLst/>
              <a:ahLst/>
              <a:cxnLst/>
              <a:rect l="l" t="t" r="r" b="b"/>
              <a:pathLst>
                <a:path w="5000" h="274384" fill="none">
                  <a:moveTo>
                    <a:pt x="0" y="0"/>
                  </a:moveTo>
                  <a:lnTo>
                    <a:pt x="0" y="274384"/>
                  </a:lnTo>
                </a:path>
              </a:pathLst>
            </a:custGeom>
            <a:noFill/>
            <a:ln w="5000" cap="flat">
              <a:solidFill>
                <a:srgbClr val="191919"/>
              </a:solidFill>
              <a:tailEnd type="triangle" w="med" len="med"/>
            </a:ln>
          </p:spPr>
          <p:txBody>
            <a:bodyPr/>
            <a:lstStyle/>
            <a:p>
              <a:endParaRPr lang="en-IN"/>
            </a:p>
          </p:txBody>
        </p:sp>
        <p:sp>
          <p:nvSpPr>
            <p:cNvPr id="30" name="ConnectLine">
              <a:extLst>
                <a:ext uri="{FF2B5EF4-FFF2-40B4-BE49-F238E27FC236}">
                  <a16:creationId xmlns:a16="http://schemas.microsoft.com/office/drawing/2014/main" id="{CC184ACA-80E4-3CFD-96B9-58C7501F24D2}"/>
                </a:ext>
              </a:extLst>
            </p:cNvPr>
            <p:cNvSpPr/>
            <p:nvPr/>
          </p:nvSpPr>
          <p:spPr>
            <a:xfrm>
              <a:off x="2276552" y="2929141"/>
              <a:ext cx="368448" cy="5000"/>
            </a:xfrm>
            <a:custGeom>
              <a:avLst/>
              <a:gdLst/>
              <a:ahLst/>
              <a:cxnLst/>
              <a:rect l="l" t="t" r="r" b="b"/>
              <a:pathLst>
                <a:path w="368448" h="5000" fill="none">
                  <a:moveTo>
                    <a:pt x="0" y="0"/>
                  </a:moveTo>
                  <a:lnTo>
                    <a:pt x="368448" y="0"/>
                  </a:lnTo>
                </a:path>
              </a:pathLst>
            </a:custGeom>
            <a:noFill/>
            <a:ln w="5000" cap="flat">
              <a:solidFill>
                <a:srgbClr val="191919"/>
              </a:solidFill>
              <a:tailEnd type="triangle" w="med" len="med"/>
            </a:ln>
          </p:spPr>
          <p:txBody>
            <a:bodyPr/>
            <a:lstStyle/>
            <a:p>
              <a:endParaRPr lang="en-IN"/>
            </a:p>
          </p:txBody>
        </p:sp>
        <p:sp>
          <p:nvSpPr>
            <p:cNvPr id="31" name="ConnectLine">
              <a:extLst>
                <a:ext uri="{FF2B5EF4-FFF2-40B4-BE49-F238E27FC236}">
                  <a16:creationId xmlns:a16="http://schemas.microsoft.com/office/drawing/2014/main" id="{F4ADDB33-D009-3E3E-B7BD-09B1A743A9D7}"/>
                </a:ext>
              </a:extLst>
            </p:cNvPr>
            <p:cNvSpPr/>
            <p:nvPr/>
          </p:nvSpPr>
          <p:spPr>
            <a:xfrm>
              <a:off x="3225751" y="2929141"/>
              <a:ext cx="328989" cy="5000"/>
            </a:xfrm>
            <a:custGeom>
              <a:avLst/>
              <a:gdLst/>
              <a:ahLst/>
              <a:cxnLst/>
              <a:rect l="l" t="t" r="r" b="b"/>
              <a:pathLst>
                <a:path w="328989" h="5000" fill="none">
                  <a:moveTo>
                    <a:pt x="0" y="0"/>
                  </a:moveTo>
                  <a:lnTo>
                    <a:pt x="328989" y="0"/>
                  </a:lnTo>
                </a:path>
              </a:pathLst>
            </a:custGeom>
            <a:noFill/>
            <a:ln w="5000" cap="flat">
              <a:solidFill>
                <a:srgbClr val="191919"/>
              </a:solidFill>
              <a:tailEnd type="triangle" w="med" len="med"/>
            </a:ln>
          </p:spPr>
          <p:txBody>
            <a:bodyPr/>
            <a:lstStyle/>
            <a:p>
              <a:endParaRPr lang="en-IN"/>
            </a:p>
          </p:txBody>
        </p:sp>
        <p:sp>
          <p:nvSpPr>
            <p:cNvPr id="32" name="ConnectLine">
              <a:extLst>
                <a:ext uri="{FF2B5EF4-FFF2-40B4-BE49-F238E27FC236}">
                  <a16:creationId xmlns:a16="http://schemas.microsoft.com/office/drawing/2014/main" id="{9EFE4E05-96B1-EED2-E815-3F7FC85E06B2}"/>
                </a:ext>
              </a:extLst>
            </p:cNvPr>
            <p:cNvSpPr/>
            <p:nvPr/>
          </p:nvSpPr>
          <p:spPr>
            <a:xfrm>
              <a:off x="3949586" y="3094862"/>
              <a:ext cx="5000" cy="255000"/>
            </a:xfrm>
            <a:custGeom>
              <a:avLst/>
              <a:gdLst/>
              <a:ahLst/>
              <a:cxnLst/>
              <a:rect l="l" t="t" r="r" b="b"/>
              <a:pathLst>
                <a:path w="5000" h="255000" fill="none">
                  <a:moveTo>
                    <a:pt x="0" y="0"/>
                  </a:moveTo>
                  <a:lnTo>
                    <a:pt x="0" y="255000"/>
                  </a:lnTo>
                </a:path>
              </a:pathLst>
            </a:custGeom>
            <a:noFill/>
            <a:ln w="5000" cap="flat">
              <a:solidFill>
                <a:srgbClr val="191919"/>
              </a:solidFill>
              <a:tailEnd type="triangle" w="med" len="med"/>
            </a:ln>
          </p:spPr>
          <p:txBody>
            <a:bodyPr/>
            <a:lstStyle/>
            <a:p>
              <a:endParaRPr lang="en-IN"/>
            </a:p>
          </p:txBody>
        </p:sp>
        <p:sp>
          <p:nvSpPr>
            <p:cNvPr id="33" name="ConnectLine">
              <a:extLst>
                <a:ext uri="{FF2B5EF4-FFF2-40B4-BE49-F238E27FC236}">
                  <a16:creationId xmlns:a16="http://schemas.microsoft.com/office/drawing/2014/main" id="{65030260-35BC-D0A4-17CD-58275E23E31D}"/>
                </a:ext>
              </a:extLst>
            </p:cNvPr>
            <p:cNvSpPr/>
            <p:nvPr/>
          </p:nvSpPr>
          <p:spPr>
            <a:xfrm>
              <a:off x="3229114" y="3457196"/>
              <a:ext cx="480919" cy="5000"/>
            </a:xfrm>
            <a:custGeom>
              <a:avLst/>
              <a:gdLst/>
              <a:ahLst/>
              <a:cxnLst/>
              <a:rect l="l" t="t" r="r" b="b"/>
              <a:pathLst>
                <a:path w="480919" h="5000" fill="none">
                  <a:moveTo>
                    <a:pt x="480919" y="0"/>
                  </a:moveTo>
                  <a:lnTo>
                    <a:pt x="0" y="0"/>
                  </a:lnTo>
                </a:path>
              </a:pathLst>
            </a:custGeom>
            <a:noFill/>
            <a:ln w="5000" cap="flat">
              <a:solidFill>
                <a:srgbClr val="191919"/>
              </a:solidFill>
              <a:tailEnd type="triangle" w="med" len="med"/>
            </a:ln>
          </p:spPr>
          <p:txBody>
            <a:bodyPr/>
            <a:lstStyle/>
            <a:p>
              <a:endParaRPr lang="en-IN"/>
            </a:p>
          </p:txBody>
        </p:sp>
        <p:sp>
          <p:nvSpPr>
            <p:cNvPr id="34" name="ConnectLine">
              <a:extLst>
                <a:ext uri="{FF2B5EF4-FFF2-40B4-BE49-F238E27FC236}">
                  <a16:creationId xmlns:a16="http://schemas.microsoft.com/office/drawing/2014/main" id="{0D7439FF-3A87-6D62-8C94-0BFF7AEAFF69}"/>
                </a:ext>
              </a:extLst>
            </p:cNvPr>
            <p:cNvSpPr/>
            <p:nvPr/>
          </p:nvSpPr>
          <p:spPr>
            <a:xfrm>
              <a:off x="3164921" y="1914201"/>
              <a:ext cx="350000" cy="5000"/>
            </a:xfrm>
            <a:custGeom>
              <a:avLst/>
              <a:gdLst/>
              <a:ahLst/>
              <a:cxnLst/>
              <a:rect l="l" t="t" r="r" b="b"/>
              <a:pathLst>
                <a:path w="350000" h="5000" fill="none">
                  <a:moveTo>
                    <a:pt x="0" y="0"/>
                  </a:moveTo>
                  <a:lnTo>
                    <a:pt x="350000" y="0"/>
                  </a:lnTo>
                </a:path>
              </a:pathLst>
            </a:custGeom>
            <a:noFill/>
            <a:ln w="5000" cap="flat">
              <a:solidFill>
                <a:srgbClr val="191919"/>
              </a:solidFill>
              <a:headEnd type="triangle" w="med" len="med"/>
              <a:tailEnd type="triangle" w="med" len="med"/>
            </a:ln>
          </p:spPr>
          <p:txBody>
            <a:bodyPr/>
            <a:lstStyle/>
            <a:p>
              <a:endParaRPr lang="en-IN"/>
            </a:p>
          </p:txBody>
        </p:sp>
        <p:sp>
          <p:nvSpPr>
            <p:cNvPr id="35" name="ConnectLine">
              <a:extLst>
                <a:ext uri="{FF2B5EF4-FFF2-40B4-BE49-F238E27FC236}">
                  <a16:creationId xmlns:a16="http://schemas.microsoft.com/office/drawing/2014/main" id="{3735E3E7-D7E8-4739-C7B6-09E6AAA64844}"/>
                </a:ext>
              </a:extLst>
            </p:cNvPr>
            <p:cNvSpPr/>
            <p:nvPr/>
          </p:nvSpPr>
          <p:spPr>
            <a:xfrm>
              <a:off x="2206416" y="932176"/>
              <a:ext cx="341947" cy="5000"/>
            </a:xfrm>
            <a:custGeom>
              <a:avLst/>
              <a:gdLst/>
              <a:ahLst/>
              <a:cxnLst/>
              <a:rect l="l" t="t" r="r" b="b"/>
              <a:pathLst>
                <a:path w="341947" h="5000" fill="none">
                  <a:moveTo>
                    <a:pt x="0" y="0"/>
                  </a:moveTo>
                  <a:lnTo>
                    <a:pt x="341947" y="0"/>
                  </a:lnTo>
                </a:path>
              </a:pathLst>
            </a:custGeom>
            <a:noFill/>
            <a:ln w="5000" cap="flat">
              <a:solidFill>
                <a:srgbClr val="191919"/>
              </a:solidFill>
              <a:headEnd type="triangle" w="med" len="med"/>
              <a:tailEnd type="triangle" w="med" len="med"/>
            </a:ln>
          </p:spPr>
          <p:txBody>
            <a:bodyPr/>
            <a:lstStyle/>
            <a:p>
              <a:endParaRPr lang="en-IN"/>
            </a:p>
          </p:txBody>
        </p:sp>
        <p:sp>
          <p:nvSpPr>
            <p:cNvPr id="36" name="ConnectLine">
              <a:extLst>
                <a:ext uri="{FF2B5EF4-FFF2-40B4-BE49-F238E27FC236}">
                  <a16:creationId xmlns:a16="http://schemas.microsoft.com/office/drawing/2014/main" id="{86799F63-BF1B-3BCA-C6E0-62E4B700C2CF}"/>
                </a:ext>
              </a:extLst>
            </p:cNvPr>
            <p:cNvSpPr/>
            <p:nvPr/>
          </p:nvSpPr>
          <p:spPr>
            <a:xfrm>
              <a:off x="2025092" y="511309"/>
              <a:ext cx="549621" cy="5000"/>
            </a:xfrm>
            <a:custGeom>
              <a:avLst/>
              <a:gdLst/>
              <a:ahLst/>
              <a:cxnLst/>
              <a:rect l="l" t="t" r="r" b="b"/>
              <a:pathLst>
                <a:path w="549621" h="5000" fill="none">
                  <a:moveTo>
                    <a:pt x="0" y="0"/>
                  </a:moveTo>
                  <a:lnTo>
                    <a:pt x="549621" y="0"/>
                  </a:lnTo>
                </a:path>
              </a:pathLst>
            </a:custGeom>
            <a:noFill/>
            <a:ln w="5000" cap="flat">
              <a:solidFill>
                <a:srgbClr val="191919"/>
              </a:solidFill>
              <a:tailEnd type="triangle" w="med" len="med"/>
            </a:ln>
          </p:spPr>
          <p:txBody>
            <a:bodyPr/>
            <a:lstStyle/>
            <a:p>
              <a:endParaRPr lang="en-IN"/>
            </a:p>
          </p:txBody>
        </p:sp>
        <p:sp>
          <p:nvSpPr>
            <p:cNvPr id="37" name="ConnectLine">
              <a:extLst>
                <a:ext uri="{FF2B5EF4-FFF2-40B4-BE49-F238E27FC236}">
                  <a16:creationId xmlns:a16="http://schemas.microsoft.com/office/drawing/2014/main" id="{E87547C7-6032-3A13-B1C9-66BA61504286}"/>
                </a:ext>
              </a:extLst>
            </p:cNvPr>
            <p:cNvSpPr/>
            <p:nvPr/>
          </p:nvSpPr>
          <p:spPr>
            <a:xfrm>
              <a:off x="2124187" y="1369155"/>
              <a:ext cx="472164" cy="5000"/>
            </a:xfrm>
            <a:custGeom>
              <a:avLst/>
              <a:gdLst/>
              <a:ahLst/>
              <a:cxnLst/>
              <a:rect l="l" t="t" r="r" b="b"/>
              <a:pathLst>
                <a:path w="472164" h="5000" fill="none">
                  <a:moveTo>
                    <a:pt x="472164" y="0"/>
                  </a:moveTo>
                  <a:lnTo>
                    <a:pt x="0" y="0"/>
                  </a:lnTo>
                </a:path>
              </a:pathLst>
            </a:custGeom>
            <a:noFill/>
            <a:ln w="5000" cap="flat">
              <a:solidFill>
                <a:srgbClr val="191919"/>
              </a:solidFill>
              <a:tailEnd type="triangle" w="med" len="med"/>
            </a:ln>
          </p:spPr>
          <p:txBody>
            <a:bodyPr/>
            <a:lstStyle/>
            <a:p>
              <a:endParaRPr lang="en-IN"/>
            </a:p>
          </p:txBody>
        </p:sp>
      </p:grpSp>
    </p:spTree>
    <p:extLst>
      <p:ext uri="{BB962C8B-B14F-4D97-AF65-F5344CB8AC3E}">
        <p14:creationId xmlns:p14="http://schemas.microsoft.com/office/powerpoint/2010/main" val="88462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D9B10-A443-6533-7E13-5EFAFB80DE71}"/>
              </a:ext>
            </a:extLst>
          </p:cNvPr>
          <p:cNvSpPr>
            <a:spLocks noGrp="1"/>
          </p:cNvSpPr>
          <p:nvPr>
            <p:ph type="title"/>
          </p:nvPr>
        </p:nvSpPr>
        <p:spPr/>
        <p:txBody>
          <a:bodyPr/>
          <a:lstStyle/>
          <a:p>
            <a:r>
              <a:rPr lang="en-IN" dirty="0"/>
              <a:t>Architecture Diagram</a:t>
            </a:r>
          </a:p>
        </p:txBody>
      </p:sp>
      <p:pic>
        <p:nvPicPr>
          <p:cNvPr id="5" name="Content Placeholder 4">
            <a:extLst>
              <a:ext uri="{FF2B5EF4-FFF2-40B4-BE49-F238E27FC236}">
                <a16:creationId xmlns:a16="http://schemas.microsoft.com/office/drawing/2014/main" id="{285D8FBA-DCAE-5FFC-ED7E-BD29058EE023}"/>
              </a:ext>
            </a:extLst>
          </p:cNvPr>
          <p:cNvPicPr>
            <a:picLocks noGrp="1" noChangeAspect="1"/>
          </p:cNvPicPr>
          <p:nvPr>
            <p:ph idx="1"/>
          </p:nvPr>
        </p:nvPicPr>
        <p:blipFill>
          <a:blip r:embed="rId2"/>
          <a:stretch>
            <a:fillRect/>
          </a:stretch>
        </p:blipFill>
        <p:spPr>
          <a:xfrm>
            <a:off x="2597317" y="1840317"/>
            <a:ext cx="6997366" cy="4959757"/>
          </a:xfrm>
        </p:spPr>
      </p:pic>
    </p:spTree>
    <p:extLst>
      <p:ext uri="{BB962C8B-B14F-4D97-AF65-F5344CB8AC3E}">
        <p14:creationId xmlns:p14="http://schemas.microsoft.com/office/powerpoint/2010/main" val="3884630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B202-20E2-77D6-0B7A-D6282CA2DA51}"/>
              </a:ext>
            </a:extLst>
          </p:cNvPr>
          <p:cNvSpPr>
            <a:spLocks noGrp="1"/>
          </p:cNvSpPr>
          <p:nvPr>
            <p:ph type="title"/>
          </p:nvPr>
        </p:nvSpPr>
        <p:spPr/>
        <p:txBody>
          <a:bodyPr/>
          <a:lstStyle/>
          <a:p>
            <a:r>
              <a:rPr lang="en-IN" dirty="0"/>
              <a:t>Block diagram of architecture</a:t>
            </a:r>
          </a:p>
        </p:txBody>
      </p:sp>
      <p:pic>
        <p:nvPicPr>
          <p:cNvPr id="4" name="Content Placeholder 3">
            <a:extLst>
              <a:ext uri="{FF2B5EF4-FFF2-40B4-BE49-F238E27FC236}">
                <a16:creationId xmlns:a16="http://schemas.microsoft.com/office/drawing/2014/main" id="{BB0CB08C-F64D-C1AD-1203-93D070ED901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4821" b="6173"/>
          <a:stretch/>
        </p:blipFill>
        <p:spPr bwMode="auto">
          <a:xfrm>
            <a:off x="2334410" y="1818041"/>
            <a:ext cx="7860455" cy="4948519"/>
          </a:xfrm>
          <a:prstGeom prst="rect">
            <a:avLst/>
          </a:prstGeom>
          <a:noFill/>
          <a:ln>
            <a:noFill/>
          </a:ln>
        </p:spPr>
      </p:pic>
    </p:spTree>
    <p:extLst>
      <p:ext uri="{BB962C8B-B14F-4D97-AF65-F5344CB8AC3E}">
        <p14:creationId xmlns:p14="http://schemas.microsoft.com/office/powerpoint/2010/main" val="282155458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348</TotalTime>
  <Words>522</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Microsoft YaHei</vt:lpstr>
      <vt:lpstr>Arial</vt:lpstr>
      <vt:lpstr>Bodoni MT Black</vt:lpstr>
      <vt:lpstr>Calibri</vt:lpstr>
      <vt:lpstr>Gill Sans MT</vt:lpstr>
      <vt:lpstr>Gill Sans MT (Body)</vt:lpstr>
      <vt:lpstr>Wingdings</vt:lpstr>
      <vt:lpstr>Wingdings 2</vt:lpstr>
      <vt:lpstr>Dividend</vt:lpstr>
      <vt:lpstr>Cloud-Powered Search Engine with Puppeteer</vt:lpstr>
      <vt:lpstr>TEAM Members</vt:lpstr>
      <vt:lpstr>Problem Definition / Abstract</vt:lpstr>
      <vt:lpstr>Objectives</vt:lpstr>
      <vt:lpstr>Existing System</vt:lpstr>
      <vt:lpstr>Proposed System</vt:lpstr>
      <vt:lpstr>Flow diagram</vt:lpstr>
      <vt:lpstr>Architecture Diagram</vt:lpstr>
      <vt:lpstr>Block diagram of architecture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ATHIF MOHAMED RAFEEK</dc:creator>
  <cp:lastModifiedBy>ATHIF MOHAMED RAFEEK</cp:lastModifiedBy>
  <cp:revision>37</cp:revision>
  <dcterms:created xsi:type="dcterms:W3CDTF">2024-07-19T15:38:38Z</dcterms:created>
  <dcterms:modified xsi:type="dcterms:W3CDTF">2025-02-22T07:18:59Z</dcterms:modified>
</cp:coreProperties>
</file>