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1"/>
  </p:notesMasterIdLst>
  <p:handoutMasterIdLst>
    <p:handoutMasterId r:id="rId12"/>
  </p:handoutMasterIdLst>
  <p:sldIdLst>
    <p:sldId id="256" r:id="rId2"/>
    <p:sldId id="261" r:id="rId3"/>
    <p:sldId id="262" r:id="rId4"/>
    <p:sldId id="263" r:id="rId5"/>
    <p:sldId id="265" r:id="rId6"/>
    <p:sldId id="268" r:id="rId7"/>
    <p:sldId id="269" r:id="rId8"/>
    <p:sldId id="270"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695" autoAdjust="0"/>
    <p:restoredTop sz="94648" autoAdjust="0"/>
  </p:normalViewPr>
  <p:slideViewPr>
    <p:cSldViewPr snapToGrid="0">
      <p:cViewPr varScale="1">
        <p:scale>
          <a:sx n="77" d="100"/>
          <a:sy n="77" d="100"/>
        </p:scale>
        <p:origin x="997"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10/8/2024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10/8/2024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4" y="10"/>
            <a:ext cx="12230592"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82601" y="4431832"/>
            <a:ext cx="11729967" cy="915792"/>
          </a:xfrm>
        </p:spPr>
        <p:txBody>
          <a:bodyPr>
            <a:noAutofit/>
          </a:bodyPr>
          <a:lstStyle/>
          <a:p>
            <a:r>
              <a:rPr lang="en-US" sz="3500" dirty="0">
                <a:solidFill>
                  <a:schemeClr val="bg1"/>
                </a:solidFill>
              </a:rPr>
              <a:t>Cloud-Powered Search Engine with Puppeteer</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sz="2400" dirty="0">
                <a:solidFill>
                  <a:srgbClr val="7CEBFF"/>
                </a:solidFill>
              </a:rPr>
              <a:t>DOMAIN : Cloud computing with aiml</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1111-2901-8EB6-116C-7A272845E31F}"/>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3E3D008D-8A0C-7E33-94FC-436CD73AB3F2}"/>
              </a:ext>
            </a:extLst>
          </p:cNvPr>
          <p:cNvSpPr>
            <a:spLocks noGrp="1"/>
          </p:cNvSpPr>
          <p:nvPr>
            <p:ph idx="1"/>
          </p:nvPr>
        </p:nvSpPr>
        <p:spPr>
          <a:xfrm>
            <a:off x="581192" y="2190122"/>
            <a:ext cx="11029615" cy="3049050"/>
          </a:xfrm>
        </p:spPr>
        <p:txBody>
          <a:bodyPr>
            <a:normAutofit/>
          </a:bodyPr>
          <a:lstStyle/>
          <a:p>
            <a:r>
              <a:rPr lang="en-US" sz="3500" dirty="0"/>
              <a:t>1) KAVIN T - 727821TUIT050</a:t>
            </a:r>
          </a:p>
          <a:p>
            <a:r>
              <a:rPr lang="en-US" sz="3500" dirty="0"/>
              <a:t>2) HARI KRISHNAN A – 727821TUIT030</a:t>
            </a:r>
          </a:p>
          <a:p>
            <a:r>
              <a:rPr lang="en-US" sz="3500" dirty="0"/>
              <a:t>3) ATHIF M – 727821TUIT013</a:t>
            </a:r>
            <a:endParaRPr lang="en-IN" sz="3500" dirty="0"/>
          </a:p>
        </p:txBody>
      </p:sp>
      <p:sp>
        <p:nvSpPr>
          <p:cNvPr id="7" name="TextBox 6">
            <a:extLst>
              <a:ext uri="{FF2B5EF4-FFF2-40B4-BE49-F238E27FC236}">
                <a16:creationId xmlns:a16="http://schemas.microsoft.com/office/drawing/2014/main" id="{A7B55B85-0D32-973F-E697-3723D4772DC5}"/>
              </a:ext>
            </a:extLst>
          </p:cNvPr>
          <p:cNvSpPr txBox="1"/>
          <p:nvPr/>
        </p:nvSpPr>
        <p:spPr>
          <a:xfrm>
            <a:off x="10142610" y="970529"/>
            <a:ext cx="1375729" cy="477054"/>
          </a:xfrm>
          <a:prstGeom prst="rect">
            <a:avLst/>
          </a:prstGeom>
          <a:noFill/>
        </p:spPr>
        <p:txBody>
          <a:bodyPr wrap="square" rtlCol="0">
            <a:spAutoFit/>
          </a:bodyPr>
          <a:lstStyle/>
          <a:p>
            <a:r>
              <a:rPr lang="en-US" sz="2500" dirty="0">
                <a:solidFill>
                  <a:srgbClr val="FFC000"/>
                </a:solidFill>
              </a:rPr>
              <a:t>IV IT - A</a:t>
            </a:r>
            <a:endParaRPr lang="en-IN" sz="2500" dirty="0">
              <a:solidFill>
                <a:srgbClr val="FFC000"/>
              </a:solidFill>
            </a:endParaRPr>
          </a:p>
        </p:txBody>
      </p:sp>
      <p:sp>
        <p:nvSpPr>
          <p:cNvPr id="4" name="TextBox 3">
            <a:extLst>
              <a:ext uri="{FF2B5EF4-FFF2-40B4-BE49-F238E27FC236}">
                <a16:creationId xmlns:a16="http://schemas.microsoft.com/office/drawing/2014/main" id="{A9076DAA-5A00-D0B6-6F9A-74CEFB191FE8}"/>
              </a:ext>
            </a:extLst>
          </p:cNvPr>
          <p:cNvSpPr txBox="1"/>
          <p:nvPr/>
        </p:nvSpPr>
        <p:spPr>
          <a:xfrm>
            <a:off x="6817958" y="4979609"/>
            <a:ext cx="5177443" cy="1292662"/>
          </a:xfrm>
          <a:prstGeom prst="rect">
            <a:avLst/>
          </a:prstGeom>
          <a:noFill/>
        </p:spPr>
        <p:txBody>
          <a:bodyPr wrap="none" rtlCol="0">
            <a:spAutoFit/>
          </a:bodyPr>
          <a:lstStyle/>
          <a:p>
            <a:pPr marL="457200" indent="-457200">
              <a:buFont typeface="Wingdings" panose="05000000000000000000" pitchFamily="2" charset="2"/>
              <a:buChar char="v"/>
            </a:pPr>
            <a:r>
              <a:rPr lang="en-IN" sz="2600" u="sng" dirty="0"/>
              <a:t>Supervisor</a:t>
            </a:r>
            <a:r>
              <a:rPr lang="en-IN" sz="2600" dirty="0"/>
              <a:t>:</a:t>
            </a:r>
            <a:br>
              <a:rPr lang="en-IN" sz="2600" dirty="0"/>
            </a:br>
            <a:br>
              <a:rPr lang="en-IN" sz="2600" dirty="0"/>
            </a:br>
            <a:r>
              <a:rPr lang="en-IN" sz="2600" dirty="0" err="1">
                <a:solidFill>
                  <a:schemeClr val="accent1"/>
                </a:solidFill>
              </a:rPr>
              <a:t>Dr.</a:t>
            </a:r>
            <a:r>
              <a:rPr lang="en-IN" sz="2600" dirty="0">
                <a:solidFill>
                  <a:schemeClr val="accent1"/>
                </a:solidFill>
              </a:rPr>
              <a:t>  A. Christy Jeba Malar - </a:t>
            </a:r>
            <a:r>
              <a:rPr lang="en-IN" sz="2600" dirty="0" err="1">
                <a:solidFill>
                  <a:schemeClr val="accent1"/>
                </a:solidFill>
              </a:rPr>
              <a:t>AsP</a:t>
            </a:r>
            <a:r>
              <a:rPr lang="en-IN" sz="2600" dirty="0">
                <a:solidFill>
                  <a:schemeClr val="accent1"/>
                </a:solidFill>
              </a:rPr>
              <a:t>/IT</a:t>
            </a:r>
          </a:p>
        </p:txBody>
      </p:sp>
    </p:spTree>
    <p:extLst>
      <p:ext uri="{BB962C8B-B14F-4D97-AF65-F5344CB8AC3E}">
        <p14:creationId xmlns:p14="http://schemas.microsoft.com/office/powerpoint/2010/main" val="391524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29E9-3747-9CA5-B519-E807DB0CD23B}"/>
              </a:ext>
            </a:extLst>
          </p:cNvPr>
          <p:cNvSpPr>
            <a:spLocks noGrp="1"/>
          </p:cNvSpPr>
          <p:nvPr>
            <p:ph type="title"/>
          </p:nvPr>
        </p:nvSpPr>
        <p:spPr/>
        <p:txBody>
          <a:bodyPr/>
          <a:lstStyle/>
          <a:p>
            <a:r>
              <a:rPr lang="en-IN" dirty="0"/>
              <a:t>Problem Definition / Abstract</a:t>
            </a:r>
          </a:p>
        </p:txBody>
      </p:sp>
      <p:sp>
        <p:nvSpPr>
          <p:cNvPr id="3" name="Content Placeholder 2">
            <a:extLst>
              <a:ext uri="{FF2B5EF4-FFF2-40B4-BE49-F238E27FC236}">
                <a16:creationId xmlns:a16="http://schemas.microsoft.com/office/drawing/2014/main" id="{E35ABCEA-6895-3551-BE47-7190639EDEEF}"/>
              </a:ext>
            </a:extLst>
          </p:cNvPr>
          <p:cNvSpPr>
            <a:spLocks noGrp="1"/>
          </p:cNvSpPr>
          <p:nvPr>
            <p:ph idx="1"/>
          </p:nvPr>
        </p:nvSpPr>
        <p:spPr>
          <a:xfrm>
            <a:off x="581192" y="2105006"/>
            <a:ext cx="11029615" cy="3678303"/>
          </a:xfrm>
        </p:spPr>
        <p:txBody>
          <a:bodyPr>
            <a:noAutofit/>
          </a:bodyPr>
          <a:lstStyle/>
          <a:p>
            <a:pPr algn="just"/>
            <a:r>
              <a:rPr lang="en-US" sz="3000" dirty="0"/>
              <a:t>Building a search engine requires the ability to crawl, extract, and index content from dynamic / Single page websites. </a:t>
            </a:r>
          </a:p>
          <a:p>
            <a:pPr algn="just"/>
            <a:r>
              <a:rPr lang="en-US" sz="3000" dirty="0"/>
              <a:t>Traditional web scrapers struggle with modern Single Page Applications (SPAs) due to dynamic content loading via JavaScript. </a:t>
            </a:r>
          </a:p>
          <a:p>
            <a:pPr algn="just"/>
            <a:r>
              <a:rPr lang="en-US" sz="3000" dirty="0"/>
              <a:t>This project aims to address these challenges by leveraging Puppeteer Cluster on top of Chromium to crawl SPAs and extract data, which is then indexed in Cosmos DB for fast retrieval.</a:t>
            </a:r>
            <a:endParaRPr lang="en-IN" sz="3000" dirty="0">
              <a:latin typeface="Gill Sans MT (Body)"/>
            </a:endParaRPr>
          </a:p>
        </p:txBody>
      </p:sp>
    </p:spTree>
    <p:extLst>
      <p:ext uri="{BB962C8B-B14F-4D97-AF65-F5344CB8AC3E}">
        <p14:creationId xmlns:p14="http://schemas.microsoft.com/office/powerpoint/2010/main" val="10863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8F03-4EBC-4E41-0AA3-E39C27D59168}"/>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6AB8C282-59E6-DBEB-C085-5B7ABD0FC320}"/>
              </a:ext>
            </a:extLst>
          </p:cNvPr>
          <p:cNvSpPr>
            <a:spLocks noGrp="1"/>
          </p:cNvSpPr>
          <p:nvPr>
            <p:ph idx="1"/>
          </p:nvPr>
        </p:nvSpPr>
        <p:spPr>
          <a:xfrm>
            <a:off x="581192" y="2183066"/>
            <a:ext cx="11029616" cy="3680678"/>
          </a:xfrm>
        </p:spPr>
        <p:txBody>
          <a:bodyPr>
            <a:noAutofit/>
          </a:bodyPr>
          <a:lstStyle/>
          <a:p>
            <a:pPr marL="514350" indent="-514350" algn="just">
              <a:buFont typeface="+mj-lt"/>
              <a:buAutoNum type="arabicParenR"/>
            </a:pPr>
            <a:r>
              <a:rPr lang="en-US" sz="3000" b="1" dirty="0"/>
              <a:t>Develop an Efficient Web Crawler</a:t>
            </a:r>
            <a:r>
              <a:rPr lang="en-US" sz="3000" dirty="0"/>
              <a:t>: Implement a scalable web crawler using Puppeteer Cluster to extract content from websites, including those using SPAs.</a:t>
            </a:r>
          </a:p>
          <a:p>
            <a:pPr marL="514350" indent="-514350" algn="just">
              <a:buFont typeface="+mj-lt"/>
              <a:buAutoNum type="arabicParenR"/>
            </a:pPr>
            <a:endParaRPr lang="en-US" sz="3000" dirty="0"/>
          </a:p>
          <a:p>
            <a:pPr marL="514350" indent="-514350" algn="just">
              <a:buFont typeface="+mj-lt"/>
              <a:buAutoNum type="arabicParenR"/>
            </a:pPr>
            <a:r>
              <a:rPr lang="en-US" sz="3000" b="1" dirty="0"/>
              <a:t>Enable Reliable Data Indexing and Search</a:t>
            </a:r>
            <a:r>
              <a:rPr lang="en-US" sz="3000" dirty="0"/>
              <a:t>: Store and index extracted data in Cosmos DB, enabling fast and accurate search results for the small-scale search engine.</a:t>
            </a:r>
          </a:p>
        </p:txBody>
      </p:sp>
    </p:spTree>
    <p:extLst>
      <p:ext uri="{BB962C8B-B14F-4D97-AF65-F5344CB8AC3E}">
        <p14:creationId xmlns:p14="http://schemas.microsoft.com/office/powerpoint/2010/main" val="54165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1BF0-9ECC-5E36-0482-51B35D82EECF}"/>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A47CDFD7-43B8-9A04-1CF7-083F0BAA0400}"/>
              </a:ext>
            </a:extLst>
          </p:cNvPr>
          <p:cNvSpPr>
            <a:spLocks noGrp="1"/>
          </p:cNvSpPr>
          <p:nvPr>
            <p:ph idx="1"/>
          </p:nvPr>
        </p:nvSpPr>
        <p:spPr>
          <a:xfrm>
            <a:off x="581193" y="2477541"/>
            <a:ext cx="11029615" cy="3678303"/>
          </a:xfrm>
        </p:spPr>
        <p:txBody>
          <a:bodyPr>
            <a:noAutofit/>
          </a:bodyPr>
          <a:lstStyle/>
          <a:p>
            <a:pPr algn="just">
              <a:buFont typeface="Wingdings" panose="05000000000000000000" pitchFamily="2" charset="2"/>
              <a:buChar char="q"/>
            </a:pPr>
            <a:r>
              <a:rPr lang="en-US" sz="2600" b="1" dirty="0"/>
              <a:t>Traditional Web Scrapers</a:t>
            </a:r>
            <a:r>
              <a:rPr lang="en-US" sz="2600" dirty="0"/>
              <a:t>: Typically rely on fetching the HTML content of a page and parsing it using techniques like </a:t>
            </a:r>
            <a:r>
              <a:rPr lang="en-US" sz="2600" b="1" dirty="0"/>
              <a:t>regex</a:t>
            </a:r>
            <a:r>
              <a:rPr lang="en-US" sz="2600" dirty="0"/>
              <a:t>. While suitable for simple websites / static web sites, they face significant limitations:</a:t>
            </a:r>
          </a:p>
          <a:p>
            <a:pPr lvl="1" algn="just">
              <a:buFont typeface="Wingdings" panose="05000000000000000000" pitchFamily="2" charset="2"/>
              <a:buChar char="v"/>
            </a:pPr>
            <a:r>
              <a:rPr lang="en-US" sz="2600" b="1" dirty="0"/>
              <a:t>Incompatibility with SPAs</a:t>
            </a:r>
            <a:r>
              <a:rPr lang="en-US" sz="2600" dirty="0"/>
              <a:t>: Traditional scrapers cannot handle dynamic content loaded via JavaScript, making them ineffective for many modern websites.</a:t>
            </a:r>
          </a:p>
          <a:p>
            <a:pPr lvl="1" algn="just">
              <a:buFont typeface="Wingdings" panose="05000000000000000000" pitchFamily="2" charset="2"/>
              <a:buChar char="v"/>
            </a:pPr>
            <a:r>
              <a:rPr lang="en-US" sz="2600" b="1" dirty="0"/>
              <a:t>Complex Data Extraction</a:t>
            </a:r>
            <a:r>
              <a:rPr lang="en-US" sz="2600" dirty="0"/>
              <a:t>: Extracting data from HTML using regex or basic parsers is tedious and error-prone.</a:t>
            </a:r>
          </a:p>
          <a:p>
            <a:pPr lvl="1" algn="just">
              <a:buFont typeface="Wingdings" panose="05000000000000000000" pitchFamily="2" charset="2"/>
              <a:buChar char="v"/>
            </a:pPr>
            <a:r>
              <a:rPr lang="en-US" sz="2600" b="1" dirty="0"/>
              <a:t>No JavaScript Execution</a:t>
            </a:r>
            <a:r>
              <a:rPr lang="en-US" sz="2600" dirty="0"/>
              <a:t>: Standard scrapers do not render JavaScript, leading to incomplete or missing data from dynamically generated pages.</a:t>
            </a:r>
          </a:p>
        </p:txBody>
      </p:sp>
    </p:spTree>
    <p:extLst>
      <p:ext uri="{BB962C8B-B14F-4D97-AF65-F5344CB8AC3E}">
        <p14:creationId xmlns:p14="http://schemas.microsoft.com/office/powerpoint/2010/main" val="382149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7189-3388-E10E-A82A-5557B7C78B0D}"/>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B055C059-D6B4-E73E-9ABB-AC4958265AA6}"/>
              </a:ext>
            </a:extLst>
          </p:cNvPr>
          <p:cNvSpPr>
            <a:spLocks noGrp="1"/>
          </p:cNvSpPr>
          <p:nvPr>
            <p:ph idx="1"/>
          </p:nvPr>
        </p:nvSpPr>
        <p:spPr>
          <a:xfrm>
            <a:off x="581192" y="2713896"/>
            <a:ext cx="11029616" cy="3678303"/>
          </a:xfrm>
        </p:spPr>
        <p:txBody>
          <a:bodyPr>
            <a:noAutofit/>
          </a:bodyPr>
          <a:lstStyle/>
          <a:p>
            <a:pPr lvl="1" algn="just">
              <a:buFont typeface="Wingdings" panose="05000000000000000000" pitchFamily="2" charset="2"/>
              <a:buChar char="q"/>
            </a:pPr>
            <a:r>
              <a:rPr lang="en-IN" sz="2600" b="1" dirty="0"/>
              <a:t>Advanced Web Scraping with Puppeteer and Chromium</a:t>
            </a:r>
            <a:r>
              <a:rPr lang="en-IN" sz="2600" dirty="0"/>
              <a:t>:</a:t>
            </a:r>
          </a:p>
          <a:p>
            <a:pPr lvl="2" algn="just">
              <a:buFont typeface="Wingdings" panose="05000000000000000000" pitchFamily="2" charset="2"/>
              <a:buChar char="v"/>
            </a:pPr>
            <a:r>
              <a:rPr lang="en-IN" sz="2600" dirty="0"/>
              <a:t>Utilizes a headless browser (Chromium) controlled by Puppeteer to mimic human browsing, enabling effective scraping of SPAs by rendering JavaScript.</a:t>
            </a:r>
          </a:p>
          <a:p>
            <a:pPr lvl="2" algn="just">
              <a:buFont typeface="Wingdings" panose="05000000000000000000" pitchFamily="2" charset="2"/>
              <a:buChar char="v"/>
            </a:pPr>
            <a:r>
              <a:rPr lang="en-IN" sz="2600" dirty="0"/>
              <a:t>Employs Puppeteer Cluster for parallelized and scalable crawling, ensuring efficient data collection from multiple websites.</a:t>
            </a:r>
          </a:p>
          <a:p>
            <a:pPr lvl="1" algn="just">
              <a:buFont typeface="Wingdings" panose="05000000000000000000" pitchFamily="2" charset="2"/>
              <a:buChar char="q"/>
            </a:pPr>
            <a:r>
              <a:rPr lang="en-US" sz="2600" b="1" dirty="0"/>
              <a:t>Content Indexing in Cosmos DB</a:t>
            </a:r>
            <a:r>
              <a:rPr lang="en-US" sz="2600" dirty="0"/>
              <a:t>:</a:t>
            </a:r>
          </a:p>
          <a:p>
            <a:pPr lvl="2" algn="just">
              <a:buFont typeface="Wingdings" panose="05000000000000000000" pitchFamily="2" charset="2"/>
              <a:buChar char="v"/>
            </a:pPr>
            <a:r>
              <a:rPr lang="en-US" sz="2600" dirty="0"/>
              <a:t>Extracted data is stored and indexed in Cosmos DB, a globally distributed, highly scalable database service, allowing fast search and retrieval.</a:t>
            </a:r>
            <a:endParaRPr lang="en-IN" sz="2600" dirty="0"/>
          </a:p>
          <a:p>
            <a:pPr marL="0" indent="0" algn="just">
              <a:buNone/>
            </a:pPr>
            <a:endParaRPr lang="en-IN" sz="2500" dirty="0"/>
          </a:p>
        </p:txBody>
      </p:sp>
    </p:spTree>
    <p:extLst>
      <p:ext uri="{BB962C8B-B14F-4D97-AF65-F5344CB8AC3E}">
        <p14:creationId xmlns:p14="http://schemas.microsoft.com/office/powerpoint/2010/main" val="128971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9B10-A443-6533-7E13-5EFAFB80DE71}"/>
              </a:ext>
            </a:extLst>
          </p:cNvPr>
          <p:cNvSpPr>
            <a:spLocks noGrp="1"/>
          </p:cNvSpPr>
          <p:nvPr>
            <p:ph type="title"/>
          </p:nvPr>
        </p:nvSpPr>
        <p:spPr/>
        <p:txBody>
          <a:bodyPr/>
          <a:lstStyle/>
          <a:p>
            <a:r>
              <a:rPr lang="en-IN" dirty="0"/>
              <a:t>Architecture Diagram</a:t>
            </a:r>
          </a:p>
        </p:txBody>
      </p:sp>
      <p:pic>
        <p:nvPicPr>
          <p:cNvPr id="5" name="Content Placeholder 4">
            <a:extLst>
              <a:ext uri="{FF2B5EF4-FFF2-40B4-BE49-F238E27FC236}">
                <a16:creationId xmlns:a16="http://schemas.microsoft.com/office/drawing/2014/main" id="{285D8FBA-DCAE-5FFC-ED7E-BD29058EE023}"/>
              </a:ext>
            </a:extLst>
          </p:cNvPr>
          <p:cNvPicPr>
            <a:picLocks noGrp="1" noChangeAspect="1"/>
          </p:cNvPicPr>
          <p:nvPr>
            <p:ph idx="1"/>
          </p:nvPr>
        </p:nvPicPr>
        <p:blipFill>
          <a:blip r:embed="rId2"/>
          <a:stretch>
            <a:fillRect/>
          </a:stretch>
        </p:blipFill>
        <p:spPr>
          <a:xfrm>
            <a:off x="2730229" y="1898243"/>
            <a:ext cx="6731541" cy="4771339"/>
          </a:xfrm>
        </p:spPr>
      </p:pic>
    </p:spTree>
    <p:extLst>
      <p:ext uri="{BB962C8B-B14F-4D97-AF65-F5344CB8AC3E}">
        <p14:creationId xmlns:p14="http://schemas.microsoft.com/office/powerpoint/2010/main" val="3884630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981C-F09C-F416-FE59-F65874DAB28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BCD4480-93E1-0112-9BB8-DA5A181D5F27}"/>
              </a:ext>
            </a:extLst>
          </p:cNvPr>
          <p:cNvSpPr>
            <a:spLocks noGrp="1"/>
          </p:cNvSpPr>
          <p:nvPr>
            <p:ph idx="1"/>
          </p:nvPr>
        </p:nvSpPr>
        <p:spPr>
          <a:xfrm>
            <a:off x="581191" y="2477541"/>
            <a:ext cx="11029615" cy="3678303"/>
          </a:xfrm>
        </p:spPr>
        <p:txBody>
          <a:bodyPr>
            <a:noAutofit/>
          </a:bodyPr>
          <a:lstStyle/>
          <a:p>
            <a:pPr algn="just">
              <a:buFont typeface="Wingdings" panose="05000000000000000000" pitchFamily="2" charset="2"/>
              <a:buChar char="v"/>
            </a:pPr>
            <a:r>
              <a:rPr lang="en-US" sz="2800" b="1" dirty="0"/>
              <a:t>Effective Solution</a:t>
            </a:r>
            <a:r>
              <a:rPr lang="en-US" sz="2800" dirty="0"/>
              <a:t>: The project successfully demonstrates the use of Puppeteer and Chromium for web crawling, providing an effective solution for extracting data from modern JavaScript-heavy websites, including Single Page Applications (SPAs).</a:t>
            </a:r>
          </a:p>
          <a:p>
            <a:pPr algn="just">
              <a:buFont typeface="Wingdings" panose="05000000000000000000" pitchFamily="2" charset="2"/>
              <a:buChar char="v"/>
            </a:pPr>
            <a:r>
              <a:rPr lang="en-US" sz="2800" b="1" dirty="0"/>
              <a:t>Scalability and Efficiency</a:t>
            </a:r>
            <a:r>
              <a:rPr lang="en-US" sz="2800" dirty="0"/>
              <a:t>: By employing Puppeteer Cluster, the crawler achieves scalable and efficient data collection, capable of handling multiple websites in parallel.</a:t>
            </a:r>
          </a:p>
          <a:p>
            <a:pPr algn="just">
              <a:buFont typeface="Wingdings" panose="05000000000000000000" pitchFamily="2" charset="2"/>
              <a:buChar char="v"/>
            </a:pPr>
            <a:r>
              <a:rPr lang="en-US" sz="2800" b="1" dirty="0"/>
              <a:t>Robust Data Management</a:t>
            </a:r>
            <a:r>
              <a:rPr lang="en-US" sz="2800" dirty="0"/>
              <a:t>: The integration with Cosmos DB ensures that extracted data is indexed and searchable, enabling quick retrieval and efficient search functionalities.</a:t>
            </a:r>
            <a:endParaRPr lang="en-IN" sz="2800" dirty="0"/>
          </a:p>
        </p:txBody>
      </p:sp>
    </p:spTree>
    <p:extLst>
      <p:ext uri="{BB962C8B-B14F-4D97-AF65-F5344CB8AC3E}">
        <p14:creationId xmlns:p14="http://schemas.microsoft.com/office/powerpoint/2010/main" val="87962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110B6-BAFC-89D6-59EE-796BE61415A3}"/>
              </a:ext>
            </a:extLst>
          </p:cNvPr>
          <p:cNvSpPr txBox="1"/>
          <p:nvPr/>
        </p:nvSpPr>
        <p:spPr>
          <a:xfrm>
            <a:off x="4148544" y="3051973"/>
            <a:ext cx="3894912" cy="754053"/>
          </a:xfrm>
          <a:prstGeom prst="rect">
            <a:avLst/>
          </a:prstGeom>
          <a:noFill/>
        </p:spPr>
        <p:txBody>
          <a:bodyPr wrap="none" rtlCol="0">
            <a:spAutoFit/>
          </a:bodyPr>
          <a:lstStyle/>
          <a:p>
            <a:r>
              <a:rPr lang="en-IN" sz="4300" dirty="0">
                <a:solidFill>
                  <a:schemeClr val="accent1"/>
                </a:solidFill>
                <a:latin typeface="Bodoni MT Black" panose="02070A03080606020203" pitchFamily="18" charset="0"/>
              </a:rPr>
              <a:t>THANK YOU</a:t>
            </a:r>
          </a:p>
        </p:txBody>
      </p:sp>
    </p:spTree>
    <p:extLst>
      <p:ext uri="{BB962C8B-B14F-4D97-AF65-F5344CB8AC3E}">
        <p14:creationId xmlns:p14="http://schemas.microsoft.com/office/powerpoint/2010/main" val="292830896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307</TotalTime>
  <Words>461</Words>
  <Application>Microsoft Office PowerPoint</Application>
  <PresentationFormat>Widescreen</PresentationFormat>
  <Paragraphs>34</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Bodoni MT Black</vt:lpstr>
      <vt:lpstr>Calibri</vt:lpstr>
      <vt:lpstr>Gill Sans MT</vt:lpstr>
      <vt:lpstr>Gill Sans MT (Body)</vt:lpstr>
      <vt:lpstr>Wingdings</vt:lpstr>
      <vt:lpstr>Wingdings 2</vt:lpstr>
      <vt:lpstr>Dividend</vt:lpstr>
      <vt:lpstr>Cloud-Powered Search Engine with Puppeteer</vt:lpstr>
      <vt:lpstr>TEAM Members</vt:lpstr>
      <vt:lpstr>Problem Definition / Abstract</vt:lpstr>
      <vt:lpstr>Objectives</vt:lpstr>
      <vt:lpstr>Existing System</vt:lpstr>
      <vt:lpstr>Proposed System</vt:lpstr>
      <vt:lpstr>Architecture Diagram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ATHIF MOHAMED RAFEEK</dc:creator>
  <cp:lastModifiedBy>ATHIF MOHAMED RAFEEK</cp:lastModifiedBy>
  <cp:revision>29</cp:revision>
  <dcterms:created xsi:type="dcterms:W3CDTF">2024-07-19T15:38:38Z</dcterms:created>
  <dcterms:modified xsi:type="dcterms:W3CDTF">2024-10-08T14:28:02Z</dcterms:modified>
</cp:coreProperties>
</file>