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2" r:id="rId4"/>
    <p:sldId id="257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133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7F20-5A7B-45B0-80C6-677A6EAE4EB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B79E-3CA2-4517-A15B-DC696817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9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7F20-5A7B-45B0-80C6-677A6EAE4EB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B79E-3CA2-4517-A15B-DC696817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7F20-5A7B-45B0-80C6-677A6EAE4EB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B79E-3CA2-4517-A15B-DC696817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7F20-5A7B-45B0-80C6-677A6EAE4EB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B79E-3CA2-4517-A15B-DC696817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3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7F20-5A7B-45B0-80C6-677A6EAE4EB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B79E-3CA2-4517-A15B-DC696817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7F20-5A7B-45B0-80C6-677A6EAE4EB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B79E-3CA2-4517-A15B-DC696817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7F20-5A7B-45B0-80C6-677A6EAE4EB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B79E-3CA2-4517-A15B-DC696817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7F20-5A7B-45B0-80C6-677A6EAE4EB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B79E-3CA2-4517-A15B-DC696817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7F20-5A7B-45B0-80C6-677A6EAE4EB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B79E-3CA2-4517-A15B-DC696817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7F20-5A7B-45B0-80C6-677A6EAE4EB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B79E-3CA2-4517-A15B-DC696817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7F20-5A7B-45B0-80C6-677A6EAE4EB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B79E-3CA2-4517-A15B-DC696817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6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7F20-5A7B-45B0-80C6-677A6EAE4EB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B79E-3CA2-4517-A15B-DC696817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86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 txBox="1">
            <a:spLocks/>
          </p:cNvSpPr>
          <p:nvPr/>
        </p:nvSpPr>
        <p:spPr>
          <a:xfrm>
            <a:off x="2884263" y="707431"/>
            <a:ext cx="7387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125" smtClean="0">
                <a:latin typeface="Times New Roman"/>
                <a:cs typeface="Times New Roman"/>
              </a:rPr>
              <a:t>INTEL</a:t>
            </a:r>
            <a:r>
              <a:rPr lang="en-US" sz="4000" spc="-30" smtClean="0">
                <a:latin typeface="Times New Roman"/>
                <a:cs typeface="Times New Roman"/>
              </a:rPr>
              <a:t> </a:t>
            </a:r>
            <a:r>
              <a:rPr lang="en-US" sz="4000" spc="229" smtClean="0">
                <a:latin typeface="Times New Roman"/>
                <a:cs typeface="Times New Roman"/>
              </a:rPr>
              <a:t>ONE</a:t>
            </a:r>
            <a:r>
              <a:rPr lang="en-US" sz="4000" spc="-5" smtClean="0">
                <a:latin typeface="Times New Roman"/>
                <a:cs typeface="Times New Roman"/>
              </a:rPr>
              <a:t> </a:t>
            </a:r>
            <a:r>
              <a:rPr lang="en-US" sz="4000" spc="-80" smtClean="0">
                <a:latin typeface="Times New Roman"/>
                <a:cs typeface="Times New Roman"/>
              </a:rPr>
              <a:t>API</a:t>
            </a:r>
            <a:r>
              <a:rPr lang="en-US" sz="4000" spc="-20" smtClean="0">
                <a:latin typeface="Times New Roman"/>
                <a:cs typeface="Times New Roman"/>
              </a:rPr>
              <a:t> </a:t>
            </a:r>
            <a:r>
              <a:rPr lang="en-US" sz="4000" spc="25" smtClean="0">
                <a:latin typeface="Times New Roman"/>
                <a:cs typeface="Times New Roman"/>
              </a:rPr>
              <a:t>CHALLENGE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6068" y="2067791"/>
            <a:ext cx="10568940" cy="4408805"/>
            <a:chOff x="755904" y="2286000"/>
            <a:chExt cx="10568940" cy="4408805"/>
          </a:xfrm>
        </p:grpSpPr>
        <p:sp>
          <p:nvSpPr>
            <p:cNvPr id="4" name="object 4"/>
            <p:cNvSpPr/>
            <p:nvPr/>
          </p:nvSpPr>
          <p:spPr>
            <a:xfrm>
              <a:off x="755904" y="2285999"/>
              <a:ext cx="10562590" cy="4403090"/>
            </a:xfrm>
            <a:custGeom>
              <a:avLst/>
              <a:gdLst/>
              <a:ahLst/>
              <a:cxnLst/>
              <a:rect l="l" t="t" r="r" b="b"/>
              <a:pathLst>
                <a:path w="10562590" h="4403090">
                  <a:moveTo>
                    <a:pt x="10562463" y="738886"/>
                  </a:moveTo>
                  <a:lnTo>
                    <a:pt x="10560939" y="690499"/>
                  </a:lnTo>
                  <a:lnTo>
                    <a:pt x="10556113" y="642493"/>
                  </a:lnTo>
                  <a:lnTo>
                    <a:pt x="10548366" y="595249"/>
                  </a:lnTo>
                  <a:lnTo>
                    <a:pt x="10537444" y="548640"/>
                  </a:lnTo>
                  <a:lnTo>
                    <a:pt x="10523474" y="503047"/>
                  </a:lnTo>
                  <a:lnTo>
                    <a:pt x="10506710" y="458470"/>
                  </a:lnTo>
                  <a:lnTo>
                    <a:pt x="10487025" y="415036"/>
                  </a:lnTo>
                  <a:lnTo>
                    <a:pt x="10464673" y="372999"/>
                  </a:lnTo>
                  <a:lnTo>
                    <a:pt x="10439400" y="332359"/>
                  </a:lnTo>
                  <a:lnTo>
                    <a:pt x="10411460" y="293370"/>
                  </a:lnTo>
                  <a:lnTo>
                    <a:pt x="10380980" y="256032"/>
                  </a:lnTo>
                  <a:lnTo>
                    <a:pt x="10347833" y="220726"/>
                  </a:lnTo>
                  <a:lnTo>
                    <a:pt x="10344683" y="217779"/>
                  </a:lnTo>
                  <a:lnTo>
                    <a:pt x="10341737" y="214630"/>
                  </a:lnTo>
                  <a:lnTo>
                    <a:pt x="10306431" y="181483"/>
                  </a:lnTo>
                  <a:lnTo>
                    <a:pt x="10269220" y="151003"/>
                  </a:lnTo>
                  <a:lnTo>
                    <a:pt x="10230231" y="123063"/>
                  </a:lnTo>
                  <a:lnTo>
                    <a:pt x="10189591" y="97917"/>
                  </a:lnTo>
                  <a:lnTo>
                    <a:pt x="10147427" y="75438"/>
                  </a:lnTo>
                  <a:lnTo>
                    <a:pt x="10104120" y="55753"/>
                  </a:lnTo>
                  <a:lnTo>
                    <a:pt x="10059416" y="38989"/>
                  </a:lnTo>
                  <a:lnTo>
                    <a:pt x="10013823" y="25146"/>
                  </a:lnTo>
                  <a:lnTo>
                    <a:pt x="9967341" y="14224"/>
                  </a:lnTo>
                  <a:lnTo>
                    <a:pt x="9919970" y="6350"/>
                  </a:lnTo>
                  <a:lnTo>
                    <a:pt x="9872091" y="1651"/>
                  </a:lnTo>
                  <a:lnTo>
                    <a:pt x="9823704" y="0"/>
                  </a:lnTo>
                  <a:lnTo>
                    <a:pt x="732790" y="0"/>
                  </a:lnTo>
                  <a:lnTo>
                    <a:pt x="684530" y="1524"/>
                  </a:lnTo>
                  <a:lnTo>
                    <a:pt x="637286" y="6223"/>
                  </a:lnTo>
                  <a:lnTo>
                    <a:pt x="590804" y="13716"/>
                  </a:lnTo>
                  <a:lnTo>
                    <a:pt x="545465" y="24130"/>
                  </a:lnTo>
                  <a:lnTo>
                    <a:pt x="501154" y="37338"/>
                  </a:lnTo>
                  <a:lnTo>
                    <a:pt x="458101" y="53213"/>
                  </a:lnTo>
                  <a:lnTo>
                    <a:pt x="416356" y="71628"/>
                  </a:lnTo>
                  <a:lnTo>
                    <a:pt x="376034" y="92583"/>
                  </a:lnTo>
                  <a:lnTo>
                    <a:pt x="337210" y="115824"/>
                  </a:lnTo>
                  <a:lnTo>
                    <a:pt x="299999" y="141351"/>
                  </a:lnTo>
                  <a:lnTo>
                    <a:pt x="264490" y="169164"/>
                  </a:lnTo>
                  <a:lnTo>
                    <a:pt x="230771" y="199009"/>
                  </a:lnTo>
                  <a:lnTo>
                    <a:pt x="198958" y="230759"/>
                  </a:lnTo>
                  <a:lnTo>
                    <a:pt x="169125" y="264541"/>
                  </a:lnTo>
                  <a:lnTo>
                    <a:pt x="141376" y="299974"/>
                  </a:lnTo>
                  <a:lnTo>
                    <a:pt x="115824" y="337185"/>
                  </a:lnTo>
                  <a:lnTo>
                    <a:pt x="92544" y="376047"/>
                  </a:lnTo>
                  <a:lnTo>
                    <a:pt x="71640" y="416306"/>
                  </a:lnTo>
                  <a:lnTo>
                    <a:pt x="53213" y="458089"/>
                  </a:lnTo>
                  <a:lnTo>
                    <a:pt x="37350" y="501142"/>
                  </a:lnTo>
                  <a:lnTo>
                    <a:pt x="24168" y="545465"/>
                  </a:lnTo>
                  <a:lnTo>
                    <a:pt x="13741" y="590804"/>
                  </a:lnTo>
                  <a:lnTo>
                    <a:pt x="6172" y="637286"/>
                  </a:lnTo>
                  <a:lnTo>
                    <a:pt x="1562" y="684530"/>
                  </a:lnTo>
                  <a:lnTo>
                    <a:pt x="0" y="732790"/>
                  </a:lnTo>
                  <a:lnTo>
                    <a:pt x="0" y="3663759"/>
                  </a:lnTo>
                  <a:lnTo>
                    <a:pt x="1562" y="3711930"/>
                  </a:lnTo>
                  <a:lnTo>
                    <a:pt x="6172" y="3759276"/>
                  </a:lnTo>
                  <a:lnTo>
                    <a:pt x="13741" y="3805707"/>
                  </a:lnTo>
                  <a:lnTo>
                    <a:pt x="24168" y="3851097"/>
                  </a:lnTo>
                  <a:lnTo>
                    <a:pt x="37350" y="3895369"/>
                  </a:lnTo>
                  <a:lnTo>
                    <a:pt x="53213" y="3938422"/>
                  </a:lnTo>
                  <a:lnTo>
                    <a:pt x="71640" y="3980154"/>
                  </a:lnTo>
                  <a:lnTo>
                    <a:pt x="92544" y="4020489"/>
                  </a:lnTo>
                  <a:lnTo>
                    <a:pt x="115824" y="4059301"/>
                  </a:lnTo>
                  <a:lnTo>
                    <a:pt x="141376" y="4096524"/>
                  </a:lnTo>
                  <a:lnTo>
                    <a:pt x="169125" y="4132034"/>
                  </a:lnTo>
                  <a:lnTo>
                    <a:pt x="198958" y="4165752"/>
                  </a:lnTo>
                  <a:lnTo>
                    <a:pt x="205054" y="4171848"/>
                  </a:lnTo>
                  <a:lnTo>
                    <a:pt x="230771" y="4197566"/>
                  </a:lnTo>
                  <a:lnTo>
                    <a:pt x="270586" y="4233494"/>
                  </a:lnTo>
                  <a:lnTo>
                    <a:pt x="306095" y="4261243"/>
                  </a:lnTo>
                  <a:lnTo>
                    <a:pt x="343306" y="4286796"/>
                  </a:lnTo>
                  <a:lnTo>
                    <a:pt x="382130" y="4310075"/>
                  </a:lnTo>
                  <a:lnTo>
                    <a:pt x="422452" y="4330979"/>
                  </a:lnTo>
                  <a:lnTo>
                    <a:pt x="464197" y="4349407"/>
                  </a:lnTo>
                  <a:lnTo>
                    <a:pt x="507250" y="4365282"/>
                  </a:lnTo>
                  <a:lnTo>
                    <a:pt x="551561" y="4378452"/>
                  </a:lnTo>
                  <a:lnTo>
                    <a:pt x="596900" y="4388878"/>
                  </a:lnTo>
                  <a:lnTo>
                    <a:pt x="643382" y="4396448"/>
                  </a:lnTo>
                  <a:lnTo>
                    <a:pt x="690626" y="4401058"/>
                  </a:lnTo>
                  <a:lnTo>
                    <a:pt x="738886" y="4402620"/>
                  </a:lnTo>
                  <a:lnTo>
                    <a:pt x="9829800" y="4402620"/>
                  </a:lnTo>
                  <a:lnTo>
                    <a:pt x="9877933" y="4401058"/>
                  </a:lnTo>
                  <a:lnTo>
                    <a:pt x="9925304" y="4396448"/>
                  </a:lnTo>
                  <a:lnTo>
                    <a:pt x="9971659" y="4388878"/>
                  </a:lnTo>
                  <a:lnTo>
                    <a:pt x="10017125" y="4378452"/>
                  </a:lnTo>
                  <a:lnTo>
                    <a:pt x="10061321" y="4365282"/>
                  </a:lnTo>
                  <a:lnTo>
                    <a:pt x="10104374" y="4349407"/>
                  </a:lnTo>
                  <a:lnTo>
                    <a:pt x="10146157" y="4330979"/>
                  </a:lnTo>
                  <a:lnTo>
                    <a:pt x="10186416" y="4310075"/>
                  </a:lnTo>
                  <a:lnTo>
                    <a:pt x="10225278" y="4286796"/>
                  </a:lnTo>
                  <a:lnTo>
                    <a:pt x="10262489" y="4261243"/>
                  </a:lnTo>
                  <a:lnTo>
                    <a:pt x="10298049" y="4233494"/>
                  </a:lnTo>
                  <a:lnTo>
                    <a:pt x="10331704" y="4203662"/>
                  </a:lnTo>
                  <a:lnTo>
                    <a:pt x="10363581" y="4171848"/>
                  </a:lnTo>
                  <a:lnTo>
                    <a:pt x="10393426" y="4138130"/>
                  </a:lnTo>
                  <a:lnTo>
                    <a:pt x="10421112" y="4102620"/>
                  </a:lnTo>
                  <a:lnTo>
                    <a:pt x="10446639" y="4065397"/>
                  </a:lnTo>
                  <a:lnTo>
                    <a:pt x="10470007" y="4026585"/>
                  </a:lnTo>
                  <a:lnTo>
                    <a:pt x="10490835" y="3986250"/>
                  </a:lnTo>
                  <a:lnTo>
                    <a:pt x="10509250" y="3944518"/>
                  </a:lnTo>
                  <a:lnTo>
                    <a:pt x="10525125" y="3901465"/>
                  </a:lnTo>
                  <a:lnTo>
                    <a:pt x="10538333" y="3857193"/>
                  </a:lnTo>
                  <a:lnTo>
                    <a:pt x="10548747" y="3811803"/>
                  </a:lnTo>
                  <a:lnTo>
                    <a:pt x="10556367" y="3765385"/>
                  </a:lnTo>
                  <a:lnTo>
                    <a:pt x="10560939" y="3718026"/>
                  </a:lnTo>
                  <a:lnTo>
                    <a:pt x="10562463" y="3669855"/>
                  </a:lnTo>
                  <a:lnTo>
                    <a:pt x="10562463" y="738886"/>
                  </a:lnTo>
                  <a:close/>
                </a:path>
              </a:pathLst>
            </a:custGeom>
            <a:solidFill>
              <a:srgbClr val="F8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2292095"/>
              <a:ext cx="10556875" cy="4396740"/>
            </a:xfrm>
            <a:custGeom>
              <a:avLst/>
              <a:gdLst/>
              <a:ahLst/>
              <a:cxnLst/>
              <a:rect l="l" t="t" r="r" b="b"/>
              <a:pathLst>
                <a:path w="10556875" h="4396740">
                  <a:moveTo>
                    <a:pt x="0" y="732789"/>
                  </a:moveTo>
                  <a:lnTo>
                    <a:pt x="1562" y="684529"/>
                  </a:lnTo>
                  <a:lnTo>
                    <a:pt x="6172" y="637286"/>
                  </a:lnTo>
                  <a:lnTo>
                    <a:pt x="13741" y="590803"/>
                  </a:lnTo>
                  <a:lnTo>
                    <a:pt x="24168" y="545464"/>
                  </a:lnTo>
                  <a:lnTo>
                    <a:pt x="37350" y="501141"/>
                  </a:lnTo>
                  <a:lnTo>
                    <a:pt x="53212" y="458088"/>
                  </a:lnTo>
                  <a:lnTo>
                    <a:pt x="71640" y="416305"/>
                  </a:lnTo>
                  <a:lnTo>
                    <a:pt x="92544" y="376046"/>
                  </a:lnTo>
                  <a:lnTo>
                    <a:pt x="115824" y="337184"/>
                  </a:lnTo>
                  <a:lnTo>
                    <a:pt x="141376" y="299974"/>
                  </a:lnTo>
                  <a:lnTo>
                    <a:pt x="169125" y="264540"/>
                  </a:lnTo>
                  <a:lnTo>
                    <a:pt x="198958" y="230758"/>
                  </a:lnTo>
                  <a:lnTo>
                    <a:pt x="230771" y="199008"/>
                  </a:lnTo>
                  <a:lnTo>
                    <a:pt x="264490" y="169163"/>
                  </a:lnTo>
                  <a:lnTo>
                    <a:pt x="299999" y="141350"/>
                  </a:lnTo>
                  <a:lnTo>
                    <a:pt x="337210" y="115824"/>
                  </a:lnTo>
                  <a:lnTo>
                    <a:pt x="376034" y="92582"/>
                  </a:lnTo>
                  <a:lnTo>
                    <a:pt x="416356" y="71627"/>
                  </a:lnTo>
                  <a:lnTo>
                    <a:pt x="458101" y="53212"/>
                  </a:lnTo>
                  <a:lnTo>
                    <a:pt x="501154" y="37337"/>
                  </a:lnTo>
                  <a:lnTo>
                    <a:pt x="545465" y="24129"/>
                  </a:lnTo>
                  <a:lnTo>
                    <a:pt x="590804" y="13715"/>
                  </a:lnTo>
                  <a:lnTo>
                    <a:pt x="637286" y="6223"/>
                  </a:lnTo>
                  <a:lnTo>
                    <a:pt x="684530" y="1524"/>
                  </a:lnTo>
                  <a:lnTo>
                    <a:pt x="732790" y="0"/>
                  </a:lnTo>
                  <a:lnTo>
                    <a:pt x="9823704" y="0"/>
                  </a:lnTo>
                  <a:lnTo>
                    <a:pt x="9872091" y="1650"/>
                  </a:lnTo>
                  <a:lnTo>
                    <a:pt x="9919970" y="6350"/>
                  </a:lnTo>
                  <a:lnTo>
                    <a:pt x="9967341" y="14224"/>
                  </a:lnTo>
                  <a:lnTo>
                    <a:pt x="10013823" y="25145"/>
                  </a:lnTo>
                  <a:lnTo>
                    <a:pt x="10059416" y="38988"/>
                  </a:lnTo>
                  <a:lnTo>
                    <a:pt x="10104120" y="55752"/>
                  </a:lnTo>
                  <a:lnTo>
                    <a:pt x="10147427" y="75437"/>
                  </a:lnTo>
                  <a:lnTo>
                    <a:pt x="10189591" y="97916"/>
                  </a:lnTo>
                  <a:lnTo>
                    <a:pt x="10230231" y="123062"/>
                  </a:lnTo>
                  <a:lnTo>
                    <a:pt x="10269220" y="151002"/>
                  </a:lnTo>
                  <a:lnTo>
                    <a:pt x="10306431" y="181482"/>
                  </a:lnTo>
                  <a:lnTo>
                    <a:pt x="10341737" y="214629"/>
                  </a:lnTo>
                  <a:lnTo>
                    <a:pt x="10374884" y="249936"/>
                  </a:lnTo>
                  <a:lnTo>
                    <a:pt x="10405364" y="287274"/>
                  </a:lnTo>
                  <a:lnTo>
                    <a:pt x="10433304" y="326263"/>
                  </a:lnTo>
                  <a:lnTo>
                    <a:pt x="10458577" y="366902"/>
                  </a:lnTo>
                  <a:lnTo>
                    <a:pt x="10480929" y="408939"/>
                  </a:lnTo>
                  <a:lnTo>
                    <a:pt x="10500614" y="452374"/>
                  </a:lnTo>
                  <a:lnTo>
                    <a:pt x="10517378" y="496950"/>
                  </a:lnTo>
                  <a:lnTo>
                    <a:pt x="10531348" y="542543"/>
                  </a:lnTo>
                  <a:lnTo>
                    <a:pt x="10542270" y="589152"/>
                  </a:lnTo>
                  <a:lnTo>
                    <a:pt x="10550017" y="636396"/>
                  </a:lnTo>
                  <a:lnTo>
                    <a:pt x="10554843" y="684402"/>
                  </a:lnTo>
                  <a:lnTo>
                    <a:pt x="10556367" y="732789"/>
                  </a:lnTo>
                  <a:lnTo>
                    <a:pt x="10556367" y="3663759"/>
                  </a:lnTo>
                  <a:lnTo>
                    <a:pt x="10554843" y="3711930"/>
                  </a:lnTo>
                  <a:lnTo>
                    <a:pt x="10550271" y="3759288"/>
                  </a:lnTo>
                  <a:lnTo>
                    <a:pt x="10542651" y="3805707"/>
                  </a:lnTo>
                  <a:lnTo>
                    <a:pt x="10532237" y="3851097"/>
                  </a:lnTo>
                  <a:lnTo>
                    <a:pt x="10519029" y="3895369"/>
                  </a:lnTo>
                  <a:lnTo>
                    <a:pt x="10503154" y="3938422"/>
                  </a:lnTo>
                  <a:lnTo>
                    <a:pt x="10484739" y="3980154"/>
                  </a:lnTo>
                  <a:lnTo>
                    <a:pt x="10463911" y="4020489"/>
                  </a:lnTo>
                  <a:lnTo>
                    <a:pt x="10440543" y="4059301"/>
                  </a:lnTo>
                  <a:lnTo>
                    <a:pt x="10415016" y="4096524"/>
                  </a:lnTo>
                  <a:lnTo>
                    <a:pt x="10387330" y="4132033"/>
                  </a:lnTo>
                  <a:lnTo>
                    <a:pt x="10357485" y="4165752"/>
                  </a:lnTo>
                  <a:lnTo>
                    <a:pt x="10325608" y="4197565"/>
                  </a:lnTo>
                  <a:lnTo>
                    <a:pt x="10291953" y="4227398"/>
                  </a:lnTo>
                  <a:lnTo>
                    <a:pt x="10256393" y="4255147"/>
                  </a:lnTo>
                  <a:lnTo>
                    <a:pt x="10219182" y="4280700"/>
                  </a:lnTo>
                  <a:lnTo>
                    <a:pt x="10180320" y="4303979"/>
                  </a:lnTo>
                  <a:lnTo>
                    <a:pt x="10140061" y="4324883"/>
                  </a:lnTo>
                  <a:lnTo>
                    <a:pt x="10098278" y="4343311"/>
                  </a:lnTo>
                  <a:lnTo>
                    <a:pt x="10055225" y="4359173"/>
                  </a:lnTo>
                  <a:lnTo>
                    <a:pt x="10011029" y="4372356"/>
                  </a:lnTo>
                  <a:lnTo>
                    <a:pt x="9965563" y="4382782"/>
                  </a:lnTo>
                  <a:lnTo>
                    <a:pt x="9919208" y="4390351"/>
                  </a:lnTo>
                  <a:lnTo>
                    <a:pt x="9871837" y="4394962"/>
                  </a:lnTo>
                  <a:lnTo>
                    <a:pt x="9823704" y="4396524"/>
                  </a:lnTo>
                  <a:lnTo>
                    <a:pt x="732790" y="4396524"/>
                  </a:lnTo>
                  <a:lnTo>
                    <a:pt x="684530" y="4394962"/>
                  </a:lnTo>
                  <a:lnTo>
                    <a:pt x="637286" y="4390351"/>
                  </a:lnTo>
                  <a:lnTo>
                    <a:pt x="590804" y="4382782"/>
                  </a:lnTo>
                  <a:lnTo>
                    <a:pt x="545465" y="4372356"/>
                  </a:lnTo>
                  <a:lnTo>
                    <a:pt x="501154" y="4359173"/>
                  </a:lnTo>
                  <a:lnTo>
                    <a:pt x="458101" y="4343311"/>
                  </a:lnTo>
                  <a:lnTo>
                    <a:pt x="416356" y="4324883"/>
                  </a:lnTo>
                  <a:lnTo>
                    <a:pt x="376034" y="4303979"/>
                  </a:lnTo>
                  <a:lnTo>
                    <a:pt x="337210" y="4280700"/>
                  </a:lnTo>
                  <a:lnTo>
                    <a:pt x="299999" y="4255147"/>
                  </a:lnTo>
                  <a:lnTo>
                    <a:pt x="264490" y="4227398"/>
                  </a:lnTo>
                  <a:lnTo>
                    <a:pt x="230771" y="4197565"/>
                  </a:lnTo>
                  <a:lnTo>
                    <a:pt x="198958" y="4165752"/>
                  </a:lnTo>
                  <a:lnTo>
                    <a:pt x="169125" y="4132033"/>
                  </a:lnTo>
                  <a:lnTo>
                    <a:pt x="141376" y="4096524"/>
                  </a:lnTo>
                  <a:lnTo>
                    <a:pt x="115824" y="4059301"/>
                  </a:lnTo>
                  <a:lnTo>
                    <a:pt x="92544" y="4020489"/>
                  </a:lnTo>
                  <a:lnTo>
                    <a:pt x="71640" y="3980154"/>
                  </a:lnTo>
                  <a:lnTo>
                    <a:pt x="53212" y="3938422"/>
                  </a:lnTo>
                  <a:lnTo>
                    <a:pt x="37350" y="3895369"/>
                  </a:lnTo>
                  <a:lnTo>
                    <a:pt x="24168" y="3851097"/>
                  </a:lnTo>
                  <a:lnTo>
                    <a:pt x="13741" y="3805707"/>
                  </a:lnTo>
                  <a:lnTo>
                    <a:pt x="6172" y="3759288"/>
                  </a:lnTo>
                  <a:lnTo>
                    <a:pt x="1562" y="3711930"/>
                  </a:lnTo>
                  <a:lnTo>
                    <a:pt x="0" y="3663759"/>
                  </a:lnTo>
                  <a:lnTo>
                    <a:pt x="0" y="732789"/>
                  </a:lnTo>
                  <a:close/>
                </a:path>
              </a:pathLst>
            </a:custGeom>
            <a:ln w="12192">
              <a:solidFill>
                <a:srgbClr val="1C7D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09708" y="2455648"/>
            <a:ext cx="8195309" cy="34900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chemeClr val="bg1"/>
                </a:solidFill>
                <a:latin typeface="Times New Roman"/>
                <a:cs typeface="Times New Roman"/>
              </a:rPr>
              <a:t>Team</a:t>
            </a:r>
            <a:r>
              <a:rPr sz="2800" b="1" spc="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spc="130" dirty="0">
                <a:solidFill>
                  <a:schemeClr val="bg1"/>
                </a:solidFill>
                <a:latin typeface="Times New Roman"/>
                <a:cs typeface="Times New Roman"/>
              </a:rPr>
              <a:t>Name</a:t>
            </a:r>
            <a:r>
              <a:rPr sz="2800" spc="130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sz="2800" spc="3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sz="2800" spc="1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imes New Roman"/>
                <a:cs typeface="Times New Roman"/>
              </a:rPr>
              <a:t>DOCTORS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4808855" algn="l"/>
                <a:tab pos="6402070" algn="l"/>
              </a:tabLst>
            </a:pPr>
            <a:r>
              <a:rPr sz="2800" b="1" spc="160" dirty="0">
                <a:solidFill>
                  <a:schemeClr val="bg1"/>
                </a:solidFill>
                <a:latin typeface="Times New Roman"/>
                <a:cs typeface="Times New Roman"/>
              </a:rPr>
              <a:t>Problem</a:t>
            </a:r>
            <a:r>
              <a:rPr sz="2800" b="1" spc="2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chemeClr val="bg1"/>
                </a:solidFill>
                <a:latin typeface="Times New Roman"/>
                <a:cs typeface="Times New Roman"/>
              </a:rPr>
              <a:t>Statement</a:t>
            </a:r>
            <a:r>
              <a:rPr sz="2800" spc="114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sz="2800" spc="1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35" dirty="0">
                <a:solidFill>
                  <a:schemeClr val="bg1"/>
                </a:solidFill>
                <a:latin typeface="Times New Roman"/>
                <a:cs typeface="Times New Roman"/>
              </a:rPr>
              <a:t>Pothole	</a:t>
            </a:r>
            <a:r>
              <a:rPr sz="2800" spc="30" dirty="0">
                <a:solidFill>
                  <a:schemeClr val="bg1"/>
                </a:solidFill>
                <a:latin typeface="Times New Roman"/>
                <a:cs typeface="Times New Roman"/>
              </a:rPr>
              <a:t>Detection	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28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chemeClr val="bg1"/>
                </a:solidFill>
                <a:latin typeface="Times New Roman"/>
                <a:cs typeface="Times New Roman"/>
              </a:rPr>
              <a:t>Real-time </a:t>
            </a:r>
            <a:r>
              <a:rPr sz="2800" spc="-6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chemeClr val="bg1"/>
                </a:solidFill>
                <a:latin typeface="Times New Roman"/>
                <a:cs typeface="Times New Roman"/>
              </a:rPr>
              <a:t>Environment</a:t>
            </a:r>
            <a:r>
              <a:rPr sz="2800" b="1" spc="9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65" dirty="0">
                <a:solidFill>
                  <a:schemeClr val="bg1"/>
                </a:solidFill>
                <a:latin typeface="Times New Roman"/>
                <a:cs typeface="Times New Roman"/>
              </a:rPr>
              <a:t>Team</a:t>
            </a:r>
            <a:r>
              <a:rPr sz="2800" b="1" spc="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spc="100" dirty="0">
                <a:solidFill>
                  <a:schemeClr val="bg1"/>
                </a:solidFill>
                <a:latin typeface="Times New Roman"/>
                <a:cs typeface="Times New Roman"/>
              </a:rPr>
              <a:t>Details: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96135" marR="4335780">
              <a:lnSpc>
                <a:spcPct val="100000"/>
              </a:lnSpc>
            </a:pPr>
            <a:r>
              <a:rPr sz="2800" spc="15" dirty="0">
                <a:solidFill>
                  <a:schemeClr val="bg1"/>
                </a:solidFill>
                <a:latin typeface="Times New Roman"/>
                <a:cs typeface="Times New Roman"/>
              </a:rPr>
              <a:t>KAVIN</a:t>
            </a:r>
            <a:r>
              <a:rPr sz="2800" spc="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chemeClr val="bg1"/>
                </a:solidFill>
                <a:latin typeface="Times New Roman"/>
                <a:cs typeface="Times New Roman"/>
              </a:rPr>
              <a:t>HARISH</a:t>
            </a:r>
            <a:r>
              <a:rPr sz="2800" spc="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4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138376" y="464669"/>
            <a:ext cx="3613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u="sng" spc="90" smtClean="0"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lang="en-US" sz="3200" u="sng" spc="160" smtClean="0"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u="sng" spc="40" smtClean="0"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statement:</a:t>
            </a:r>
            <a:endParaRPr lang="en-US" sz="3200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9395" y="1411109"/>
            <a:ext cx="7552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57165" algn="l"/>
              </a:tabLst>
            </a:pPr>
            <a:r>
              <a:rPr sz="2800" b="1" spc="85" dirty="0">
                <a:solidFill>
                  <a:srgbClr val="3B966F"/>
                </a:solidFill>
                <a:latin typeface="Times New Roman"/>
                <a:cs typeface="Times New Roman"/>
              </a:rPr>
              <a:t>Pothole</a:t>
            </a:r>
            <a:r>
              <a:rPr sz="2800" b="1" spc="265" dirty="0">
                <a:solidFill>
                  <a:srgbClr val="3B966F"/>
                </a:solidFill>
                <a:latin typeface="Times New Roman"/>
                <a:cs typeface="Times New Roman"/>
              </a:rPr>
              <a:t> </a:t>
            </a:r>
            <a:r>
              <a:rPr sz="2800" b="1" spc="130" dirty="0">
                <a:solidFill>
                  <a:srgbClr val="3B966F"/>
                </a:solidFill>
                <a:latin typeface="Times New Roman"/>
                <a:cs typeface="Times New Roman"/>
              </a:rPr>
              <a:t>Detection</a:t>
            </a:r>
            <a:r>
              <a:rPr sz="2800" b="1" spc="350" dirty="0">
                <a:solidFill>
                  <a:srgbClr val="3B966F"/>
                </a:solidFill>
                <a:latin typeface="Times New Roman"/>
                <a:cs typeface="Times New Roman"/>
              </a:rPr>
              <a:t> </a:t>
            </a:r>
            <a:r>
              <a:rPr sz="2800" b="1" spc="75" dirty="0">
                <a:solidFill>
                  <a:srgbClr val="3B966F"/>
                </a:solidFill>
                <a:latin typeface="Times New Roman"/>
                <a:cs typeface="Times New Roman"/>
              </a:rPr>
              <a:t>in</a:t>
            </a:r>
            <a:r>
              <a:rPr sz="2800" b="1" spc="335" dirty="0">
                <a:solidFill>
                  <a:srgbClr val="3B966F"/>
                </a:solidFill>
                <a:latin typeface="Times New Roman"/>
                <a:cs typeface="Times New Roman"/>
              </a:rPr>
              <a:t> </a:t>
            </a:r>
            <a:r>
              <a:rPr sz="2800" b="1" spc="85" dirty="0">
                <a:solidFill>
                  <a:srgbClr val="3B966F"/>
                </a:solidFill>
                <a:latin typeface="Times New Roman"/>
                <a:cs typeface="Times New Roman"/>
              </a:rPr>
              <a:t>Real-time	</a:t>
            </a:r>
            <a:r>
              <a:rPr sz="2800" b="1" spc="185" dirty="0">
                <a:solidFill>
                  <a:srgbClr val="3B966F"/>
                </a:solidFill>
                <a:latin typeface="Times New Roman"/>
                <a:cs typeface="Times New Roman"/>
              </a:rPr>
              <a:t>Environment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8044" y="2753993"/>
            <a:ext cx="9401810" cy="3088666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600" b="1" u="sng" spc="95" dirty="0"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Description</a:t>
            </a:r>
            <a:r>
              <a:rPr sz="1600" b="1" u="sng" spc="95" dirty="0">
                <a:latin typeface="Times New Roman"/>
                <a:cs typeface="Times New Roman"/>
              </a:rPr>
              <a:t>:</a:t>
            </a:r>
            <a:endParaRPr sz="1600" u="sng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80000"/>
              </a:lnSpc>
              <a:spcBef>
                <a:spcPts val="960"/>
              </a:spcBef>
              <a:buClr>
                <a:srgbClr val="83992A"/>
              </a:buClr>
              <a:buSzPct val="113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Over the past </a:t>
            </a:r>
            <a:r>
              <a:rPr sz="1500" spc="-5" dirty="0">
                <a:latin typeface="Times New Roman"/>
                <a:cs typeface="Times New Roman"/>
              </a:rPr>
              <a:t>few years, Sihao has </a:t>
            </a:r>
            <a:r>
              <a:rPr sz="1500" spc="-10" dirty="0">
                <a:latin typeface="Times New Roman"/>
                <a:cs typeface="Times New Roman"/>
              </a:rPr>
              <a:t>seen </a:t>
            </a:r>
            <a:r>
              <a:rPr sz="1500" spc="-5" dirty="0">
                <a:latin typeface="Times New Roman"/>
                <a:cs typeface="Times New Roman"/>
              </a:rPr>
              <a:t>exponential </a:t>
            </a:r>
            <a:r>
              <a:rPr sz="1500" dirty="0">
                <a:latin typeface="Times New Roman"/>
                <a:cs typeface="Times New Roman"/>
              </a:rPr>
              <a:t>growth in the </a:t>
            </a:r>
            <a:r>
              <a:rPr sz="1500" spc="-5" dirty="0">
                <a:latin typeface="Times New Roman"/>
                <a:cs typeface="Times New Roman"/>
              </a:rPr>
              <a:t>number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vehicles </a:t>
            </a:r>
            <a:r>
              <a:rPr sz="1500" dirty="0">
                <a:latin typeface="Times New Roman"/>
                <a:cs typeface="Times New Roman"/>
              </a:rPr>
              <a:t>on the </a:t>
            </a:r>
            <a:r>
              <a:rPr sz="1500" spc="-5" dirty="0">
                <a:latin typeface="Times New Roman"/>
                <a:cs typeface="Times New Roman"/>
              </a:rPr>
              <a:t>road. As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result, the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increase </a:t>
            </a:r>
            <a:r>
              <a:rPr sz="1500" dirty="0">
                <a:latin typeface="Times New Roman"/>
                <a:cs typeface="Times New Roman"/>
              </a:rPr>
              <a:t>in the </a:t>
            </a:r>
            <a:r>
              <a:rPr sz="1500" spc="-5" dirty="0">
                <a:latin typeface="Times New Roman"/>
                <a:cs typeface="Times New Roman"/>
              </a:rPr>
              <a:t>number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vehicles </a:t>
            </a:r>
            <a:r>
              <a:rPr sz="1500" dirty="0">
                <a:latin typeface="Times New Roman"/>
                <a:cs typeface="Times New Roman"/>
              </a:rPr>
              <a:t>on </a:t>
            </a:r>
            <a:r>
              <a:rPr sz="1500" spc="-5" dirty="0">
                <a:latin typeface="Times New Roman"/>
                <a:cs typeface="Times New Roman"/>
              </a:rPr>
              <a:t>road gave </a:t>
            </a:r>
            <a:r>
              <a:rPr sz="1500" dirty="0">
                <a:latin typeface="Times New Roman"/>
                <a:cs typeface="Times New Roman"/>
              </a:rPr>
              <a:t>rise to the </a:t>
            </a:r>
            <a:r>
              <a:rPr sz="1500" spc="-5" dirty="0">
                <a:latin typeface="Times New Roman"/>
                <a:cs typeface="Times New Roman"/>
              </a:rPr>
              <a:t>number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road accidents. According </a:t>
            </a:r>
            <a:r>
              <a:rPr sz="1500" dirty="0">
                <a:latin typeface="Times New Roman"/>
                <a:cs typeface="Times New Roman"/>
              </a:rPr>
              <a:t>to a </a:t>
            </a:r>
            <a:r>
              <a:rPr sz="1500" spc="-20" dirty="0">
                <a:latin typeface="Times New Roman"/>
                <a:cs typeface="Times New Roman"/>
              </a:rPr>
              <a:t>study, </a:t>
            </a:r>
            <a:r>
              <a:rPr sz="1500" dirty="0">
                <a:latin typeface="Times New Roman"/>
                <a:cs typeface="Times New Roman"/>
              </a:rPr>
              <a:t>one </a:t>
            </a:r>
            <a:r>
              <a:rPr sz="1500" spc="-5" dirty="0">
                <a:latin typeface="Times New Roman"/>
                <a:cs typeface="Times New Roman"/>
              </a:rPr>
              <a:t>fatal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road accident occurs every </a:t>
            </a:r>
            <a:r>
              <a:rPr sz="1500" dirty="0">
                <a:latin typeface="Times New Roman"/>
                <a:cs typeface="Times New Roman"/>
              </a:rPr>
              <a:t>5 </a:t>
            </a:r>
            <a:r>
              <a:rPr sz="1500" spc="-5" dirty="0">
                <a:latin typeface="Times New Roman"/>
                <a:cs typeface="Times New Roman"/>
              </a:rPr>
              <a:t>minutes </a:t>
            </a:r>
            <a:r>
              <a:rPr sz="1500" dirty="0">
                <a:latin typeface="Times New Roman"/>
                <a:cs typeface="Times New Roman"/>
              </a:rPr>
              <a:t>in the </a:t>
            </a:r>
            <a:r>
              <a:rPr sz="1500" spc="-15" dirty="0">
                <a:latin typeface="Times New Roman"/>
                <a:cs typeface="Times New Roman"/>
              </a:rPr>
              <a:t>country,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8 die on roads </a:t>
            </a:r>
            <a:r>
              <a:rPr sz="1500" spc="-5" dirty="0">
                <a:latin typeface="Times New Roman"/>
                <a:cs typeface="Times New Roman"/>
              </a:rPr>
              <a:t>every </a:t>
            </a:r>
            <a:r>
              <a:rPr sz="1500" spc="-15" dirty="0">
                <a:latin typeface="Times New Roman"/>
                <a:cs typeface="Times New Roman"/>
              </a:rPr>
              <a:t>hour. </a:t>
            </a:r>
            <a:r>
              <a:rPr sz="1500" spc="-5" dirty="0">
                <a:latin typeface="Times New Roman"/>
                <a:cs typeface="Times New Roman"/>
              </a:rPr>
              <a:t>This has </a:t>
            </a:r>
            <a:r>
              <a:rPr sz="1500" spc="-10" dirty="0">
                <a:latin typeface="Times New Roman"/>
                <a:cs typeface="Times New Roman"/>
              </a:rPr>
              <a:t>become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major concern </a:t>
            </a: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country. </a:t>
            </a:r>
            <a:r>
              <a:rPr sz="1500" spc="-5" dirty="0">
                <a:latin typeface="Times New Roman"/>
                <a:cs typeface="Times New Roman"/>
              </a:rPr>
              <a:t>One</a:t>
            </a:r>
            <a:r>
              <a:rPr sz="1500" dirty="0">
                <a:latin typeface="Times New Roman"/>
                <a:cs typeface="Times New Roman"/>
              </a:rPr>
              <a:t> 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primary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causes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these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road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accidents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management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maintenance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roads.</a:t>
            </a:r>
            <a:endParaRPr sz="1500" dirty="0">
              <a:latin typeface="Times New Roman"/>
              <a:cs typeface="Times New Roman"/>
            </a:endParaRPr>
          </a:p>
          <a:p>
            <a:pPr marL="299085" marR="120014" indent="-287020">
              <a:lnSpc>
                <a:spcPct val="80000"/>
              </a:lnSpc>
              <a:spcBef>
                <a:spcPts val="960"/>
              </a:spcBef>
              <a:buClr>
                <a:srgbClr val="83992A"/>
              </a:buClr>
              <a:buSzPct val="113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Potholes on </a:t>
            </a:r>
            <a:r>
              <a:rPr sz="1500" spc="-5" dirty="0">
                <a:latin typeface="Times New Roman"/>
                <a:cs typeface="Times New Roman"/>
              </a:rPr>
              <a:t>roads </a:t>
            </a:r>
            <a:r>
              <a:rPr sz="1500" spc="-10" dirty="0">
                <a:latin typeface="Times New Roman"/>
                <a:cs typeface="Times New Roman"/>
              </a:rPr>
              <a:t>can </a:t>
            </a:r>
            <a:r>
              <a:rPr sz="1500" spc="-5" dirty="0">
                <a:latin typeface="Times New Roman"/>
                <a:cs typeface="Times New Roman"/>
              </a:rPr>
              <a:t>cause serious accidents, and any vehicle traveling at some decent speed </a:t>
            </a:r>
            <a:r>
              <a:rPr sz="1500" spc="-10" dirty="0">
                <a:latin typeface="Times New Roman"/>
                <a:cs typeface="Times New Roman"/>
              </a:rPr>
              <a:t>can </a:t>
            </a:r>
            <a:r>
              <a:rPr sz="1500" spc="-5" dirty="0">
                <a:latin typeface="Times New Roman"/>
                <a:cs typeface="Times New Roman"/>
              </a:rPr>
              <a:t>lose its track </a:t>
            </a:r>
            <a:r>
              <a:rPr sz="1500" dirty="0">
                <a:latin typeface="Times New Roman"/>
                <a:cs typeface="Times New Roman"/>
              </a:rPr>
              <a:t>due to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them. </a:t>
            </a:r>
            <a:r>
              <a:rPr sz="1500" dirty="0">
                <a:latin typeface="Times New Roman"/>
                <a:cs typeface="Times New Roman"/>
              </a:rPr>
              <a:t>In the </a:t>
            </a:r>
            <a:r>
              <a:rPr sz="1500" spc="-10" dirty="0">
                <a:latin typeface="Times New Roman"/>
                <a:cs typeface="Times New Roman"/>
              </a:rPr>
              <a:t>case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four-wheeler vehicles, </a:t>
            </a:r>
            <a:r>
              <a:rPr sz="1500" dirty="0">
                <a:latin typeface="Times New Roman"/>
                <a:cs typeface="Times New Roman"/>
              </a:rPr>
              <a:t>potholes </a:t>
            </a:r>
            <a:r>
              <a:rPr sz="1500" spc="-10" dirty="0">
                <a:latin typeface="Times New Roman"/>
                <a:cs typeface="Times New Roman"/>
              </a:rPr>
              <a:t>can </a:t>
            </a:r>
            <a:r>
              <a:rPr sz="1500" spc="-5" dirty="0">
                <a:latin typeface="Times New Roman"/>
                <a:cs typeface="Times New Roman"/>
              </a:rPr>
              <a:t>cause severe damage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wheels and </a:t>
            </a:r>
            <a:r>
              <a:rPr sz="1500" dirty="0">
                <a:latin typeface="Times New Roman"/>
                <a:cs typeface="Times New Roman"/>
              </a:rPr>
              <a:t>tires. </a:t>
            </a:r>
            <a:r>
              <a:rPr sz="1500" spc="-5" dirty="0">
                <a:latin typeface="Times New Roman"/>
                <a:cs typeface="Times New Roman"/>
              </a:rPr>
              <a:t>More </a:t>
            </a:r>
            <a:r>
              <a:rPr sz="1500" spc="-10" dirty="0">
                <a:latin typeface="Times New Roman"/>
                <a:cs typeface="Times New Roman"/>
              </a:rPr>
              <a:t>specifically, 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when it </a:t>
            </a:r>
            <a:r>
              <a:rPr sz="1500" spc="-10" dirty="0">
                <a:latin typeface="Times New Roman"/>
                <a:cs typeface="Times New Roman"/>
              </a:rPr>
              <a:t>comes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two-wheelers </a:t>
            </a:r>
            <a:r>
              <a:rPr sz="1500" dirty="0">
                <a:latin typeface="Times New Roman"/>
                <a:cs typeface="Times New Roman"/>
              </a:rPr>
              <a:t>like </a:t>
            </a:r>
            <a:r>
              <a:rPr sz="1500" spc="-5" dirty="0">
                <a:latin typeface="Times New Roman"/>
                <a:cs typeface="Times New Roman"/>
              </a:rPr>
              <a:t>motorbikes, these vehicles are more </a:t>
            </a:r>
            <a:r>
              <a:rPr sz="1500" dirty="0">
                <a:latin typeface="Times New Roman"/>
                <a:cs typeface="Times New Roman"/>
              </a:rPr>
              <a:t>prone to </a:t>
            </a:r>
            <a:r>
              <a:rPr sz="1500" spc="-5" dirty="0">
                <a:latin typeface="Times New Roman"/>
                <a:cs typeface="Times New Roman"/>
              </a:rPr>
              <a:t>accidents </a:t>
            </a:r>
            <a:r>
              <a:rPr sz="1500" dirty="0">
                <a:latin typeface="Times New Roman"/>
                <a:cs typeface="Times New Roman"/>
              </a:rPr>
              <a:t>due to potholes </a:t>
            </a:r>
            <a:r>
              <a:rPr sz="1500" spc="-10" dirty="0">
                <a:latin typeface="Times New Roman"/>
                <a:cs typeface="Times New Roman"/>
              </a:rPr>
              <a:t>as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tendency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cause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imbalance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very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high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fatalities.</a:t>
            </a:r>
            <a:endParaRPr sz="1500" dirty="0">
              <a:latin typeface="Times New Roman"/>
              <a:cs typeface="Times New Roman"/>
            </a:endParaRPr>
          </a:p>
          <a:p>
            <a:pPr marL="299085" marR="83185" indent="-287020">
              <a:lnSpc>
                <a:spcPct val="80000"/>
              </a:lnSpc>
              <a:spcBef>
                <a:spcPts val="960"/>
              </a:spcBef>
              <a:buClr>
                <a:srgbClr val="83992A"/>
              </a:buClr>
              <a:buSzPct val="113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Concerned </a:t>
            </a:r>
            <a:r>
              <a:rPr sz="1500" dirty="0">
                <a:latin typeface="Times New Roman"/>
                <a:cs typeface="Times New Roman"/>
              </a:rPr>
              <a:t>by the </a:t>
            </a:r>
            <a:r>
              <a:rPr sz="1500" spc="-5" dirty="0">
                <a:latin typeface="Times New Roman"/>
                <a:cs typeface="Times New Roman"/>
              </a:rPr>
              <a:t>increasing number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accidents caused </a:t>
            </a:r>
            <a:r>
              <a:rPr sz="1500" dirty="0">
                <a:latin typeface="Times New Roman"/>
                <a:cs typeface="Times New Roman"/>
              </a:rPr>
              <a:t>by potholes, the </a:t>
            </a:r>
            <a:r>
              <a:rPr sz="1500" spc="-5" dirty="0">
                <a:latin typeface="Times New Roman"/>
                <a:cs typeface="Times New Roman"/>
              </a:rPr>
              <a:t>government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Sihao has </a:t>
            </a:r>
            <a:r>
              <a:rPr sz="1500" dirty="0">
                <a:latin typeface="Times New Roman"/>
                <a:cs typeface="Times New Roman"/>
              </a:rPr>
              <a:t>started </a:t>
            </a:r>
            <a:r>
              <a:rPr sz="1500" spc="-5" dirty="0">
                <a:latin typeface="Times New Roman"/>
                <a:cs typeface="Times New Roman"/>
              </a:rPr>
              <a:t>initiatives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 campaigns </a:t>
            </a:r>
            <a:r>
              <a:rPr sz="1500" dirty="0">
                <a:latin typeface="Times New Roman"/>
                <a:cs typeface="Times New Roman"/>
              </a:rPr>
              <a:t>to install </a:t>
            </a:r>
            <a:r>
              <a:rPr sz="1500" spc="-10" dirty="0">
                <a:latin typeface="Times New Roman"/>
                <a:cs typeface="Times New Roman"/>
              </a:rPr>
              <a:t>cameras </a:t>
            </a:r>
            <a:r>
              <a:rPr sz="1500" dirty="0">
                <a:latin typeface="Times New Roman"/>
                <a:cs typeface="Times New Roman"/>
              </a:rPr>
              <a:t>in the </a:t>
            </a:r>
            <a:r>
              <a:rPr sz="1500" spc="-10" dirty="0">
                <a:latin typeface="Times New Roman"/>
                <a:cs typeface="Times New Roman"/>
              </a:rPr>
              <a:t>most </a:t>
            </a:r>
            <a:r>
              <a:rPr sz="1500" dirty="0">
                <a:latin typeface="Times New Roman"/>
                <a:cs typeface="Times New Roman"/>
              </a:rPr>
              <a:t>accident-prone </a:t>
            </a:r>
            <a:r>
              <a:rPr sz="1500" spc="-5" dirty="0">
                <a:latin typeface="Times New Roman"/>
                <a:cs typeface="Times New Roman"/>
              </a:rPr>
              <a:t>cities and capture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feed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detect </a:t>
            </a:r>
            <a:r>
              <a:rPr sz="1500" dirty="0">
                <a:latin typeface="Times New Roman"/>
                <a:cs typeface="Times New Roman"/>
              </a:rPr>
              <a:t>the potholes. In this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hackathon, as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Computer </a:t>
            </a:r>
            <a:r>
              <a:rPr sz="1500" spc="-15" dirty="0">
                <a:latin typeface="Times New Roman"/>
                <a:cs typeface="Times New Roman"/>
              </a:rPr>
              <a:t>Vision </a:t>
            </a:r>
            <a:r>
              <a:rPr sz="1500" spc="-5" dirty="0">
                <a:latin typeface="Times New Roman"/>
                <a:cs typeface="Times New Roman"/>
              </a:rPr>
              <a:t>Learner </a:t>
            </a:r>
            <a:r>
              <a:rPr sz="1500" dirty="0">
                <a:latin typeface="Times New Roman"/>
                <a:cs typeface="Times New Roman"/>
              </a:rPr>
              <a:t>or </a:t>
            </a:r>
            <a:r>
              <a:rPr sz="1500" spc="-5" dirty="0">
                <a:latin typeface="Times New Roman"/>
                <a:cs typeface="Times New Roman"/>
              </a:rPr>
              <a:t>Expert, you will apply image </a:t>
            </a:r>
            <a:r>
              <a:rPr sz="1500" dirty="0">
                <a:latin typeface="Times New Roman"/>
                <a:cs typeface="Times New Roman"/>
              </a:rPr>
              <a:t>processing </a:t>
            </a:r>
            <a:r>
              <a:rPr sz="1500" spc="-5" dirty="0">
                <a:latin typeface="Times New Roman"/>
                <a:cs typeface="Times New Roman"/>
              </a:rPr>
              <a:t>techniques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process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images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 detect </a:t>
            </a:r>
            <a:r>
              <a:rPr sz="1500" dirty="0">
                <a:latin typeface="Times New Roman"/>
                <a:cs typeface="Times New Roman"/>
              </a:rPr>
              <a:t>the potholes. </a:t>
            </a:r>
            <a:r>
              <a:rPr sz="1500" spc="-5" dirty="0">
                <a:latin typeface="Times New Roman"/>
                <a:cs typeface="Times New Roman"/>
              </a:rPr>
              <a:t>This will assist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government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identify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extreme </a:t>
            </a:r>
            <a:r>
              <a:rPr sz="1500" dirty="0">
                <a:latin typeface="Times New Roman"/>
                <a:cs typeface="Times New Roman"/>
              </a:rPr>
              <a:t>potholes </a:t>
            </a:r>
            <a:r>
              <a:rPr sz="1500" spc="-5" dirty="0">
                <a:latin typeface="Times New Roman"/>
                <a:cs typeface="Times New Roman"/>
              </a:rPr>
              <a:t>depending </a:t>
            </a:r>
            <a:r>
              <a:rPr sz="1500" dirty="0">
                <a:latin typeface="Times New Roman"/>
                <a:cs typeface="Times New Roman"/>
              </a:rPr>
              <a:t>on </a:t>
            </a:r>
            <a:r>
              <a:rPr sz="1500" spc="-5" dirty="0">
                <a:latin typeface="Times New Roman"/>
                <a:cs typeface="Times New Roman"/>
              </a:rPr>
              <a:t>their size and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handle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as</a:t>
            </a:r>
            <a:r>
              <a:rPr sz="1500" dirty="0">
                <a:latin typeface="Times New Roman"/>
                <a:cs typeface="Times New Roman"/>
              </a:rPr>
              <a:t> 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earliest.</a:t>
            </a:r>
            <a:endParaRPr sz="1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69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758829" y="1975691"/>
            <a:ext cx="10709554" cy="3799117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0820">
              <a:lnSpc>
                <a:spcPct val="100000"/>
              </a:lnSpc>
              <a:spcBef>
                <a:spcPts val="745"/>
              </a:spcBef>
            </a:pPr>
            <a:r>
              <a:rPr lang="en-GB" u="sng" spc="105" dirty="0" smtClean="0"/>
              <a:t>Expected</a:t>
            </a:r>
            <a:r>
              <a:rPr lang="en-GB" u="sng" spc="155" dirty="0" smtClean="0"/>
              <a:t> </a:t>
            </a:r>
            <a:r>
              <a:rPr lang="en-GB" u="sng" spc="85" dirty="0" smtClean="0"/>
              <a:t>Outcome:</a:t>
            </a:r>
          </a:p>
          <a:p>
            <a:pPr marL="497205" marR="233679" indent="-287020">
              <a:lnSpc>
                <a:spcPct val="100000"/>
              </a:lnSpc>
              <a:spcBef>
                <a:spcPts val="985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497205" algn="l"/>
                <a:tab pos="497840" algn="l"/>
              </a:tabLst>
            </a:pPr>
            <a:r>
              <a:rPr lang="en-GB" spc="-5" dirty="0" smtClean="0">
                <a:latin typeface="Times New Roman"/>
                <a:cs typeface="Times New Roman"/>
              </a:rPr>
              <a:t>Pothole</a:t>
            </a:r>
            <a:r>
              <a:rPr lang="en-GB" spc="1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Detection</a:t>
            </a:r>
            <a:r>
              <a:rPr lang="en-GB" spc="3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is</a:t>
            </a:r>
            <a:r>
              <a:rPr lang="en-GB" spc="3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to</a:t>
            </a:r>
            <a:r>
              <a:rPr lang="en-GB" spc="1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accurately</a:t>
            </a:r>
            <a:r>
              <a:rPr lang="en-GB" spc="65" dirty="0" smtClean="0">
                <a:latin typeface="Times New Roman"/>
                <a:cs typeface="Times New Roman"/>
              </a:rPr>
              <a:t> </a:t>
            </a:r>
            <a:r>
              <a:rPr lang="en-GB" dirty="0" smtClean="0">
                <a:latin typeface="Times New Roman"/>
                <a:cs typeface="Times New Roman"/>
              </a:rPr>
              <a:t>identify</a:t>
            </a:r>
            <a:r>
              <a:rPr lang="en-GB" spc="25" dirty="0" smtClean="0">
                <a:latin typeface="Times New Roman"/>
                <a:cs typeface="Times New Roman"/>
              </a:rPr>
              <a:t> </a:t>
            </a:r>
            <a:r>
              <a:rPr lang="en-GB" dirty="0" smtClean="0">
                <a:latin typeface="Times New Roman"/>
                <a:cs typeface="Times New Roman"/>
              </a:rPr>
              <a:t>the</a:t>
            </a:r>
            <a:r>
              <a:rPr lang="en-GB" spc="5" dirty="0" smtClean="0">
                <a:latin typeface="Times New Roman"/>
                <a:cs typeface="Times New Roman"/>
              </a:rPr>
              <a:t> </a:t>
            </a:r>
            <a:r>
              <a:rPr lang="en-GB" dirty="0" smtClean="0">
                <a:latin typeface="Times New Roman"/>
                <a:cs typeface="Times New Roman"/>
              </a:rPr>
              <a:t>location</a:t>
            </a:r>
            <a:r>
              <a:rPr lang="en-GB" spc="3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and</a:t>
            </a:r>
            <a:r>
              <a:rPr lang="en-GB" spc="2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size</a:t>
            </a:r>
            <a:r>
              <a:rPr lang="en-GB" spc="30" dirty="0" smtClean="0">
                <a:latin typeface="Times New Roman"/>
                <a:cs typeface="Times New Roman"/>
              </a:rPr>
              <a:t> </a:t>
            </a:r>
            <a:r>
              <a:rPr lang="en-GB" dirty="0" smtClean="0">
                <a:latin typeface="Times New Roman"/>
                <a:cs typeface="Times New Roman"/>
              </a:rPr>
              <a:t>of</a:t>
            </a:r>
            <a:r>
              <a:rPr lang="en-GB" spc="15" dirty="0" smtClean="0">
                <a:latin typeface="Times New Roman"/>
                <a:cs typeface="Times New Roman"/>
              </a:rPr>
              <a:t> </a:t>
            </a:r>
            <a:r>
              <a:rPr lang="en-GB" dirty="0" smtClean="0">
                <a:latin typeface="Times New Roman"/>
                <a:cs typeface="Times New Roman"/>
              </a:rPr>
              <a:t>potholes</a:t>
            </a:r>
            <a:r>
              <a:rPr lang="en-GB" spc="1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in</a:t>
            </a:r>
            <a:r>
              <a:rPr lang="en-GB" spc="10" dirty="0" smtClean="0">
                <a:latin typeface="Times New Roman"/>
                <a:cs typeface="Times New Roman"/>
              </a:rPr>
              <a:t> </a:t>
            </a:r>
            <a:r>
              <a:rPr lang="en-GB" spc="-10" dirty="0" smtClean="0">
                <a:latin typeface="Times New Roman"/>
                <a:cs typeface="Times New Roman"/>
              </a:rPr>
              <a:t>real-time</a:t>
            </a:r>
            <a:r>
              <a:rPr lang="en-GB" spc="6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using</a:t>
            </a:r>
            <a:r>
              <a:rPr lang="en-GB" spc="10" dirty="0" smtClean="0">
                <a:latin typeface="Times New Roman"/>
                <a:cs typeface="Times New Roman"/>
              </a:rPr>
              <a:t> </a:t>
            </a:r>
            <a:r>
              <a:rPr lang="en-GB" spc="-10" dirty="0" smtClean="0">
                <a:latin typeface="Times New Roman"/>
                <a:cs typeface="Times New Roman"/>
              </a:rPr>
              <a:t>computer</a:t>
            </a:r>
            <a:r>
              <a:rPr lang="en-GB" spc="6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vision</a:t>
            </a:r>
            <a:r>
              <a:rPr lang="en-GB" spc="10" dirty="0" smtClean="0">
                <a:latin typeface="Times New Roman"/>
                <a:cs typeface="Times New Roman"/>
              </a:rPr>
              <a:t> </a:t>
            </a:r>
            <a:r>
              <a:rPr lang="en-GB" spc="-15" dirty="0" smtClean="0">
                <a:latin typeface="Times New Roman"/>
                <a:cs typeface="Times New Roman"/>
              </a:rPr>
              <a:t>technology. </a:t>
            </a:r>
            <a:r>
              <a:rPr lang="en-GB" spc="-385" dirty="0" smtClean="0"/>
              <a:t>R e  s n e  t    </a:t>
            </a:r>
            <a:r>
              <a:rPr lang="en-GB" spc="-5" dirty="0" smtClean="0">
                <a:latin typeface="Times New Roman"/>
                <a:cs typeface="Times New Roman"/>
              </a:rPr>
              <a:t>is</a:t>
            </a:r>
            <a:r>
              <a:rPr lang="en-GB" spc="2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an</a:t>
            </a:r>
            <a:r>
              <a:rPr lang="en-GB" spc="1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object</a:t>
            </a:r>
            <a:r>
              <a:rPr lang="en-GB" spc="2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detection</a:t>
            </a:r>
            <a:r>
              <a:rPr lang="en-GB" spc="3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algorithm</a:t>
            </a:r>
            <a:r>
              <a:rPr lang="en-GB" spc="3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that</a:t>
            </a:r>
            <a:r>
              <a:rPr lang="en-GB" spc="1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uses</a:t>
            </a:r>
            <a:r>
              <a:rPr lang="en-GB" spc="2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a</a:t>
            </a:r>
            <a:r>
              <a:rPr lang="en-GB" spc="1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deep</a:t>
            </a:r>
            <a:r>
              <a:rPr lang="en-GB" spc="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neural</a:t>
            </a:r>
            <a:r>
              <a:rPr lang="en-GB" spc="2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network</a:t>
            </a:r>
            <a:r>
              <a:rPr lang="en-GB" spc="1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to</a:t>
            </a:r>
            <a:r>
              <a:rPr lang="en-GB" spc="1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detect</a:t>
            </a:r>
            <a:r>
              <a:rPr lang="en-GB" spc="2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and</a:t>
            </a:r>
            <a:r>
              <a:rPr lang="en-GB" spc="1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classify</a:t>
            </a:r>
            <a:r>
              <a:rPr lang="en-GB" spc="3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objects</a:t>
            </a:r>
            <a:r>
              <a:rPr lang="en-GB" spc="1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in</a:t>
            </a:r>
            <a:r>
              <a:rPr lang="en-GB" spc="20" dirty="0" smtClean="0">
                <a:latin typeface="Times New Roman"/>
                <a:cs typeface="Times New Roman"/>
              </a:rPr>
              <a:t> </a:t>
            </a:r>
            <a:r>
              <a:rPr lang="en-GB" spc="-10" dirty="0" smtClean="0">
                <a:latin typeface="Times New Roman"/>
                <a:cs typeface="Times New Roman"/>
              </a:rPr>
              <a:t>images</a:t>
            </a:r>
            <a:r>
              <a:rPr lang="en-GB" spc="5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or</a:t>
            </a:r>
            <a:r>
              <a:rPr lang="en-GB" spc="1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video </a:t>
            </a:r>
            <a:r>
              <a:rPr lang="en-GB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streams.</a:t>
            </a:r>
          </a:p>
          <a:p>
            <a:pPr marL="497205" indent="-287020">
              <a:lnSpc>
                <a:spcPct val="100000"/>
              </a:lnSpc>
              <a:spcBef>
                <a:spcPts val="985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497205" algn="l"/>
                <a:tab pos="497840" algn="l"/>
              </a:tabLst>
            </a:pPr>
            <a:r>
              <a:rPr lang="en-GB" spc="-5" dirty="0" smtClean="0">
                <a:latin typeface="Times New Roman"/>
                <a:cs typeface="Times New Roman"/>
              </a:rPr>
              <a:t>Pothole</a:t>
            </a:r>
            <a:r>
              <a:rPr lang="en-GB" spc="1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Detection</a:t>
            </a:r>
            <a:r>
              <a:rPr lang="en-GB" spc="4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is</a:t>
            </a:r>
            <a:r>
              <a:rPr lang="en-GB" spc="2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detected</a:t>
            </a:r>
            <a:r>
              <a:rPr lang="en-GB" spc="3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using</a:t>
            </a:r>
            <a:r>
              <a:rPr lang="en-GB" spc="-50" dirty="0" smtClean="0"/>
              <a:t> ResNet50 and </a:t>
            </a:r>
            <a:r>
              <a:rPr lang="en-GB" spc="-50" dirty="0" err="1" smtClean="0"/>
              <a:t>DenseNet</a:t>
            </a:r>
            <a:r>
              <a:rPr lang="en-GB" spc="1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algorithm</a:t>
            </a:r>
            <a:r>
              <a:rPr lang="en-GB" spc="6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to</a:t>
            </a:r>
            <a:r>
              <a:rPr lang="en-GB" spc="5" dirty="0" smtClean="0">
                <a:latin typeface="Times New Roman"/>
                <a:cs typeface="Times New Roman"/>
              </a:rPr>
              <a:t> </a:t>
            </a:r>
            <a:r>
              <a:rPr lang="en-GB" spc="-10" dirty="0" smtClean="0">
                <a:latin typeface="Times New Roman"/>
                <a:cs typeface="Times New Roman"/>
              </a:rPr>
              <a:t>improve</a:t>
            </a:r>
            <a:r>
              <a:rPr lang="en-GB" spc="5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road</a:t>
            </a:r>
            <a:r>
              <a:rPr lang="en-GB" spc="25" dirty="0" smtClean="0">
                <a:latin typeface="Times New Roman"/>
                <a:cs typeface="Times New Roman"/>
              </a:rPr>
              <a:t> </a:t>
            </a:r>
            <a:r>
              <a:rPr lang="en-GB" dirty="0" smtClean="0">
                <a:latin typeface="Times New Roman"/>
                <a:cs typeface="Times New Roman"/>
              </a:rPr>
              <a:t>safety</a:t>
            </a:r>
            <a:r>
              <a:rPr lang="en-GB" spc="2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and</a:t>
            </a:r>
            <a:r>
              <a:rPr lang="en-GB" spc="1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reduce</a:t>
            </a:r>
            <a:r>
              <a:rPr lang="en-GB" spc="3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vehicle</a:t>
            </a:r>
            <a:r>
              <a:rPr lang="en-GB" spc="30" dirty="0" smtClean="0">
                <a:latin typeface="Times New Roman"/>
                <a:cs typeface="Times New Roman"/>
              </a:rPr>
              <a:t> </a:t>
            </a:r>
            <a:r>
              <a:rPr lang="en-GB" spc="-10" dirty="0" smtClean="0">
                <a:latin typeface="Times New Roman"/>
                <a:cs typeface="Times New Roman"/>
              </a:rPr>
              <a:t>damage</a:t>
            </a:r>
            <a:r>
              <a:rPr lang="en-GB" spc="5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by</a:t>
            </a:r>
            <a:r>
              <a:rPr lang="en-GB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enabling</a:t>
            </a:r>
            <a:r>
              <a:rPr lang="en-GB" spc="20" dirty="0" smtClean="0">
                <a:latin typeface="Times New Roman"/>
                <a:cs typeface="Times New Roman"/>
              </a:rPr>
              <a:t> </a:t>
            </a:r>
            <a:r>
              <a:rPr lang="en-GB" spc="-10" dirty="0" smtClean="0">
                <a:latin typeface="Times New Roman"/>
                <a:cs typeface="Times New Roman"/>
              </a:rPr>
              <a:t>more </a:t>
            </a:r>
            <a:r>
              <a:rPr lang="en-GB" spc="-5" dirty="0" smtClean="0">
                <a:latin typeface="Times New Roman"/>
                <a:cs typeface="Times New Roman"/>
              </a:rPr>
              <a:t>efficient</a:t>
            </a:r>
            <a:r>
              <a:rPr lang="en-GB" spc="1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identification</a:t>
            </a:r>
            <a:r>
              <a:rPr lang="en-GB" spc="4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and</a:t>
            </a:r>
            <a:r>
              <a:rPr lang="en-GB" spc="5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repair</a:t>
            </a:r>
            <a:r>
              <a:rPr lang="en-GB" spc="30" dirty="0" smtClean="0">
                <a:latin typeface="Times New Roman"/>
                <a:cs typeface="Times New Roman"/>
              </a:rPr>
              <a:t> </a:t>
            </a:r>
            <a:r>
              <a:rPr lang="en-GB" spc="-5" dirty="0" smtClean="0">
                <a:latin typeface="Times New Roman"/>
                <a:cs typeface="Times New Roman"/>
              </a:rPr>
              <a:t>of potholes.</a:t>
            </a:r>
            <a:endParaRPr lang="en-GB" spc="-5" dirty="0">
              <a:latin typeface="Times New Roman"/>
              <a:cs typeface="Times New Roman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4138376" y="464669"/>
            <a:ext cx="3613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u="sng" spc="90" smtClean="0"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lang="en-US" sz="3200" u="sng" spc="160" smtClean="0"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u="sng" spc="40" smtClean="0"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statement:</a:t>
            </a:r>
            <a:endParaRPr lang="en-US" sz="3200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95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9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1"/>
            <a:ext cx="15240000" cy="89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9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2304" y="2209800"/>
            <a:ext cx="5114544" cy="28712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72" y="2069020"/>
            <a:ext cx="4648200" cy="31527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dirty="0" smtClean="0"/>
              <a:t>Output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76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smtClean="0"/>
              <a:t>Confusion matrix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1690688"/>
            <a:ext cx="682682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996287"/>
            <a:ext cx="15240000" cy="90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362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MT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Confusion matrix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2023-04-29T06:21:04Z</dcterms:created>
  <dcterms:modified xsi:type="dcterms:W3CDTF">2023-04-29T06:29:15Z</dcterms:modified>
</cp:coreProperties>
</file>