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0357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035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365126165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365126165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365126165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365126165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363f6c0e2f_0_1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363f6c0e2f_0_1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63f6c0e2f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63f6c0e2f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363f6c0e2f_0_8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363f6c0e2f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363f6c0e2f_0_4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363f6c0e2f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363f6c0e2f_0_4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363f6c0e2f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6f90357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6f90357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363f6c0e2f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363f6c0e2f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363f6c0e2f_0_8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363f6c0e2f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200"/>
              </a:spcBef>
              <a:spcAft>
                <a:spcPts val="0"/>
              </a:spcAft>
              <a:buClr>
                <a:schemeClr val="dk1"/>
              </a:buClr>
              <a:buSzPts val="1100"/>
              <a:buFont typeface="Arial"/>
              <a:buNone/>
            </a:pPr>
            <a:r>
              <a:rPr b="1" lang="en" sz="1000">
                <a:solidFill>
                  <a:schemeClr val="dk1"/>
                </a:solidFill>
              </a:rPr>
              <a:t>H</a:t>
            </a:r>
            <a:r>
              <a:rPr b="1" baseline="-25000" lang="en" sz="1000">
                <a:solidFill>
                  <a:schemeClr val="dk1"/>
                </a:solidFill>
              </a:rPr>
              <a:t>0</a:t>
            </a:r>
            <a:r>
              <a:rPr b="1" lang="en" sz="1000">
                <a:solidFill>
                  <a:schemeClr val="dk1"/>
                </a:solidFill>
              </a:rPr>
              <a:t>:</a:t>
            </a:r>
            <a:r>
              <a:rPr lang="en" sz="1000">
                <a:solidFill>
                  <a:schemeClr val="dk1"/>
                </a:solidFill>
              </a:rPr>
              <a:t> </a:t>
            </a:r>
            <a:r>
              <a:rPr b="1" lang="en" sz="1000">
                <a:solidFill>
                  <a:schemeClr val="dk1"/>
                </a:solidFill>
              </a:rPr>
              <a:t>Vaccine hesitancy.</a:t>
            </a:r>
            <a:r>
              <a:rPr lang="en" sz="1000">
                <a:solidFill>
                  <a:schemeClr val="dk1"/>
                </a:solidFill>
              </a:rPr>
              <a:t> Some people object to getting a COVID-19 vaccine because of religious objections, fears about the possible risks or skepticism about the benefits. If the proportion of vaccinated people in a community is below the herd immunity threshold, a contagious disease could continue to spread.</a:t>
            </a:r>
            <a:endParaRPr sz="1000">
              <a:solidFill>
                <a:schemeClr val="dk1"/>
              </a:solidFill>
            </a:endParaRPr>
          </a:p>
          <a:p>
            <a:pPr indent="0" lvl="0" marL="0" rtl="0" algn="just">
              <a:lnSpc>
                <a:spcPct val="115000"/>
              </a:lnSpc>
              <a:spcBef>
                <a:spcPts val="1200"/>
              </a:spcBef>
              <a:spcAft>
                <a:spcPts val="0"/>
              </a:spcAft>
              <a:buNone/>
            </a:pPr>
            <a:r>
              <a:rPr b="1" lang="en" sz="1000">
                <a:solidFill>
                  <a:schemeClr val="dk1"/>
                </a:solidFill>
              </a:rPr>
              <a:t>H</a:t>
            </a:r>
            <a:r>
              <a:rPr b="1" baseline="-25000" lang="en" sz="1000">
                <a:solidFill>
                  <a:schemeClr val="dk1"/>
                </a:solidFill>
              </a:rPr>
              <a:t>1</a:t>
            </a:r>
            <a:r>
              <a:rPr b="1" lang="en" sz="1000">
                <a:solidFill>
                  <a:schemeClr val="dk1"/>
                </a:solidFill>
              </a:rPr>
              <a:t>:</a:t>
            </a:r>
            <a:r>
              <a:rPr lang="en" sz="1000">
                <a:solidFill>
                  <a:schemeClr val="dk1"/>
                </a:solidFill>
              </a:rPr>
              <a:t> </a:t>
            </a:r>
            <a:r>
              <a:rPr b="1" lang="en" sz="1000">
                <a:solidFill>
                  <a:schemeClr val="dk1"/>
                </a:solidFill>
              </a:rPr>
              <a:t>Protection questions.</a:t>
            </a:r>
            <a:r>
              <a:rPr lang="en" sz="1000">
                <a:solidFill>
                  <a:schemeClr val="dk1"/>
                </a:solidFill>
              </a:rPr>
              <a:t> Research suggests that COVID-19 vaccination results in a low risk of infection with the COVID-19 virus for at least six months. However, although COVID-19 vaccines are effective in preventing severe illness from current and possibly future variants, people who are vaccinated and up to date on their vaccines may still get breakthrough infections and spread the virus to others.</a:t>
            </a:r>
            <a:endParaRPr sz="1000">
              <a:solidFill>
                <a:schemeClr val="dk1"/>
              </a:solidFill>
            </a:endParaRPr>
          </a:p>
          <a:p>
            <a:pPr indent="0" lvl="0" marL="0" rtl="0" algn="just">
              <a:lnSpc>
                <a:spcPct val="115000"/>
              </a:lnSpc>
              <a:spcBef>
                <a:spcPts val="1200"/>
              </a:spcBef>
              <a:spcAft>
                <a:spcPts val="0"/>
              </a:spcAft>
              <a:buNone/>
            </a:pPr>
            <a:r>
              <a:t/>
            </a:r>
            <a:endParaRPr sz="1000">
              <a:solidFill>
                <a:schemeClr val="dk1"/>
              </a:solidFill>
            </a:endParaRPr>
          </a:p>
          <a:p>
            <a:pPr indent="0" lvl="0" marL="0" rtl="0" algn="just">
              <a:lnSpc>
                <a:spcPct val="115000"/>
              </a:lnSpc>
              <a:spcBef>
                <a:spcPts val="1200"/>
              </a:spcBef>
              <a:spcAft>
                <a:spcPts val="0"/>
              </a:spcAft>
              <a:buNone/>
            </a:pPr>
            <a:r>
              <a:rPr b="1" lang="en" sz="1000">
                <a:solidFill>
                  <a:schemeClr val="dk1"/>
                </a:solidFill>
              </a:rPr>
              <a:t>H</a:t>
            </a:r>
            <a:r>
              <a:rPr b="1" baseline="-25000" lang="en" sz="1000">
                <a:solidFill>
                  <a:schemeClr val="dk1"/>
                </a:solidFill>
              </a:rPr>
              <a:t>2</a:t>
            </a:r>
            <a:r>
              <a:rPr b="1" lang="en" sz="1000">
                <a:solidFill>
                  <a:schemeClr val="dk1"/>
                </a:solidFill>
              </a:rPr>
              <a:t>:</a:t>
            </a:r>
            <a:r>
              <a:rPr lang="en" sz="1000">
                <a:solidFill>
                  <a:schemeClr val="dk1"/>
                </a:solidFill>
              </a:rPr>
              <a:t> </a:t>
            </a:r>
            <a:r>
              <a:rPr b="1" lang="en" sz="1000">
                <a:solidFill>
                  <a:schemeClr val="dk1"/>
                </a:solidFill>
              </a:rPr>
              <a:t>Uneven vaccine access.</a:t>
            </a:r>
            <a:r>
              <a:rPr lang="en" sz="1000">
                <a:solidFill>
                  <a:schemeClr val="dk1"/>
                </a:solidFill>
              </a:rPr>
              <a:t> The distribution of COVID-19vaccines has greatly varied among and within countries. If one community achieves a high COVID-19 vaccination rate and surrounding areas don't, outbreaks can occur if the populations mix.</a:t>
            </a:r>
            <a:endParaRPr sz="1000">
              <a:solidFill>
                <a:schemeClr val="dk1"/>
              </a:solidFill>
            </a:endParaRPr>
          </a:p>
          <a:p>
            <a:pPr indent="0" lvl="0" marL="0" rtl="0" algn="just">
              <a:lnSpc>
                <a:spcPct val="115000"/>
              </a:lnSpc>
              <a:spcBef>
                <a:spcPts val="1200"/>
              </a:spcBef>
              <a:spcAft>
                <a:spcPts val="1200"/>
              </a:spcAft>
              <a:buClr>
                <a:schemeClr val="dk1"/>
              </a:buClr>
              <a:buSzPts val="1100"/>
              <a:buFont typeface="Arial"/>
              <a:buNone/>
            </a:pPr>
            <a:r>
              <a:rPr b="1" lang="en" sz="1000">
                <a:solidFill>
                  <a:schemeClr val="dk1"/>
                </a:solidFill>
              </a:rPr>
              <a:t>H</a:t>
            </a:r>
            <a:r>
              <a:rPr b="1" baseline="-25000" lang="en" sz="1000">
                <a:solidFill>
                  <a:schemeClr val="dk1"/>
                </a:solidFill>
              </a:rPr>
              <a:t>3</a:t>
            </a:r>
            <a:r>
              <a:rPr b="1" lang="en" sz="1000">
                <a:solidFill>
                  <a:schemeClr val="dk1"/>
                </a:solidFill>
              </a:rPr>
              <a:t>:</a:t>
            </a:r>
            <a:r>
              <a:rPr lang="en" sz="1000">
                <a:solidFill>
                  <a:schemeClr val="dk1"/>
                </a:solidFill>
              </a:rPr>
              <a:t> </a:t>
            </a:r>
            <a:r>
              <a:rPr b="1" lang="en" sz="1000">
                <a:solidFill>
                  <a:schemeClr val="dk1"/>
                </a:solidFill>
              </a:rPr>
              <a:t>Hybrid Immunity. </a:t>
            </a:r>
            <a:r>
              <a:rPr lang="en" sz="1000">
                <a:solidFill>
                  <a:schemeClr val="dk1"/>
                </a:solidFill>
              </a:rPr>
              <a:t>Recent research also suggests that people who got COVID-19 in 2020 and then received mRNA booster vaccines produce very high levels of antibodies that are likely effective against current and, possibly, future variants. Some scientists call this hybrid immunity.</a:t>
            </a:r>
            <a:endParaRPr sz="10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63f6c0e2f_0_4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63f6c0e2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365126165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365126165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363f6c0e2f_0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363f6c0e2f_0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63f6c0e2f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63f6c0e2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363f6c0e2f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363f6c0e2f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DARA Big Data Experiment</a:t>
            </a:r>
            <a:endParaRPr/>
          </a:p>
          <a:p>
            <a:pPr indent="0" lvl="0" marL="0" rtl="0" algn="l">
              <a:spcBef>
                <a:spcPts val="0"/>
              </a:spcBef>
              <a:spcAft>
                <a:spcPts val="0"/>
              </a:spcAft>
              <a:buNone/>
            </a:pPr>
            <a:r>
              <a:rPr lang="en" sz="4400">
                <a:solidFill>
                  <a:schemeClr val="dk2"/>
                </a:solidFill>
              </a:rPr>
              <a:t>Industry: </a:t>
            </a:r>
            <a:r>
              <a:rPr lang="en" sz="4400">
                <a:solidFill>
                  <a:schemeClr val="dk2"/>
                </a:solidFill>
              </a:rPr>
              <a:t>Healthcare</a:t>
            </a:r>
            <a:endParaRPr sz="4400">
              <a:solidFill>
                <a:schemeClr val="dk2"/>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Kaviraj, William, Abdul &amp; Keshav</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311700" y="3978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Pie Chart Representation</a:t>
            </a:r>
            <a:endParaRPr/>
          </a:p>
        </p:txBody>
      </p:sp>
      <p:pic>
        <p:nvPicPr>
          <p:cNvPr id="343" name="Google Shape;343;p22" title="Points scored"/>
          <p:cNvPicPr preferRelativeResize="0"/>
          <p:nvPr/>
        </p:nvPicPr>
        <p:blipFill>
          <a:blip r:embed="rId3">
            <a:alphaModFix/>
          </a:blip>
          <a:stretch>
            <a:fillRect/>
          </a:stretch>
        </p:blipFill>
        <p:spPr>
          <a:xfrm>
            <a:off x="372825" y="1239675"/>
            <a:ext cx="3970749" cy="2455250"/>
          </a:xfrm>
          <a:prstGeom prst="rect">
            <a:avLst/>
          </a:prstGeom>
          <a:noFill/>
          <a:ln>
            <a:noFill/>
          </a:ln>
        </p:spPr>
      </p:pic>
      <p:pic>
        <p:nvPicPr>
          <p:cNvPr id="344" name="Google Shape;344;p22" title="Points scored"/>
          <p:cNvPicPr preferRelativeResize="0"/>
          <p:nvPr/>
        </p:nvPicPr>
        <p:blipFill>
          <a:blip r:embed="rId4">
            <a:alphaModFix/>
          </a:blip>
          <a:stretch>
            <a:fillRect/>
          </a:stretch>
        </p:blipFill>
        <p:spPr>
          <a:xfrm>
            <a:off x="4897000" y="1284375"/>
            <a:ext cx="3826173" cy="2365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3"/>
          <p:cNvSpPr txBox="1"/>
          <p:nvPr>
            <p:ph type="title"/>
          </p:nvPr>
        </p:nvSpPr>
        <p:spPr>
          <a:xfrm>
            <a:off x="311700" y="50282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Pie Chart Representation cont.</a:t>
            </a:r>
            <a:endParaRPr/>
          </a:p>
        </p:txBody>
      </p:sp>
      <p:pic>
        <p:nvPicPr>
          <p:cNvPr id="350" name="Google Shape;350;p23" title="Points scored"/>
          <p:cNvPicPr preferRelativeResize="0"/>
          <p:nvPr/>
        </p:nvPicPr>
        <p:blipFill>
          <a:blip r:embed="rId3">
            <a:alphaModFix/>
          </a:blip>
          <a:stretch>
            <a:fillRect/>
          </a:stretch>
        </p:blipFill>
        <p:spPr>
          <a:xfrm>
            <a:off x="2216713" y="1454025"/>
            <a:ext cx="4710576" cy="2912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4"/>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a:t>
            </a:r>
            <a:endParaRPr/>
          </a:p>
        </p:txBody>
      </p:sp>
      <p:sp>
        <p:nvSpPr>
          <p:cNvPr id="356" name="Google Shape;356;p24"/>
          <p:cNvSpPr txBox="1"/>
          <p:nvPr>
            <p:ph type="title"/>
          </p:nvPr>
        </p:nvSpPr>
        <p:spPr>
          <a:xfrm>
            <a:off x="311700" y="1278150"/>
            <a:ext cx="85206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t>CT-BERT</a:t>
            </a:r>
            <a:endParaRPr sz="1800"/>
          </a:p>
        </p:txBody>
      </p:sp>
      <p:pic>
        <p:nvPicPr>
          <p:cNvPr id="357" name="Google Shape;357;p24"/>
          <p:cNvPicPr preferRelativeResize="0"/>
          <p:nvPr/>
        </p:nvPicPr>
        <p:blipFill rotWithShape="1">
          <a:blip r:embed="rId3">
            <a:alphaModFix/>
          </a:blip>
          <a:srcRect b="0" l="0" r="5526" t="0"/>
          <a:stretch/>
        </p:blipFill>
        <p:spPr>
          <a:xfrm>
            <a:off x="311700" y="1739850"/>
            <a:ext cx="4257674" cy="1913375"/>
          </a:xfrm>
          <a:prstGeom prst="rect">
            <a:avLst/>
          </a:prstGeom>
          <a:noFill/>
          <a:ln>
            <a:noFill/>
          </a:ln>
        </p:spPr>
      </p:pic>
      <p:sp>
        <p:nvSpPr>
          <p:cNvPr id="358" name="Google Shape;358;p24"/>
          <p:cNvSpPr txBox="1"/>
          <p:nvPr>
            <p:ph type="title"/>
          </p:nvPr>
        </p:nvSpPr>
        <p:spPr>
          <a:xfrm>
            <a:off x="311700" y="3704950"/>
            <a:ext cx="4527300" cy="9639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0"/>
              </a:spcAft>
              <a:buNone/>
            </a:pPr>
            <a:r>
              <a:rPr b="1" lang="en" sz="1600">
                <a:solidFill>
                  <a:srgbClr val="0B5394"/>
                </a:solidFill>
              </a:rPr>
              <a:t>F1-score =  85.80%</a:t>
            </a:r>
            <a:endParaRPr b="1" sz="1600">
              <a:solidFill>
                <a:srgbClr val="0B5394"/>
              </a:solidFill>
            </a:endParaRPr>
          </a:p>
          <a:p>
            <a:pPr indent="0" lvl="0" marL="0" rtl="0" algn="l">
              <a:lnSpc>
                <a:spcPct val="115000"/>
              </a:lnSpc>
              <a:spcBef>
                <a:spcPts val="900"/>
              </a:spcBef>
              <a:spcAft>
                <a:spcPts val="900"/>
              </a:spcAft>
              <a:buNone/>
            </a:pPr>
            <a:r>
              <a:rPr lang="en" sz="1150"/>
              <a:t>This metric balances the concerns of both precision and recall and is therefore a more reliable measure of performance</a:t>
            </a:r>
            <a:endParaRPr b="1" sz="1700">
              <a:solidFill>
                <a:srgbClr val="0B5394"/>
              </a:solidFill>
            </a:endParaRPr>
          </a:p>
        </p:txBody>
      </p:sp>
      <p:pic>
        <p:nvPicPr>
          <p:cNvPr id="359" name="Google Shape;359;p24"/>
          <p:cNvPicPr preferRelativeResize="0"/>
          <p:nvPr/>
        </p:nvPicPr>
        <p:blipFill rotWithShape="1">
          <a:blip r:embed="rId4">
            <a:alphaModFix/>
          </a:blip>
          <a:srcRect b="0" l="44687" r="0" t="0"/>
          <a:stretch/>
        </p:blipFill>
        <p:spPr>
          <a:xfrm>
            <a:off x="5559000" y="1829775"/>
            <a:ext cx="3398274" cy="314325"/>
          </a:xfrm>
          <a:prstGeom prst="rect">
            <a:avLst/>
          </a:prstGeom>
          <a:noFill/>
          <a:ln>
            <a:noFill/>
          </a:ln>
        </p:spPr>
      </p:pic>
      <p:pic>
        <p:nvPicPr>
          <p:cNvPr id="360" name="Google Shape;360;p24"/>
          <p:cNvPicPr preferRelativeResize="0"/>
          <p:nvPr/>
        </p:nvPicPr>
        <p:blipFill>
          <a:blip r:embed="rId5">
            <a:alphaModFix/>
          </a:blip>
          <a:stretch>
            <a:fillRect/>
          </a:stretch>
        </p:blipFill>
        <p:spPr>
          <a:xfrm>
            <a:off x="4699588" y="2144088"/>
            <a:ext cx="4257675" cy="1104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5"/>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Findings</a:t>
            </a:r>
            <a:endParaRPr/>
          </a:p>
        </p:txBody>
      </p:sp>
      <p:pic>
        <p:nvPicPr>
          <p:cNvPr id="366" name="Google Shape;366;p25"/>
          <p:cNvPicPr preferRelativeResize="0"/>
          <p:nvPr/>
        </p:nvPicPr>
        <p:blipFill>
          <a:blip r:embed="rId3">
            <a:alphaModFix/>
          </a:blip>
          <a:stretch>
            <a:fillRect/>
          </a:stretch>
        </p:blipFill>
        <p:spPr>
          <a:xfrm>
            <a:off x="431825" y="1420200"/>
            <a:ext cx="4429125" cy="3086100"/>
          </a:xfrm>
          <a:prstGeom prst="rect">
            <a:avLst/>
          </a:prstGeom>
          <a:noFill/>
          <a:ln>
            <a:noFill/>
          </a:ln>
        </p:spPr>
      </p:pic>
      <p:sp>
        <p:nvSpPr>
          <p:cNvPr id="367" name="Google Shape;367;p25"/>
          <p:cNvSpPr txBox="1"/>
          <p:nvPr>
            <p:ph type="title"/>
          </p:nvPr>
        </p:nvSpPr>
        <p:spPr>
          <a:xfrm>
            <a:off x="5175775" y="2161200"/>
            <a:ext cx="3033600" cy="2345100"/>
          </a:xfrm>
          <a:prstGeom prst="rect">
            <a:avLst/>
          </a:prstGeom>
        </p:spPr>
        <p:txBody>
          <a:bodyPr anchorCtr="0" anchor="ctr" bIns="91425" lIns="91425" spcFirstLastPara="1" rIns="91425" wrap="square" tIns="91425">
            <a:normAutofit fontScale="90000"/>
          </a:bodyPr>
          <a:lstStyle/>
          <a:p>
            <a:pPr indent="-280035" lvl="0" marL="457200" rtl="0" algn="l">
              <a:lnSpc>
                <a:spcPct val="115000"/>
              </a:lnSpc>
              <a:spcBef>
                <a:spcPts val="900"/>
              </a:spcBef>
              <a:spcAft>
                <a:spcPts val="0"/>
              </a:spcAft>
              <a:buSzPct val="45000"/>
              <a:buChar char="●"/>
            </a:pPr>
            <a:r>
              <a:rPr lang="en" sz="2000"/>
              <a:t>Negative: 233</a:t>
            </a:r>
            <a:endParaRPr sz="2000"/>
          </a:p>
          <a:p>
            <a:pPr indent="-280035" lvl="0" marL="457200" rtl="0" algn="l">
              <a:lnSpc>
                <a:spcPct val="115000"/>
              </a:lnSpc>
              <a:spcBef>
                <a:spcPts val="0"/>
              </a:spcBef>
              <a:spcAft>
                <a:spcPts val="0"/>
              </a:spcAft>
              <a:buSzPct val="45000"/>
              <a:buChar char="●"/>
            </a:pPr>
            <a:r>
              <a:rPr lang="en" sz="2000"/>
              <a:t>Positive: 44</a:t>
            </a:r>
            <a:endParaRPr sz="2000"/>
          </a:p>
          <a:p>
            <a:pPr indent="0" lvl="0" marL="457200" rtl="0" algn="l">
              <a:lnSpc>
                <a:spcPct val="115000"/>
              </a:lnSpc>
              <a:spcBef>
                <a:spcPts val="900"/>
              </a:spcBef>
              <a:spcAft>
                <a:spcPts val="0"/>
              </a:spcAft>
              <a:buNone/>
            </a:pPr>
            <a:r>
              <a:t/>
            </a:r>
            <a:endParaRPr sz="2000"/>
          </a:p>
          <a:p>
            <a:pPr indent="0" lvl="0" marL="0" rtl="0" algn="just">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6"/>
          <p:cNvSpPr txBox="1"/>
          <p:nvPr>
            <p:ph type="title"/>
          </p:nvPr>
        </p:nvSpPr>
        <p:spPr>
          <a:xfrm>
            <a:off x="269700" y="21942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Limitations</a:t>
            </a:r>
            <a:endParaRPr/>
          </a:p>
        </p:txBody>
      </p:sp>
      <p:sp>
        <p:nvSpPr>
          <p:cNvPr id="373" name="Google Shape;373;p26"/>
          <p:cNvSpPr txBox="1"/>
          <p:nvPr/>
        </p:nvSpPr>
        <p:spPr>
          <a:xfrm>
            <a:off x="1616525" y="1794975"/>
            <a:ext cx="58572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The geocode parameter was unable to be used since we could not have enough data from each localised region (i.e Africa, UK)</a:t>
            </a:r>
            <a:endParaRPr b="1">
              <a:solidFill>
                <a:schemeClr val="lt1"/>
              </a:solidFill>
              <a:latin typeface="Maven Pro"/>
              <a:ea typeface="Maven Pro"/>
              <a:cs typeface="Maven Pro"/>
              <a:sym typeface="Maven Pro"/>
            </a:endParaRPr>
          </a:p>
          <a:p>
            <a:pPr indent="-317500" lvl="0" marL="457200" rtl="0" algn="l">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A major inconvenience was that the standard Twitter API only allows the access of tweets from the last 7 days; we could not extract data from the beginning of the pandemic</a:t>
            </a:r>
            <a:endParaRPr b="1">
              <a:solidFill>
                <a:schemeClr val="lt1"/>
              </a:solidFill>
              <a:latin typeface="Maven Pro"/>
              <a:ea typeface="Maven Pro"/>
              <a:cs typeface="Maven Pro"/>
              <a:sym typeface="Maven Pr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7"/>
          <p:cNvSpPr txBox="1"/>
          <p:nvPr>
            <p:ph type="title"/>
          </p:nvPr>
        </p:nvSpPr>
        <p:spPr>
          <a:xfrm>
            <a:off x="311700" y="3348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379" name="Google Shape;379;p27"/>
          <p:cNvSpPr txBox="1"/>
          <p:nvPr/>
        </p:nvSpPr>
        <p:spPr>
          <a:xfrm>
            <a:off x="1643400" y="1740450"/>
            <a:ext cx="5857200" cy="1908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More studies: While authors of this study believe it to be one to pave the way for </a:t>
            </a:r>
            <a:r>
              <a:rPr b="1" lang="en">
                <a:solidFill>
                  <a:schemeClr val="lt1"/>
                </a:solidFill>
                <a:latin typeface="Maven Pro"/>
                <a:ea typeface="Maven Pro"/>
                <a:cs typeface="Maven Pro"/>
                <a:sym typeface="Maven Pro"/>
              </a:rPr>
              <a:t>changes in the consciousness of all involved stakeholders. Further studies are to be encouraged if more tangible changes are to be seen in the situation.</a:t>
            </a:r>
            <a:endParaRPr b="1">
              <a:solidFill>
                <a:schemeClr val="lt1"/>
              </a:solidFill>
              <a:latin typeface="Maven Pro"/>
              <a:ea typeface="Maven Pro"/>
              <a:cs typeface="Maven Pro"/>
              <a:sym typeface="Maven Pro"/>
            </a:endParaRPr>
          </a:p>
          <a:p>
            <a:pPr indent="-317500" lvl="0" marL="457200" rtl="0" algn="just">
              <a:spcBef>
                <a:spcPts val="0"/>
              </a:spcBef>
              <a:spcAft>
                <a:spcPts val="0"/>
              </a:spcAft>
              <a:buClr>
                <a:schemeClr val="lt1"/>
              </a:buClr>
              <a:buSzPts val="1400"/>
              <a:buFont typeface="Maven Pro"/>
              <a:buChar char="●"/>
            </a:pPr>
            <a:r>
              <a:rPr b="1" lang="en">
                <a:solidFill>
                  <a:schemeClr val="lt1"/>
                </a:solidFill>
                <a:latin typeface="Maven Pro"/>
                <a:ea typeface="Maven Pro"/>
                <a:cs typeface="Maven Pro"/>
                <a:sym typeface="Maven Pro"/>
              </a:rPr>
              <a:t>mRNA booster shot has just been tested as a hybrid-immunity vaccine. Future studies should be run on datasets covering this new vaccine in order to get more accurate results.</a:t>
            </a:r>
            <a:endParaRPr b="1">
              <a:solidFill>
                <a:schemeClr val="lt1"/>
              </a:solidFill>
              <a:latin typeface="Maven Pro"/>
              <a:ea typeface="Maven Pro"/>
              <a:cs typeface="Maven Pro"/>
              <a:sym typeface="Maven Pr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8"/>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4572000" y="1595575"/>
            <a:ext cx="4017600" cy="2916600"/>
          </a:xfrm>
          <a:prstGeom prst="rect">
            <a:avLst/>
          </a:prstGeom>
        </p:spPr>
        <p:txBody>
          <a:bodyPr anchorCtr="0" anchor="ctr" bIns="91425" lIns="91425" spcFirstLastPara="1" rIns="91425" wrap="square" tIns="91425">
            <a:normAutofit fontScale="90000"/>
          </a:bodyPr>
          <a:lstStyle/>
          <a:p>
            <a:pPr indent="0" lvl="0" marL="0" rtl="0" algn="just">
              <a:spcBef>
                <a:spcPts val="0"/>
              </a:spcBef>
              <a:spcAft>
                <a:spcPts val="0"/>
              </a:spcAft>
              <a:buSzPct val="32459"/>
              <a:buNone/>
            </a:pPr>
            <a:r>
              <a:rPr lang="en" sz="3050"/>
              <a:t>To what extent is the sentiment of the COVID-19 booster shot a measure of protectionism towards global herd immunity?</a:t>
            </a:r>
            <a:endParaRPr sz="3050"/>
          </a:p>
        </p:txBody>
      </p:sp>
      <p:pic>
        <p:nvPicPr>
          <p:cNvPr id="284" name="Google Shape;284;p14"/>
          <p:cNvPicPr preferRelativeResize="0"/>
          <p:nvPr/>
        </p:nvPicPr>
        <p:blipFill rotWithShape="1">
          <a:blip r:embed="rId3">
            <a:alphaModFix/>
          </a:blip>
          <a:srcRect b="0" l="6422" r="6431" t="0"/>
          <a:stretch/>
        </p:blipFill>
        <p:spPr>
          <a:xfrm>
            <a:off x="415625" y="834625"/>
            <a:ext cx="3348125" cy="3841950"/>
          </a:xfrm>
          <a:prstGeom prst="rect">
            <a:avLst/>
          </a:prstGeom>
          <a:noFill/>
          <a:ln>
            <a:noFill/>
          </a:ln>
        </p:spPr>
      </p:pic>
      <p:sp>
        <p:nvSpPr>
          <p:cNvPr id="285" name="Google Shape;285;p14"/>
          <p:cNvSpPr txBox="1"/>
          <p:nvPr>
            <p:ph type="title"/>
          </p:nvPr>
        </p:nvSpPr>
        <p:spPr>
          <a:xfrm>
            <a:off x="3979725" y="436350"/>
            <a:ext cx="48525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Research Title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291" name="Google Shape;291;p15"/>
          <p:cNvSpPr txBox="1"/>
          <p:nvPr>
            <p:ph type="title"/>
          </p:nvPr>
        </p:nvSpPr>
        <p:spPr>
          <a:xfrm>
            <a:off x="311700" y="1341475"/>
            <a:ext cx="8520600" cy="3105000"/>
          </a:xfrm>
          <a:prstGeom prst="rect">
            <a:avLst/>
          </a:prstGeom>
        </p:spPr>
        <p:txBody>
          <a:bodyPr anchorCtr="0" anchor="ctr" bIns="91425" lIns="91425" spcFirstLastPara="1" rIns="91425" wrap="square" tIns="91425">
            <a:normAutofit fontScale="90000"/>
          </a:bodyPr>
          <a:lstStyle/>
          <a:p>
            <a:pPr indent="0" lvl="0" marL="0" rtl="0" algn="just">
              <a:lnSpc>
                <a:spcPct val="115000"/>
              </a:lnSpc>
              <a:spcBef>
                <a:spcPts val="1200"/>
              </a:spcBef>
              <a:spcAft>
                <a:spcPts val="0"/>
              </a:spcAft>
              <a:buNone/>
            </a:pPr>
            <a:r>
              <a:rPr lang="en" sz="2000"/>
              <a:t>This big data experiment uses descriptive, diagnostic, predictive and prescriptive data analysis techniques to provide a real-world example of how </a:t>
            </a:r>
            <a:r>
              <a:rPr lang="en" sz="2000"/>
              <a:t>big data, data science and machine learning is applied to uncover patterns, correlations and other insights to investigate the sentiment surrounding the covid-19 booster shot to improve herd immunity based on global Tweeter data (“Tweets”) from the 15th of June 2022 to the 22nd of June 2022.</a:t>
            </a:r>
            <a:endParaRPr sz="2000"/>
          </a:p>
          <a:p>
            <a:pPr indent="0" lvl="0" marL="0" rtl="0" algn="just">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311700" y="429375"/>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297" name="Google Shape;297;p16"/>
          <p:cNvSpPr txBox="1"/>
          <p:nvPr/>
        </p:nvSpPr>
        <p:spPr>
          <a:xfrm>
            <a:off x="311700" y="1817000"/>
            <a:ext cx="3750600" cy="2016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2000">
                <a:solidFill>
                  <a:srgbClr val="FFFFFF"/>
                </a:solidFill>
              </a:rPr>
              <a:t>H</a:t>
            </a:r>
            <a:r>
              <a:rPr b="1" baseline="-25000" lang="en" sz="2000">
                <a:solidFill>
                  <a:srgbClr val="FFFFFF"/>
                </a:solidFill>
              </a:rPr>
              <a:t>1</a:t>
            </a:r>
            <a:r>
              <a:rPr b="1" lang="en" sz="2000">
                <a:solidFill>
                  <a:srgbClr val="FFFFFF"/>
                </a:solidFill>
              </a:rPr>
              <a:t>:</a:t>
            </a:r>
            <a:r>
              <a:rPr lang="en" sz="2000">
                <a:solidFill>
                  <a:srgbClr val="FFFFFF"/>
                </a:solidFill>
              </a:rPr>
              <a:t> </a:t>
            </a:r>
            <a:r>
              <a:rPr b="1" lang="en" sz="2000">
                <a:solidFill>
                  <a:srgbClr val="FFFFFF"/>
                </a:solidFill>
              </a:rPr>
              <a:t>Vaccine hesitancy.</a:t>
            </a:r>
            <a:endParaRPr b="1" sz="2000">
              <a:solidFill>
                <a:srgbClr val="FFFFFF"/>
              </a:solidFill>
            </a:endParaRPr>
          </a:p>
          <a:p>
            <a:pPr indent="0" lvl="0" marL="0" rtl="0" algn="just">
              <a:lnSpc>
                <a:spcPct val="115000"/>
              </a:lnSpc>
              <a:spcBef>
                <a:spcPts val="1200"/>
              </a:spcBef>
              <a:spcAft>
                <a:spcPts val="0"/>
              </a:spcAft>
              <a:buNone/>
            </a:pPr>
            <a:r>
              <a:rPr b="1" lang="en" sz="2000">
                <a:solidFill>
                  <a:srgbClr val="FFFFFF"/>
                </a:solidFill>
              </a:rPr>
              <a:t>H</a:t>
            </a:r>
            <a:r>
              <a:rPr b="1" baseline="-25000" lang="en" sz="2000">
                <a:solidFill>
                  <a:srgbClr val="FFFFFF"/>
                </a:solidFill>
              </a:rPr>
              <a:t>2</a:t>
            </a:r>
            <a:r>
              <a:rPr b="1" lang="en" sz="2000">
                <a:solidFill>
                  <a:srgbClr val="FFFFFF"/>
                </a:solidFill>
              </a:rPr>
              <a:t>: Protection questions. </a:t>
            </a:r>
            <a:endParaRPr b="1" sz="2000">
              <a:solidFill>
                <a:srgbClr val="FFFFFF"/>
              </a:solidFill>
            </a:endParaRPr>
          </a:p>
          <a:p>
            <a:pPr indent="0" lvl="0" marL="0" rtl="0" algn="just">
              <a:lnSpc>
                <a:spcPct val="115000"/>
              </a:lnSpc>
              <a:spcBef>
                <a:spcPts val="1200"/>
              </a:spcBef>
              <a:spcAft>
                <a:spcPts val="0"/>
              </a:spcAft>
              <a:buNone/>
            </a:pPr>
            <a:r>
              <a:rPr b="1" lang="en" sz="2000">
                <a:solidFill>
                  <a:srgbClr val="FFFFFF"/>
                </a:solidFill>
              </a:rPr>
              <a:t>H</a:t>
            </a:r>
            <a:r>
              <a:rPr b="1" baseline="-25000" lang="en" sz="2000">
                <a:solidFill>
                  <a:srgbClr val="FFFFFF"/>
                </a:solidFill>
              </a:rPr>
              <a:t>3</a:t>
            </a:r>
            <a:r>
              <a:rPr b="1" lang="en" sz="2000">
                <a:solidFill>
                  <a:srgbClr val="FFFFFF"/>
                </a:solidFill>
              </a:rPr>
              <a:t>:</a:t>
            </a:r>
            <a:r>
              <a:rPr lang="en" sz="2000">
                <a:solidFill>
                  <a:srgbClr val="FFFFFF"/>
                </a:solidFill>
              </a:rPr>
              <a:t> </a:t>
            </a:r>
            <a:r>
              <a:rPr b="1" lang="en" sz="2000">
                <a:solidFill>
                  <a:srgbClr val="FFFFFF"/>
                </a:solidFill>
              </a:rPr>
              <a:t>Uneven vaccine access.</a:t>
            </a:r>
            <a:endParaRPr b="1" sz="2000">
              <a:solidFill>
                <a:srgbClr val="FFFFFF"/>
              </a:solidFill>
            </a:endParaRPr>
          </a:p>
          <a:p>
            <a:pPr indent="0" lvl="0" marL="0" rtl="0" algn="just">
              <a:lnSpc>
                <a:spcPct val="115000"/>
              </a:lnSpc>
              <a:spcBef>
                <a:spcPts val="1200"/>
              </a:spcBef>
              <a:spcAft>
                <a:spcPts val="1200"/>
              </a:spcAft>
              <a:buNone/>
            </a:pPr>
            <a:r>
              <a:rPr b="1" lang="en" sz="2000">
                <a:solidFill>
                  <a:srgbClr val="FFFFFF"/>
                </a:solidFill>
              </a:rPr>
              <a:t>H</a:t>
            </a:r>
            <a:r>
              <a:rPr b="1" baseline="-25000" lang="en" sz="2000">
                <a:solidFill>
                  <a:srgbClr val="FFFFFF"/>
                </a:solidFill>
              </a:rPr>
              <a:t>4</a:t>
            </a:r>
            <a:r>
              <a:rPr b="1" lang="en" sz="2000">
                <a:solidFill>
                  <a:srgbClr val="FFFFFF"/>
                </a:solidFill>
              </a:rPr>
              <a:t>:</a:t>
            </a:r>
            <a:r>
              <a:rPr lang="en" sz="2000">
                <a:solidFill>
                  <a:srgbClr val="FFFFFF"/>
                </a:solidFill>
              </a:rPr>
              <a:t> </a:t>
            </a:r>
            <a:r>
              <a:rPr b="1" lang="en" sz="2000">
                <a:solidFill>
                  <a:srgbClr val="FFFFFF"/>
                </a:solidFill>
              </a:rPr>
              <a:t>Hybrid Immunity.</a:t>
            </a:r>
            <a:endParaRPr b="1" sz="20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Methodology and Data Management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308" name="Google Shape;308;p18"/>
          <p:cNvSpPr txBox="1"/>
          <p:nvPr>
            <p:ph type="title"/>
          </p:nvPr>
        </p:nvSpPr>
        <p:spPr>
          <a:xfrm>
            <a:off x="311700" y="1873175"/>
            <a:ext cx="3033600" cy="28416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900"/>
              </a:spcBef>
              <a:spcAft>
                <a:spcPts val="0"/>
              </a:spcAft>
              <a:buNone/>
            </a:pPr>
            <a:r>
              <a:rPr b="1" lang="en" sz="2000"/>
              <a:t>Search words:</a:t>
            </a:r>
            <a:endParaRPr b="1" sz="2000"/>
          </a:p>
          <a:p>
            <a:pPr indent="0" lvl="0" marL="0" rtl="0" algn="l">
              <a:lnSpc>
                <a:spcPct val="115000"/>
              </a:lnSpc>
              <a:spcBef>
                <a:spcPts val="900"/>
              </a:spcBef>
              <a:spcAft>
                <a:spcPts val="0"/>
              </a:spcAft>
              <a:buNone/>
            </a:pPr>
            <a:r>
              <a:rPr lang="en" sz="2000"/>
              <a:t>"coronavirus OR covid OR pandemic OR covid19 OR lockdown AND herd immunity OR collective immunity OR immunity OR booster"</a:t>
            </a:r>
            <a:endParaRPr sz="2000"/>
          </a:p>
          <a:p>
            <a:pPr indent="0" lvl="0" marL="457200" rtl="0" algn="l">
              <a:lnSpc>
                <a:spcPct val="115000"/>
              </a:lnSpc>
              <a:spcBef>
                <a:spcPts val="900"/>
              </a:spcBef>
              <a:spcAft>
                <a:spcPts val="0"/>
              </a:spcAft>
              <a:buNone/>
            </a:pPr>
            <a:r>
              <a:t/>
            </a:r>
            <a:endParaRPr sz="2000"/>
          </a:p>
          <a:p>
            <a:pPr indent="0" lvl="0" marL="0" rtl="0" algn="just">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pic>
        <p:nvPicPr>
          <p:cNvPr id="309" name="Google Shape;309;p18"/>
          <p:cNvPicPr preferRelativeResize="0"/>
          <p:nvPr/>
        </p:nvPicPr>
        <p:blipFill>
          <a:blip r:embed="rId3">
            <a:alphaModFix/>
          </a:blip>
          <a:stretch>
            <a:fillRect/>
          </a:stretch>
        </p:blipFill>
        <p:spPr>
          <a:xfrm>
            <a:off x="3899775" y="860750"/>
            <a:ext cx="4404475" cy="3526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311700" y="1071200"/>
            <a:ext cx="8520600" cy="6312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2900"/>
              <a:t>Word Clouds of positive and </a:t>
            </a:r>
            <a:r>
              <a:rPr b="1" lang="en" sz="2900"/>
              <a:t>negative words</a:t>
            </a:r>
            <a:endParaRPr sz="4500"/>
          </a:p>
        </p:txBody>
      </p:sp>
      <p:sp>
        <p:nvSpPr>
          <p:cNvPr id="315" name="Google Shape;315;p19"/>
          <p:cNvSpPr txBox="1"/>
          <p:nvPr>
            <p:ph type="title"/>
          </p:nvPr>
        </p:nvSpPr>
        <p:spPr>
          <a:xfrm>
            <a:off x="4779000" y="211005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t>Negative</a:t>
            </a:r>
            <a:endParaRPr sz="1800"/>
          </a:p>
        </p:txBody>
      </p:sp>
      <p:sp>
        <p:nvSpPr>
          <p:cNvPr id="316" name="Google Shape;316;p19"/>
          <p:cNvSpPr txBox="1"/>
          <p:nvPr>
            <p:ph type="title"/>
          </p:nvPr>
        </p:nvSpPr>
        <p:spPr>
          <a:xfrm>
            <a:off x="311713" y="211005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t>Positive</a:t>
            </a:r>
            <a:endParaRPr sz="1800"/>
          </a:p>
        </p:txBody>
      </p:sp>
      <p:pic>
        <p:nvPicPr>
          <p:cNvPr id="317" name="Google Shape;317;p19"/>
          <p:cNvPicPr preferRelativeResize="0"/>
          <p:nvPr/>
        </p:nvPicPr>
        <p:blipFill>
          <a:blip r:embed="rId3">
            <a:alphaModFix/>
          </a:blip>
          <a:stretch>
            <a:fillRect/>
          </a:stretch>
        </p:blipFill>
        <p:spPr>
          <a:xfrm>
            <a:off x="772051" y="2599300"/>
            <a:ext cx="2785227" cy="2239400"/>
          </a:xfrm>
          <a:prstGeom prst="rect">
            <a:avLst/>
          </a:prstGeom>
          <a:noFill/>
          <a:ln>
            <a:noFill/>
          </a:ln>
        </p:spPr>
      </p:pic>
      <p:pic>
        <p:nvPicPr>
          <p:cNvPr id="318" name="Google Shape;318;p19"/>
          <p:cNvPicPr preferRelativeResize="0"/>
          <p:nvPr/>
        </p:nvPicPr>
        <p:blipFill>
          <a:blip r:embed="rId4">
            <a:alphaModFix/>
          </a:blip>
          <a:stretch>
            <a:fillRect/>
          </a:stretch>
        </p:blipFill>
        <p:spPr>
          <a:xfrm>
            <a:off x="5413038" y="2599287"/>
            <a:ext cx="2785225" cy="22475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Data</a:t>
            </a:r>
            <a:endParaRPr/>
          </a:p>
        </p:txBody>
      </p:sp>
      <p:sp>
        <p:nvSpPr>
          <p:cNvPr id="324" name="Google Shape;324;p20"/>
          <p:cNvSpPr txBox="1"/>
          <p:nvPr>
            <p:ph type="title"/>
          </p:nvPr>
        </p:nvSpPr>
        <p:spPr>
          <a:xfrm>
            <a:off x="311700" y="2369950"/>
            <a:ext cx="3033600" cy="23451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900"/>
              </a:spcBef>
              <a:spcAft>
                <a:spcPts val="0"/>
              </a:spcAft>
              <a:buNone/>
            </a:pPr>
            <a:r>
              <a:rPr b="1" lang="en" sz="2000"/>
              <a:t>Meta Data / Identifiers:</a:t>
            </a:r>
            <a:endParaRPr b="1" sz="2000"/>
          </a:p>
          <a:p>
            <a:pPr indent="-280035" lvl="0" marL="457200" rtl="0" algn="l">
              <a:lnSpc>
                <a:spcPct val="115000"/>
              </a:lnSpc>
              <a:spcBef>
                <a:spcPts val="900"/>
              </a:spcBef>
              <a:spcAft>
                <a:spcPts val="0"/>
              </a:spcAft>
              <a:buSzPct val="45000"/>
              <a:buChar char="●"/>
            </a:pPr>
            <a:r>
              <a:rPr lang="en" sz="2000"/>
              <a:t>Location</a:t>
            </a:r>
            <a:endParaRPr sz="2000"/>
          </a:p>
          <a:p>
            <a:pPr indent="-280035" lvl="0" marL="457200" rtl="0" algn="l">
              <a:lnSpc>
                <a:spcPct val="115000"/>
              </a:lnSpc>
              <a:spcBef>
                <a:spcPts val="0"/>
              </a:spcBef>
              <a:spcAft>
                <a:spcPts val="0"/>
              </a:spcAft>
              <a:buSzPct val="45000"/>
              <a:buChar char="●"/>
            </a:pPr>
            <a:r>
              <a:rPr lang="en" sz="2000"/>
              <a:t>Language = EN</a:t>
            </a:r>
            <a:endParaRPr sz="2000"/>
          </a:p>
          <a:p>
            <a:pPr indent="-280035" lvl="0" marL="457200" rtl="0" algn="l">
              <a:lnSpc>
                <a:spcPct val="115000"/>
              </a:lnSpc>
              <a:spcBef>
                <a:spcPts val="0"/>
              </a:spcBef>
              <a:spcAft>
                <a:spcPts val="0"/>
              </a:spcAft>
              <a:buSzPct val="45000"/>
              <a:buChar char="●"/>
            </a:pPr>
            <a:r>
              <a:rPr lang="en" sz="2000"/>
              <a:t>Label</a:t>
            </a:r>
            <a:endParaRPr sz="2000"/>
          </a:p>
          <a:p>
            <a:pPr indent="-280035" lvl="0" marL="457200" rtl="0" algn="l">
              <a:lnSpc>
                <a:spcPct val="115000"/>
              </a:lnSpc>
              <a:spcBef>
                <a:spcPts val="0"/>
              </a:spcBef>
              <a:spcAft>
                <a:spcPts val="0"/>
              </a:spcAft>
              <a:buSzPct val="45000"/>
              <a:buChar char="●"/>
            </a:pPr>
            <a:r>
              <a:rPr lang="en" sz="2000"/>
              <a:t>Date and Time</a:t>
            </a:r>
            <a:endParaRPr sz="2000"/>
          </a:p>
          <a:p>
            <a:pPr indent="-280035" lvl="0" marL="457200" rtl="0" algn="l">
              <a:lnSpc>
                <a:spcPct val="115000"/>
              </a:lnSpc>
              <a:spcBef>
                <a:spcPts val="0"/>
              </a:spcBef>
              <a:spcAft>
                <a:spcPts val="0"/>
              </a:spcAft>
              <a:buSzPct val="45000"/>
              <a:buChar char="●"/>
            </a:pPr>
            <a:r>
              <a:rPr lang="en" sz="2000"/>
              <a:t>Tweet ID</a:t>
            </a:r>
            <a:endParaRPr sz="2000"/>
          </a:p>
          <a:p>
            <a:pPr indent="-280035" lvl="0" marL="457200" rtl="0" algn="l">
              <a:lnSpc>
                <a:spcPct val="115000"/>
              </a:lnSpc>
              <a:spcBef>
                <a:spcPts val="0"/>
              </a:spcBef>
              <a:spcAft>
                <a:spcPts val="0"/>
              </a:spcAft>
              <a:buSzPct val="45000"/>
              <a:buChar char="●"/>
            </a:pPr>
            <a:r>
              <a:rPr lang="en" sz="2000"/>
              <a:t>Tweet Text</a:t>
            </a:r>
            <a:endParaRPr sz="2000"/>
          </a:p>
          <a:p>
            <a:pPr indent="0" lvl="0" marL="457200" rtl="0" algn="l">
              <a:lnSpc>
                <a:spcPct val="115000"/>
              </a:lnSpc>
              <a:spcBef>
                <a:spcPts val="900"/>
              </a:spcBef>
              <a:spcAft>
                <a:spcPts val="0"/>
              </a:spcAft>
              <a:buNone/>
            </a:pPr>
            <a:r>
              <a:t/>
            </a:r>
            <a:endParaRPr sz="2000"/>
          </a:p>
          <a:p>
            <a:pPr indent="0" lvl="0" marL="0" rtl="0" algn="just">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pic>
        <p:nvPicPr>
          <p:cNvPr id="325" name="Google Shape;325;p20"/>
          <p:cNvPicPr preferRelativeResize="0"/>
          <p:nvPr/>
        </p:nvPicPr>
        <p:blipFill>
          <a:blip r:embed="rId3">
            <a:alphaModFix/>
          </a:blip>
          <a:stretch>
            <a:fillRect/>
          </a:stretch>
        </p:blipFill>
        <p:spPr>
          <a:xfrm>
            <a:off x="3345300" y="1609725"/>
            <a:ext cx="5493901" cy="2273568"/>
          </a:xfrm>
          <a:prstGeom prst="rect">
            <a:avLst/>
          </a:prstGeom>
          <a:noFill/>
          <a:ln>
            <a:noFill/>
          </a:ln>
        </p:spPr>
      </p:pic>
      <p:sp>
        <p:nvSpPr>
          <p:cNvPr id="326" name="Google Shape;326;p20"/>
          <p:cNvSpPr txBox="1"/>
          <p:nvPr>
            <p:ph type="title"/>
          </p:nvPr>
        </p:nvSpPr>
        <p:spPr>
          <a:xfrm>
            <a:off x="3345300" y="4801975"/>
            <a:ext cx="5493900" cy="93300"/>
          </a:xfrm>
          <a:prstGeom prst="rect">
            <a:avLst/>
          </a:prstGeom>
        </p:spPr>
        <p:txBody>
          <a:bodyPr anchorCtr="0" anchor="ctr" bIns="91425" lIns="91425" spcFirstLastPara="1" rIns="91425" wrap="square" tIns="91425">
            <a:normAutofit fontScale="90000"/>
          </a:bodyPr>
          <a:lstStyle/>
          <a:p>
            <a:pPr indent="0" lvl="0" marL="0" rtl="0" algn="l">
              <a:lnSpc>
                <a:spcPct val="115000"/>
              </a:lnSpc>
              <a:spcBef>
                <a:spcPts val="900"/>
              </a:spcBef>
              <a:spcAft>
                <a:spcPts val="0"/>
              </a:spcAft>
              <a:buNone/>
            </a:pPr>
            <a:r>
              <a:rPr lang="en" sz="2000"/>
              <a:t>Structured and cleansed data total Rows: 277</a:t>
            </a:r>
            <a:endParaRPr sz="2000"/>
          </a:p>
          <a:p>
            <a:pPr indent="0" lvl="0" marL="0" rtl="0" algn="l">
              <a:lnSpc>
                <a:spcPct val="115000"/>
              </a:lnSpc>
              <a:spcBef>
                <a:spcPts val="1200"/>
              </a:spcBef>
              <a:spcAft>
                <a:spcPts val="0"/>
              </a:spcAft>
              <a:buNone/>
            </a:pPr>
            <a:r>
              <a:t/>
            </a:r>
            <a:endParaRPr sz="2000"/>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311700" y="4363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Model </a:t>
            </a:r>
            <a:endParaRPr/>
          </a:p>
        </p:txBody>
      </p:sp>
      <p:sp>
        <p:nvSpPr>
          <p:cNvPr id="332" name="Google Shape;332;p21"/>
          <p:cNvSpPr txBox="1"/>
          <p:nvPr>
            <p:ph type="title"/>
          </p:nvPr>
        </p:nvSpPr>
        <p:spPr>
          <a:xfrm>
            <a:off x="518700" y="127815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t>TextBlob</a:t>
            </a:r>
            <a:endParaRPr sz="1800"/>
          </a:p>
        </p:txBody>
      </p:sp>
      <p:sp>
        <p:nvSpPr>
          <p:cNvPr id="333" name="Google Shape;333;p21"/>
          <p:cNvSpPr txBox="1"/>
          <p:nvPr>
            <p:ph type="title"/>
          </p:nvPr>
        </p:nvSpPr>
        <p:spPr>
          <a:xfrm>
            <a:off x="4572016" y="127815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t>VADER</a:t>
            </a:r>
            <a:endParaRPr sz="1800"/>
          </a:p>
        </p:txBody>
      </p:sp>
      <p:pic>
        <p:nvPicPr>
          <p:cNvPr id="334" name="Google Shape;334;p21"/>
          <p:cNvPicPr preferRelativeResize="0"/>
          <p:nvPr/>
        </p:nvPicPr>
        <p:blipFill>
          <a:blip r:embed="rId3">
            <a:alphaModFix/>
          </a:blip>
          <a:stretch>
            <a:fillRect/>
          </a:stretch>
        </p:blipFill>
        <p:spPr>
          <a:xfrm>
            <a:off x="152400" y="1892250"/>
            <a:ext cx="4419600" cy="1876254"/>
          </a:xfrm>
          <a:prstGeom prst="rect">
            <a:avLst/>
          </a:prstGeom>
          <a:noFill/>
          <a:ln>
            <a:noFill/>
          </a:ln>
        </p:spPr>
      </p:pic>
      <p:pic>
        <p:nvPicPr>
          <p:cNvPr id="335" name="Google Shape;335;p21"/>
          <p:cNvPicPr preferRelativeResize="0"/>
          <p:nvPr/>
        </p:nvPicPr>
        <p:blipFill>
          <a:blip r:embed="rId4">
            <a:alphaModFix/>
          </a:blip>
          <a:stretch>
            <a:fillRect/>
          </a:stretch>
        </p:blipFill>
        <p:spPr>
          <a:xfrm>
            <a:off x="4724400" y="1892250"/>
            <a:ext cx="4267200" cy="1811547"/>
          </a:xfrm>
          <a:prstGeom prst="rect">
            <a:avLst/>
          </a:prstGeom>
          <a:noFill/>
          <a:ln>
            <a:noFill/>
          </a:ln>
        </p:spPr>
      </p:pic>
      <p:sp>
        <p:nvSpPr>
          <p:cNvPr id="336" name="Google Shape;336;p21"/>
          <p:cNvSpPr txBox="1"/>
          <p:nvPr>
            <p:ph type="title"/>
          </p:nvPr>
        </p:nvSpPr>
        <p:spPr>
          <a:xfrm>
            <a:off x="518700" y="370380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solidFill>
                  <a:srgbClr val="0B5394"/>
                </a:solidFill>
              </a:rPr>
              <a:t>Accuracy: 47.84%</a:t>
            </a:r>
            <a:endParaRPr sz="1800">
              <a:solidFill>
                <a:srgbClr val="0B5394"/>
              </a:solidFill>
            </a:endParaRPr>
          </a:p>
        </p:txBody>
      </p:sp>
      <p:sp>
        <p:nvSpPr>
          <p:cNvPr id="337" name="Google Shape;337;p21"/>
          <p:cNvSpPr txBox="1"/>
          <p:nvPr>
            <p:ph type="title"/>
          </p:nvPr>
        </p:nvSpPr>
        <p:spPr>
          <a:xfrm>
            <a:off x="4724400" y="3703800"/>
            <a:ext cx="4053300" cy="461700"/>
          </a:xfrm>
          <a:prstGeom prst="rect">
            <a:avLst/>
          </a:prstGeom>
        </p:spPr>
        <p:txBody>
          <a:bodyPr anchorCtr="0" anchor="ctr" bIns="91425" lIns="91425" spcFirstLastPara="1" rIns="91425" wrap="square" tIns="91425">
            <a:spAutoFit/>
          </a:bodyPr>
          <a:lstStyle/>
          <a:p>
            <a:pPr indent="0" lvl="0" marL="0" rtl="0" algn="l">
              <a:lnSpc>
                <a:spcPct val="115000"/>
              </a:lnSpc>
              <a:spcBef>
                <a:spcPts val="900"/>
              </a:spcBef>
              <a:spcAft>
                <a:spcPts val="900"/>
              </a:spcAft>
              <a:buNone/>
            </a:pPr>
            <a:r>
              <a:rPr b="1" lang="en" sz="1800">
                <a:solidFill>
                  <a:srgbClr val="0B5394"/>
                </a:solidFill>
              </a:rPr>
              <a:t>Accuracy: 50.23%    </a:t>
            </a:r>
            <a:endParaRPr sz="1800">
              <a:solidFill>
                <a:srgbClr val="0B539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