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0" r:id="rId6"/>
    <p:sldId id="268" r:id="rId7"/>
    <p:sldId id="263" r:id="rId8"/>
    <p:sldId id="265" r:id="rId9"/>
    <p:sldId id="269" r:id="rId10"/>
    <p:sldId id="271" r:id="rId11"/>
    <p:sldId id="272" r:id="rId12"/>
    <p:sldId id="270" r:id="rId13"/>
    <p:sldId id="273" r:id="rId14"/>
    <p:sldId id="274" r:id="rId15"/>
    <p:sldId id="275" r:id="rId16"/>
    <p:sldId id="276" r:id="rId17"/>
    <p:sldId id="278"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9" autoAdjust="0"/>
    <p:restoredTop sz="94660"/>
  </p:normalViewPr>
  <p:slideViewPr>
    <p:cSldViewPr snapToGrid="0">
      <p:cViewPr varScale="1">
        <p:scale>
          <a:sx n="68" d="100"/>
          <a:sy n="68"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1E636-A024-89CB-A623-4458E640C6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383C8B-5CA3-5820-2542-E7DF16E719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8A6030-7CF2-602E-C854-68FF40205AA4}"/>
              </a:ext>
            </a:extLst>
          </p:cNvPr>
          <p:cNvSpPr>
            <a:spLocks noGrp="1"/>
          </p:cNvSpPr>
          <p:nvPr>
            <p:ph type="dt" sz="half" idx="10"/>
          </p:nvPr>
        </p:nvSpPr>
        <p:spPr/>
        <p:txBody>
          <a:bodyPr/>
          <a:lstStyle/>
          <a:p>
            <a:fld id="{13AA2224-4643-42A0-A63B-29C36721601A}" type="datetimeFigureOut">
              <a:rPr lang="en-IN" smtClean="0"/>
              <a:t>05-11-2023</a:t>
            </a:fld>
            <a:endParaRPr lang="en-IN"/>
          </a:p>
        </p:txBody>
      </p:sp>
      <p:sp>
        <p:nvSpPr>
          <p:cNvPr id="5" name="Footer Placeholder 4">
            <a:extLst>
              <a:ext uri="{FF2B5EF4-FFF2-40B4-BE49-F238E27FC236}">
                <a16:creationId xmlns:a16="http://schemas.microsoft.com/office/drawing/2014/main" id="{EE9127D8-B038-0325-329C-8D295126DF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2CBA6A-44AF-653E-10D4-0B8873B167D6}"/>
              </a:ext>
            </a:extLst>
          </p:cNvPr>
          <p:cNvSpPr>
            <a:spLocks noGrp="1"/>
          </p:cNvSpPr>
          <p:nvPr>
            <p:ph type="sldNum" sz="quarter" idx="12"/>
          </p:nvPr>
        </p:nvSpPr>
        <p:spPr/>
        <p:txBody>
          <a:bodyPr/>
          <a:lstStyle/>
          <a:p>
            <a:fld id="{9520C9B5-E1FE-4DBC-9D8F-7FD732406DCC}" type="slidenum">
              <a:rPr lang="en-IN" smtClean="0"/>
              <a:t>‹#›</a:t>
            </a:fld>
            <a:endParaRPr lang="en-IN"/>
          </a:p>
        </p:txBody>
      </p:sp>
    </p:spTree>
    <p:extLst>
      <p:ext uri="{BB962C8B-B14F-4D97-AF65-F5344CB8AC3E}">
        <p14:creationId xmlns:p14="http://schemas.microsoft.com/office/powerpoint/2010/main" val="2106231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9429-C8E2-A1EE-AE7C-9143C7CC05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3AFC5F-0C88-87E2-B6D2-5F5B721065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379034-1631-88C3-87CD-B87E893DFD85}"/>
              </a:ext>
            </a:extLst>
          </p:cNvPr>
          <p:cNvSpPr>
            <a:spLocks noGrp="1"/>
          </p:cNvSpPr>
          <p:nvPr>
            <p:ph type="dt" sz="half" idx="10"/>
          </p:nvPr>
        </p:nvSpPr>
        <p:spPr/>
        <p:txBody>
          <a:bodyPr/>
          <a:lstStyle/>
          <a:p>
            <a:fld id="{13AA2224-4643-42A0-A63B-29C36721601A}" type="datetimeFigureOut">
              <a:rPr lang="en-IN" smtClean="0"/>
              <a:t>05-11-2023</a:t>
            </a:fld>
            <a:endParaRPr lang="en-IN"/>
          </a:p>
        </p:txBody>
      </p:sp>
      <p:sp>
        <p:nvSpPr>
          <p:cNvPr id="5" name="Footer Placeholder 4">
            <a:extLst>
              <a:ext uri="{FF2B5EF4-FFF2-40B4-BE49-F238E27FC236}">
                <a16:creationId xmlns:a16="http://schemas.microsoft.com/office/drawing/2014/main" id="{73718981-5777-70FC-409C-5A16D78D8E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E2FE6D-2106-00E1-BFF6-F7B648FE8EAF}"/>
              </a:ext>
            </a:extLst>
          </p:cNvPr>
          <p:cNvSpPr>
            <a:spLocks noGrp="1"/>
          </p:cNvSpPr>
          <p:nvPr>
            <p:ph type="sldNum" sz="quarter" idx="12"/>
          </p:nvPr>
        </p:nvSpPr>
        <p:spPr/>
        <p:txBody>
          <a:bodyPr/>
          <a:lstStyle/>
          <a:p>
            <a:fld id="{9520C9B5-E1FE-4DBC-9D8F-7FD732406DCC}" type="slidenum">
              <a:rPr lang="en-IN" smtClean="0"/>
              <a:t>‹#›</a:t>
            </a:fld>
            <a:endParaRPr lang="en-IN"/>
          </a:p>
        </p:txBody>
      </p:sp>
    </p:spTree>
    <p:extLst>
      <p:ext uri="{BB962C8B-B14F-4D97-AF65-F5344CB8AC3E}">
        <p14:creationId xmlns:p14="http://schemas.microsoft.com/office/powerpoint/2010/main" val="194878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9061D8-408B-0DAF-84D1-5ACF3F7EC3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3391D3-ED07-34EC-8EE7-7592EF7D65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F90FC3-6C91-57AE-63AA-93795C974918}"/>
              </a:ext>
            </a:extLst>
          </p:cNvPr>
          <p:cNvSpPr>
            <a:spLocks noGrp="1"/>
          </p:cNvSpPr>
          <p:nvPr>
            <p:ph type="dt" sz="half" idx="10"/>
          </p:nvPr>
        </p:nvSpPr>
        <p:spPr/>
        <p:txBody>
          <a:bodyPr/>
          <a:lstStyle/>
          <a:p>
            <a:fld id="{13AA2224-4643-42A0-A63B-29C36721601A}" type="datetimeFigureOut">
              <a:rPr lang="en-IN" smtClean="0"/>
              <a:t>05-11-2023</a:t>
            </a:fld>
            <a:endParaRPr lang="en-IN"/>
          </a:p>
        </p:txBody>
      </p:sp>
      <p:sp>
        <p:nvSpPr>
          <p:cNvPr id="5" name="Footer Placeholder 4">
            <a:extLst>
              <a:ext uri="{FF2B5EF4-FFF2-40B4-BE49-F238E27FC236}">
                <a16:creationId xmlns:a16="http://schemas.microsoft.com/office/drawing/2014/main" id="{F27477E6-FE4F-D49A-867C-7A6902C8AE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D3D8D6-9057-5540-6FE4-9AC68FAD541B}"/>
              </a:ext>
            </a:extLst>
          </p:cNvPr>
          <p:cNvSpPr>
            <a:spLocks noGrp="1"/>
          </p:cNvSpPr>
          <p:nvPr>
            <p:ph type="sldNum" sz="quarter" idx="12"/>
          </p:nvPr>
        </p:nvSpPr>
        <p:spPr/>
        <p:txBody>
          <a:bodyPr/>
          <a:lstStyle/>
          <a:p>
            <a:fld id="{9520C9B5-E1FE-4DBC-9D8F-7FD732406DCC}" type="slidenum">
              <a:rPr lang="en-IN" smtClean="0"/>
              <a:t>‹#›</a:t>
            </a:fld>
            <a:endParaRPr lang="en-IN"/>
          </a:p>
        </p:txBody>
      </p:sp>
    </p:spTree>
    <p:extLst>
      <p:ext uri="{BB962C8B-B14F-4D97-AF65-F5344CB8AC3E}">
        <p14:creationId xmlns:p14="http://schemas.microsoft.com/office/powerpoint/2010/main" val="908960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B5363-3FDB-9008-E67C-A64F100FA4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1F4847-EFA4-8D6A-4871-7D9859D910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BD2234-CBED-66AB-EA36-B2A41B84E79D}"/>
              </a:ext>
            </a:extLst>
          </p:cNvPr>
          <p:cNvSpPr>
            <a:spLocks noGrp="1"/>
          </p:cNvSpPr>
          <p:nvPr>
            <p:ph type="dt" sz="half" idx="10"/>
          </p:nvPr>
        </p:nvSpPr>
        <p:spPr/>
        <p:txBody>
          <a:bodyPr/>
          <a:lstStyle/>
          <a:p>
            <a:fld id="{13AA2224-4643-42A0-A63B-29C36721601A}" type="datetimeFigureOut">
              <a:rPr lang="en-IN" smtClean="0"/>
              <a:t>05-11-2023</a:t>
            </a:fld>
            <a:endParaRPr lang="en-IN"/>
          </a:p>
        </p:txBody>
      </p:sp>
      <p:sp>
        <p:nvSpPr>
          <p:cNvPr id="5" name="Footer Placeholder 4">
            <a:extLst>
              <a:ext uri="{FF2B5EF4-FFF2-40B4-BE49-F238E27FC236}">
                <a16:creationId xmlns:a16="http://schemas.microsoft.com/office/drawing/2014/main" id="{E74CE086-BEFC-1137-5DDD-4AF4B4503B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55FF58-2FFA-0D98-5CD4-D7A1C0C2E772}"/>
              </a:ext>
            </a:extLst>
          </p:cNvPr>
          <p:cNvSpPr>
            <a:spLocks noGrp="1"/>
          </p:cNvSpPr>
          <p:nvPr>
            <p:ph type="sldNum" sz="quarter" idx="12"/>
          </p:nvPr>
        </p:nvSpPr>
        <p:spPr/>
        <p:txBody>
          <a:bodyPr/>
          <a:lstStyle/>
          <a:p>
            <a:fld id="{9520C9B5-E1FE-4DBC-9D8F-7FD732406DCC}" type="slidenum">
              <a:rPr lang="en-IN" smtClean="0"/>
              <a:t>‹#›</a:t>
            </a:fld>
            <a:endParaRPr lang="en-IN"/>
          </a:p>
        </p:txBody>
      </p:sp>
    </p:spTree>
    <p:extLst>
      <p:ext uri="{BB962C8B-B14F-4D97-AF65-F5344CB8AC3E}">
        <p14:creationId xmlns:p14="http://schemas.microsoft.com/office/powerpoint/2010/main" val="2980719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42C3-E8BE-3C29-85B8-34E22BA688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DBAF31-2B28-CC84-D32F-DBA2C14850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E1B44E-9F41-92E5-CBD4-FEA64B585DEF}"/>
              </a:ext>
            </a:extLst>
          </p:cNvPr>
          <p:cNvSpPr>
            <a:spLocks noGrp="1"/>
          </p:cNvSpPr>
          <p:nvPr>
            <p:ph type="dt" sz="half" idx="10"/>
          </p:nvPr>
        </p:nvSpPr>
        <p:spPr/>
        <p:txBody>
          <a:bodyPr/>
          <a:lstStyle/>
          <a:p>
            <a:fld id="{13AA2224-4643-42A0-A63B-29C36721601A}" type="datetimeFigureOut">
              <a:rPr lang="en-IN" smtClean="0"/>
              <a:t>05-11-2023</a:t>
            </a:fld>
            <a:endParaRPr lang="en-IN"/>
          </a:p>
        </p:txBody>
      </p:sp>
      <p:sp>
        <p:nvSpPr>
          <p:cNvPr id="5" name="Footer Placeholder 4">
            <a:extLst>
              <a:ext uri="{FF2B5EF4-FFF2-40B4-BE49-F238E27FC236}">
                <a16:creationId xmlns:a16="http://schemas.microsoft.com/office/drawing/2014/main" id="{28BBC812-0904-AC27-115B-D407C05195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E1768A-5E4F-13A4-89C4-37A11CF70F23}"/>
              </a:ext>
            </a:extLst>
          </p:cNvPr>
          <p:cNvSpPr>
            <a:spLocks noGrp="1"/>
          </p:cNvSpPr>
          <p:nvPr>
            <p:ph type="sldNum" sz="quarter" idx="12"/>
          </p:nvPr>
        </p:nvSpPr>
        <p:spPr/>
        <p:txBody>
          <a:bodyPr/>
          <a:lstStyle/>
          <a:p>
            <a:fld id="{9520C9B5-E1FE-4DBC-9D8F-7FD732406DCC}" type="slidenum">
              <a:rPr lang="en-IN" smtClean="0"/>
              <a:t>‹#›</a:t>
            </a:fld>
            <a:endParaRPr lang="en-IN"/>
          </a:p>
        </p:txBody>
      </p:sp>
    </p:spTree>
    <p:extLst>
      <p:ext uri="{BB962C8B-B14F-4D97-AF65-F5344CB8AC3E}">
        <p14:creationId xmlns:p14="http://schemas.microsoft.com/office/powerpoint/2010/main" val="1140074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6626A-8859-58C9-F7AD-2D5756C514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4B1CCD-FE0E-426E-E059-63BF5341DC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6FDE89-98B6-89B2-2ED6-37CE16D4C8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87D0E3-B521-C3D2-AA46-517951881659}"/>
              </a:ext>
            </a:extLst>
          </p:cNvPr>
          <p:cNvSpPr>
            <a:spLocks noGrp="1"/>
          </p:cNvSpPr>
          <p:nvPr>
            <p:ph type="dt" sz="half" idx="10"/>
          </p:nvPr>
        </p:nvSpPr>
        <p:spPr/>
        <p:txBody>
          <a:bodyPr/>
          <a:lstStyle/>
          <a:p>
            <a:fld id="{13AA2224-4643-42A0-A63B-29C36721601A}" type="datetimeFigureOut">
              <a:rPr lang="en-IN" smtClean="0"/>
              <a:t>05-11-2023</a:t>
            </a:fld>
            <a:endParaRPr lang="en-IN"/>
          </a:p>
        </p:txBody>
      </p:sp>
      <p:sp>
        <p:nvSpPr>
          <p:cNvPr id="6" name="Footer Placeholder 5">
            <a:extLst>
              <a:ext uri="{FF2B5EF4-FFF2-40B4-BE49-F238E27FC236}">
                <a16:creationId xmlns:a16="http://schemas.microsoft.com/office/drawing/2014/main" id="{76ECDED4-3941-0483-AFCF-5996DEFE70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1EA79E-E005-A841-7462-7B9D71D5CCB9}"/>
              </a:ext>
            </a:extLst>
          </p:cNvPr>
          <p:cNvSpPr>
            <a:spLocks noGrp="1"/>
          </p:cNvSpPr>
          <p:nvPr>
            <p:ph type="sldNum" sz="quarter" idx="12"/>
          </p:nvPr>
        </p:nvSpPr>
        <p:spPr/>
        <p:txBody>
          <a:bodyPr/>
          <a:lstStyle/>
          <a:p>
            <a:fld id="{9520C9B5-E1FE-4DBC-9D8F-7FD732406DCC}" type="slidenum">
              <a:rPr lang="en-IN" smtClean="0"/>
              <a:t>‹#›</a:t>
            </a:fld>
            <a:endParaRPr lang="en-IN"/>
          </a:p>
        </p:txBody>
      </p:sp>
    </p:spTree>
    <p:extLst>
      <p:ext uri="{BB962C8B-B14F-4D97-AF65-F5344CB8AC3E}">
        <p14:creationId xmlns:p14="http://schemas.microsoft.com/office/powerpoint/2010/main" val="508390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4596F-6C4B-FFC3-802A-0599B3A62A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DD61C5-21D3-B953-F917-85EE652A6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B36264-8349-0D43-98BF-92A3D0584E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872E32-13E5-36B0-3E2C-39C6C900E5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5459F0-54B0-201E-9243-3B8BE4D01F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77AFE6B-A744-7DCE-509E-8FF72D7D53F6}"/>
              </a:ext>
            </a:extLst>
          </p:cNvPr>
          <p:cNvSpPr>
            <a:spLocks noGrp="1"/>
          </p:cNvSpPr>
          <p:nvPr>
            <p:ph type="dt" sz="half" idx="10"/>
          </p:nvPr>
        </p:nvSpPr>
        <p:spPr/>
        <p:txBody>
          <a:bodyPr/>
          <a:lstStyle/>
          <a:p>
            <a:fld id="{13AA2224-4643-42A0-A63B-29C36721601A}" type="datetimeFigureOut">
              <a:rPr lang="en-IN" smtClean="0"/>
              <a:t>05-11-2023</a:t>
            </a:fld>
            <a:endParaRPr lang="en-IN"/>
          </a:p>
        </p:txBody>
      </p:sp>
      <p:sp>
        <p:nvSpPr>
          <p:cNvPr id="8" name="Footer Placeholder 7">
            <a:extLst>
              <a:ext uri="{FF2B5EF4-FFF2-40B4-BE49-F238E27FC236}">
                <a16:creationId xmlns:a16="http://schemas.microsoft.com/office/drawing/2014/main" id="{762681FF-3AAF-B798-88D6-C1A20EEC4A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2FACE6-9285-A815-475E-0C7B4B14BE83}"/>
              </a:ext>
            </a:extLst>
          </p:cNvPr>
          <p:cNvSpPr>
            <a:spLocks noGrp="1"/>
          </p:cNvSpPr>
          <p:nvPr>
            <p:ph type="sldNum" sz="quarter" idx="12"/>
          </p:nvPr>
        </p:nvSpPr>
        <p:spPr/>
        <p:txBody>
          <a:bodyPr/>
          <a:lstStyle/>
          <a:p>
            <a:fld id="{9520C9B5-E1FE-4DBC-9D8F-7FD732406DCC}" type="slidenum">
              <a:rPr lang="en-IN" smtClean="0"/>
              <a:t>‹#›</a:t>
            </a:fld>
            <a:endParaRPr lang="en-IN"/>
          </a:p>
        </p:txBody>
      </p:sp>
    </p:spTree>
    <p:extLst>
      <p:ext uri="{BB962C8B-B14F-4D97-AF65-F5344CB8AC3E}">
        <p14:creationId xmlns:p14="http://schemas.microsoft.com/office/powerpoint/2010/main" val="1637454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B0E9-D4E5-F872-312D-091F827CF1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4B4B80-BD19-2DF5-5E27-6ED262D8D776}"/>
              </a:ext>
            </a:extLst>
          </p:cNvPr>
          <p:cNvSpPr>
            <a:spLocks noGrp="1"/>
          </p:cNvSpPr>
          <p:nvPr>
            <p:ph type="dt" sz="half" idx="10"/>
          </p:nvPr>
        </p:nvSpPr>
        <p:spPr/>
        <p:txBody>
          <a:bodyPr/>
          <a:lstStyle/>
          <a:p>
            <a:fld id="{13AA2224-4643-42A0-A63B-29C36721601A}" type="datetimeFigureOut">
              <a:rPr lang="en-IN" smtClean="0"/>
              <a:t>05-11-2023</a:t>
            </a:fld>
            <a:endParaRPr lang="en-IN"/>
          </a:p>
        </p:txBody>
      </p:sp>
      <p:sp>
        <p:nvSpPr>
          <p:cNvPr id="4" name="Footer Placeholder 3">
            <a:extLst>
              <a:ext uri="{FF2B5EF4-FFF2-40B4-BE49-F238E27FC236}">
                <a16:creationId xmlns:a16="http://schemas.microsoft.com/office/drawing/2014/main" id="{810B6CCD-623C-ABAC-86DD-1B6AFA4A59D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C189DD-0CF6-649D-B3A1-7A0FB3D56AC4}"/>
              </a:ext>
            </a:extLst>
          </p:cNvPr>
          <p:cNvSpPr>
            <a:spLocks noGrp="1"/>
          </p:cNvSpPr>
          <p:nvPr>
            <p:ph type="sldNum" sz="quarter" idx="12"/>
          </p:nvPr>
        </p:nvSpPr>
        <p:spPr/>
        <p:txBody>
          <a:bodyPr/>
          <a:lstStyle/>
          <a:p>
            <a:fld id="{9520C9B5-E1FE-4DBC-9D8F-7FD732406DCC}" type="slidenum">
              <a:rPr lang="en-IN" smtClean="0"/>
              <a:t>‹#›</a:t>
            </a:fld>
            <a:endParaRPr lang="en-IN"/>
          </a:p>
        </p:txBody>
      </p:sp>
    </p:spTree>
    <p:extLst>
      <p:ext uri="{BB962C8B-B14F-4D97-AF65-F5344CB8AC3E}">
        <p14:creationId xmlns:p14="http://schemas.microsoft.com/office/powerpoint/2010/main" val="28825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B94FD7-C0FC-E78F-5417-41EDB6209834}"/>
              </a:ext>
            </a:extLst>
          </p:cNvPr>
          <p:cNvSpPr>
            <a:spLocks noGrp="1"/>
          </p:cNvSpPr>
          <p:nvPr>
            <p:ph type="dt" sz="half" idx="10"/>
          </p:nvPr>
        </p:nvSpPr>
        <p:spPr/>
        <p:txBody>
          <a:bodyPr/>
          <a:lstStyle/>
          <a:p>
            <a:fld id="{13AA2224-4643-42A0-A63B-29C36721601A}" type="datetimeFigureOut">
              <a:rPr lang="en-IN" smtClean="0"/>
              <a:t>05-11-2023</a:t>
            </a:fld>
            <a:endParaRPr lang="en-IN"/>
          </a:p>
        </p:txBody>
      </p:sp>
      <p:sp>
        <p:nvSpPr>
          <p:cNvPr id="3" name="Footer Placeholder 2">
            <a:extLst>
              <a:ext uri="{FF2B5EF4-FFF2-40B4-BE49-F238E27FC236}">
                <a16:creationId xmlns:a16="http://schemas.microsoft.com/office/drawing/2014/main" id="{152FF420-FFFE-0FB2-F93E-22C7C39428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66CEA7-DAA1-0F41-992E-18584B53BAAD}"/>
              </a:ext>
            </a:extLst>
          </p:cNvPr>
          <p:cNvSpPr>
            <a:spLocks noGrp="1"/>
          </p:cNvSpPr>
          <p:nvPr>
            <p:ph type="sldNum" sz="quarter" idx="12"/>
          </p:nvPr>
        </p:nvSpPr>
        <p:spPr/>
        <p:txBody>
          <a:bodyPr/>
          <a:lstStyle/>
          <a:p>
            <a:fld id="{9520C9B5-E1FE-4DBC-9D8F-7FD732406DCC}" type="slidenum">
              <a:rPr lang="en-IN" smtClean="0"/>
              <a:t>‹#›</a:t>
            </a:fld>
            <a:endParaRPr lang="en-IN"/>
          </a:p>
        </p:txBody>
      </p:sp>
    </p:spTree>
    <p:extLst>
      <p:ext uri="{BB962C8B-B14F-4D97-AF65-F5344CB8AC3E}">
        <p14:creationId xmlns:p14="http://schemas.microsoft.com/office/powerpoint/2010/main" val="253886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1480-7BE2-29C0-B777-BC94805BBC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33FCE2-8BF6-B6A4-F227-3FABF552FD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434778-911D-8221-B670-17BD2E3E26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6997B3-71B0-BA1E-4E6F-7A0F497F3620}"/>
              </a:ext>
            </a:extLst>
          </p:cNvPr>
          <p:cNvSpPr>
            <a:spLocks noGrp="1"/>
          </p:cNvSpPr>
          <p:nvPr>
            <p:ph type="dt" sz="half" idx="10"/>
          </p:nvPr>
        </p:nvSpPr>
        <p:spPr/>
        <p:txBody>
          <a:bodyPr/>
          <a:lstStyle/>
          <a:p>
            <a:fld id="{13AA2224-4643-42A0-A63B-29C36721601A}" type="datetimeFigureOut">
              <a:rPr lang="en-IN" smtClean="0"/>
              <a:t>05-11-2023</a:t>
            </a:fld>
            <a:endParaRPr lang="en-IN"/>
          </a:p>
        </p:txBody>
      </p:sp>
      <p:sp>
        <p:nvSpPr>
          <p:cNvPr id="6" name="Footer Placeholder 5">
            <a:extLst>
              <a:ext uri="{FF2B5EF4-FFF2-40B4-BE49-F238E27FC236}">
                <a16:creationId xmlns:a16="http://schemas.microsoft.com/office/drawing/2014/main" id="{193C1A25-EA0B-E644-876F-0EDE2E7C4C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110377-214E-A0DF-6002-F9A9BBDBBD8B}"/>
              </a:ext>
            </a:extLst>
          </p:cNvPr>
          <p:cNvSpPr>
            <a:spLocks noGrp="1"/>
          </p:cNvSpPr>
          <p:nvPr>
            <p:ph type="sldNum" sz="quarter" idx="12"/>
          </p:nvPr>
        </p:nvSpPr>
        <p:spPr/>
        <p:txBody>
          <a:bodyPr/>
          <a:lstStyle/>
          <a:p>
            <a:fld id="{9520C9B5-E1FE-4DBC-9D8F-7FD732406DCC}" type="slidenum">
              <a:rPr lang="en-IN" smtClean="0"/>
              <a:t>‹#›</a:t>
            </a:fld>
            <a:endParaRPr lang="en-IN"/>
          </a:p>
        </p:txBody>
      </p:sp>
    </p:spTree>
    <p:extLst>
      <p:ext uri="{BB962C8B-B14F-4D97-AF65-F5344CB8AC3E}">
        <p14:creationId xmlns:p14="http://schemas.microsoft.com/office/powerpoint/2010/main" val="3248874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4A9E-2BF9-EE69-DB07-46F72BED48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E84ACD-3150-5469-0E85-CE67F6F99A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4EEE58-850A-014A-93B2-02C33AC0C2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F894E3-CFE6-B7C3-22B5-D42C2C4CEFD0}"/>
              </a:ext>
            </a:extLst>
          </p:cNvPr>
          <p:cNvSpPr>
            <a:spLocks noGrp="1"/>
          </p:cNvSpPr>
          <p:nvPr>
            <p:ph type="dt" sz="half" idx="10"/>
          </p:nvPr>
        </p:nvSpPr>
        <p:spPr/>
        <p:txBody>
          <a:bodyPr/>
          <a:lstStyle/>
          <a:p>
            <a:fld id="{13AA2224-4643-42A0-A63B-29C36721601A}" type="datetimeFigureOut">
              <a:rPr lang="en-IN" smtClean="0"/>
              <a:t>05-11-2023</a:t>
            </a:fld>
            <a:endParaRPr lang="en-IN"/>
          </a:p>
        </p:txBody>
      </p:sp>
      <p:sp>
        <p:nvSpPr>
          <p:cNvPr id="6" name="Footer Placeholder 5">
            <a:extLst>
              <a:ext uri="{FF2B5EF4-FFF2-40B4-BE49-F238E27FC236}">
                <a16:creationId xmlns:a16="http://schemas.microsoft.com/office/drawing/2014/main" id="{38ED5E44-CA63-CA61-6467-95212AC9B0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12D75C-70D6-EF96-5EA0-E216006D8869}"/>
              </a:ext>
            </a:extLst>
          </p:cNvPr>
          <p:cNvSpPr>
            <a:spLocks noGrp="1"/>
          </p:cNvSpPr>
          <p:nvPr>
            <p:ph type="sldNum" sz="quarter" idx="12"/>
          </p:nvPr>
        </p:nvSpPr>
        <p:spPr/>
        <p:txBody>
          <a:bodyPr/>
          <a:lstStyle/>
          <a:p>
            <a:fld id="{9520C9B5-E1FE-4DBC-9D8F-7FD732406DCC}" type="slidenum">
              <a:rPr lang="en-IN" smtClean="0"/>
              <a:t>‹#›</a:t>
            </a:fld>
            <a:endParaRPr lang="en-IN"/>
          </a:p>
        </p:txBody>
      </p:sp>
    </p:spTree>
    <p:extLst>
      <p:ext uri="{BB962C8B-B14F-4D97-AF65-F5344CB8AC3E}">
        <p14:creationId xmlns:p14="http://schemas.microsoft.com/office/powerpoint/2010/main" val="2013827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E329A2-F4F8-5AED-5494-CA830E6189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78041D-D49C-D975-FE35-E4C078C6BA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673928-1685-69AA-E386-0A22750403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AA2224-4643-42A0-A63B-29C36721601A}" type="datetimeFigureOut">
              <a:rPr lang="en-IN" smtClean="0"/>
              <a:t>05-11-2023</a:t>
            </a:fld>
            <a:endParaRPr lang="en-IN"/>
          </a:p>
        </p:txBody>
      </p:sp>
      <p:sp>
        <p:nvSpPr>
          <p:cNvPr id="5" name="Footer Placeholder 4">
            <a:extLst>
              <a:ext uri="{FF2B5EF4-FFF2-40B4-BE49-F238E27FC236}">
                <a16:creationId xmlns:a16="http://schemas.microsoft.com/office/drawing/2014/main" id="{2801FD3F-CC95-1DFB-C449-1F730C9244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FEC02E7-A016-B4D0-4DB6-884098C7C4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0C9B5-E1FE-4DBC-9D8F-7FD732406DCC}" type="slidenum">
              <a:rPr lang="en-IN" smtClean="0"/>
              <a:t>‹#›</a:t>
            </a:fld>
            <a:endParaRPr lang="en-IN"/>
          </a:p>
        </p:txBody>
      </p:sp>
    </p:spTree>
    <p:extLst>
      <p:ext uri="{BB962C8B-B14F-4D97-AF65-F5344CB8AC3E}">
        <p14:creationId xmlns:p14="http://schemas.microsoft.com/office/powerpoint/2010/main" val="2437804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E838-6D05-A780-65B2-C062C814AB0C}"/>
              </a:ext>
            </a:extLst>
          </p:cNvPr>
          <p:cNvSpPr>
            <a:spLocks noGrp="1"/>
          </p:cNvSpPr>
          <p:nvPr>
            <p:ph type="ctrTitle"/>
          </p:nvPr>
        </p:nvSpPr>
        <p:spPr>
          <a:xfrm>
            <a:off x="862817" y="1505243"/>
            <a:ext cx="10353821" cy="1519312"/>
          </a:xfrm>
        </p:spPr>
        <p:txBody>
          <a:bodyPr>
            <a:normAutofit fontScale="90000"/>
          </a:bodyPr>
          <a:lstStyle/>
          <a:p>
            <a:pPr>
              <a:lnSpc>
                <a:spcPct val="150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AM5016</a:t>
            </a:r>
            <a:b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NUMERICAL METHODS IN BIOMEDICAL ENGINEERING</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0642DB1-9B44-4BDB-A1DF-E78B72373C0C}"/>
              </a:ext>
            </a:extLst>
          </p:cNvPr>
          <p:cNvSpPr>
            <a:spLocks noGrp="1"/>
          </p:cNvSpPr>
          <p:nvPr>
            <p:ph type="subTitle" idx="1"/>
          </p:nvPr>
        </p:nvSpPr>
        <p:spPr>
          <a:xfrm>
            <a:off x="1087903" y="2741442"/>
            <a:ext cx="10128735" cy="1211580"/>
          </a:xfrm>
        </p:spPr>
        <p:txBody>
          <a:bodyPr>
            <a:normAutofit/>
          </a:bodyPr>
          <a:lstStyle/>
          <a:p>
            <a:r>
              <a:rPr lang="en-IN" i="1" dirty="0">
                <a:effectLst/>
                <a:latin typeface="Times New Roman" panose="02020603050405020304" pitchFamily="18" charset="0"/>
                <a:ea typeface="Calibri" panose="020F0502020204030204" pitchFamily="34" charset="0"/>
              </a:rPr>
              <a:t>“Comparative Analysis of Numerical methods for cardiovascular Action potential modelling”</a:t>
            </a:r>
            <a:endParaRPr lang="en-IN" sz="3200" dirty="0"/>
          </a:p>
        </p:txBody>
      </p:sp>
      <p:sp>
        <p:nvSpPr>
          <p:cNvPr id="4" name="TextBox 3">
            <a:extLst>
              <a:ext uri="{FF2B5EF4-FFF2-40B4-BE49-F238E27FC236}">
                <a16:creationId xmlns:a16="http://schemas.microsoft.com/office/drawing/2014/main" id="{4BBBFADF-F969-4708-ACC3-10B3141C4E64}"/>
              </a:ext>
            </a:extLst>
          </p:cNvPr>
          <p:cNvSpPr txBox="1"/>
          <p:nvPr/>
        </p:nvSpPr>
        <p:spPr>
          <a:xfrm>
            <a:off x="7948246" y="4389010"/>
            <a:ext cx="4028050" cy="1477328"/>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Arunachalam U – AM23M020</a:t>
            </a:r>
          </a:p>
          <a:p>
            <a:r>
              <a:rPr lang="en-US" dirty="0">
                <a:latin typeface="Times New Roman" panose="02020603050405020304" pitchFamily="18" charset="0"/>
                <a:cs typeface="Times New Roman" panose="02020603050405020304" pitchFamily="18" charset="0"/>
              </a:rPr>
              <a:t>Dinesh Kumar M – AM23M022</a:t>
            </a:r>
          </a:p>
          <a:p>
            <a:r>
              <a:rPr lang="en-US" dirty="0" err="1">
                <a:latin typeface="Times New Roman" panose="02020603050405020304" pitchFamily="18" charset="0"/>
                <a:cs typeface="Times New Roman" panose="02020603050405020304" pitchFamily="18" charset="0"/>
              </a:rPr>
              <a:t>Kaviyarasan</a:t>
            </a:r>
            <a:r>
              <a:rPr lang="en-US" dirty="0">
                <a:latin typeface="Times New Roman" panose="02020603050405020304" pitchFamily="18" charset="0"/>
                <a:cs typeface="Times New Roman" panose="02020603050405020304" pitchFamily="18" charset="0"/>
              </a:rPr>
              <a:t> P R – AM23M025</a:t>
            </a:r>
          </a:p>
          <a:p>
            <a:r>
              <a:rPr lang="en-US" dirty="0">
                <a:latin typeface="Times New Roman" panose="02020603050405020304" pitchFamily="18" charset="0"/>
                <a:cs typeface="Times New Roman" panose="02020603050405020304" pitchFamily="18" charset="0"/>
              </a:rPr>
              <a:t>Pooja V – AM23D602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5865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A98EB-ACE0-C0F9-D4DB-71A402DC5A13}"/>
              </a:ext>
            </a:extLst>
          </p:cNvPr>
          <p:cNvSpPr>
            <a:spLocks noGrp="1"/>
          </p:cNvSpPr>
          <p:nvPr>
            <p:ph type="title"/>
          </p:nvPr>
        </p:nvSpPr>
        <p:spPr>
          <a:xfrm>
            <a:off x="838200" y="365125"/>
            <a:ext cx="10515600" cy="661817"/>
          </a:xfrm>
        </p:spPr>
        <p:txBody>
          <a:bodyPr>
            <a:normAutofit/>
          </a:bodyPr>
          <a:lstStyle/>
          <a:p>
            <a:r>
              <a:rPr lang="en-US" sz="2800" b="1" dirty="0">
                <a:latin typeface="Times New Roman" panose="02020603050405020304" pitchFamily="18" charset="0"/>
                <a:cs typeface="Times New Roman" panose="02020603050405020304" pitchFamily="18" charset="0"/>
              </a:rPr>
              <a:t>NUMERICAL METHODS</a:t>
            </a:r>
            <a:endParaRPr lang="en-IN" sz="2800" b="1"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E60EB88A-DC8A-45BA-8F43-F43D666972FD}"/>
              </a:ext>
            </a:extLst>
          </p:cNvPr>
          <p:cNvSpPr>
            <a:spLocks noGrp="1"/>
          </p:cNvSpPr>
          <p:nvPr>
            <p:ph idx="1"/>
          </p:nvPr>
        </p:nvSpPr>
        <p:spPr>
          <a:xfrm>
            <a:off x="838200" y="1030533"/>
            <a:ext cx="9656298" cy="5164089"/>
          </a:xfrm>
        </p:spPr>
        <p:txBody>
          <a:bodyPr>
            <a:noAutofit/>
          </a:bodyPr>
          <a:lstStyle/>
          <a:p>
            <a:pPr algn="just"/>
            <a:r>
              <a:rPr lang="en-US" sz="2000" b="1" dirty="0">
                <a:latin typeface="Times New Roman" panose="02020603050405020304" pitchFamily="18" charset="0"/>
                <a:cs typeface="Times New Roman" panose="02020603050405020304" pitchFamily="18" charset="0"/>
              </a:rPr>
              <a:t>Forward Euler (FE)</a:t>
            </a:r>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Basic method for solving differential equations.</a:t>
            </a:r>
          </a:p>
          <a:p>
            <a:pPr lvl="1" algn="just"/>
            <a:r>
              <a:rPr lang="en-US" sz="2000" dirty="0">
                <a:latin typeface="Times New Roman" panose="02020603050405020304" pitchFamily="18" charset="0"/>
                <a:cs typeface="Times New Roman" panose="02020603050405020304" pitchFamily="18" charset="0"/>
              </a:rPr>
              <a:t>Simple and straightforward, but can be less accurate.</a:t>
            </a:r>
          </a:p>
          <a:p>
            <a:pPr marL="457200" lvl="1" indent="0" algn="just">
              <a:buNone/>
            </a:pPr>
            <a:endParaRPr lang="en-US" sz="2000" dirty="0">
              <a:latin typeface="Times New Roman" panose="02020603050405020304" pitchFamily="18" charset="0"/>
              <a:cs typeface="Times New Roman" panose="02020603050405020304" pitchFamily="18" charset="0"/>
            </a:endParaRPr>
          </a:p>
          <a:p>
            <a:pPr marL="457200" lvl="1" indent="0" algn="just">
              <a:buNone/>
            </a:pPr>
            <a:endParaRPr lang="en-US" sz="2000" dirty="0">
              <a:latin typeface="Times New Roman" panose="02020603050405020304" pitchFamily="18" charset="0"/>
              <a:cs typeface="Times New Roman" panose="02020603050405020304" pitchFamily="18" charset="0"/>
            </a:endParaRPr>
          </a:p>
          <a:p>
            <a:pPr marL="457200" lvl="1"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Explicit Runge-</a:t>
            </a:r>
            <a:r>
              <a:rPr lang="en-US" sz="2000" b="1" dirty="0" err="1">
                <a:latin typeface="Times New Roman" panose="02020603050405020304" pitchFamily="18" charset="0"/>
                <a:cs typeface="Times New Roman" panose="02020603050405020304" pitchFamily="18" charset="0"/>
              </a:rPr>
              <a:t>Kutta</a:t>
            </a:r>
            <a:r>
              <a:rPr lang="en-US" sz="2000" b="1" dirty="0">
                <a:latin typeface="Times New Roman" panose="02020603050405020304" pitchFamily="18" charset="0"/>
                <a:cs typeface="Times New Roman" panose="02020603050405020304" pitchFamily="18" charset="0"/>
              </a:rPr>
              <a:t> (ERK4)</a:t>
            </a:r>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A higher-order method providing improved accuracy.</a:t>
            </a:r>
          </a:p>
          <a:p>
            <a:pPr lvl="1" algn="just"/>
            <a:r>
              <a:rPr lang="en-US" sz="2000" dirty="0">
                <a:latin typeface="Times New Roman" panose="02020603050405020304" pitchFamily="18" charset="0"/>
                <a:cs typeface="Times New Roman" panose="02020603050405020304" pitchFamily="18" charset="0"/>
              </a:rPr>
              <a:t>More complex but suitable for precise simulations.</a:t>
            </a:r>
          </a:p>
          <a:p>
            <a:pPr marL="457200" lvl="1" indent="0" algn="just">
              <a:buNone/>
            </a:pP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B4514B1-8BAF-49F7-90A3-5E31D2AB7F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1957" y="2152869"/>
            <a:ext cx="4286250" cy="695325"/>
          </a:xfrm>
          <a:prstGeom prst="rect">
            <a:avLst/>
          </a:prstGeom>
        </p:spPr>
      </p:pic>
      <p:pic>
        <p:nvPicPr>
          <p:cNvPr id="6" name="Picture 5">
            <a:extLst>
              <a:ext uri="{FF2B5EF4-FFF2-40B4-BE49-F238E27FC236}">
                <a16:creationId xmlns:a16="http://schemas.microsoft.com/office/drawing/2014/main" id="{B19C8D85-9C5A-4911-A18A-D8D6B3EE7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6323" y="4178008"/>
            <a:ext cx="3891884" cy="2399788"/>
          </a:xfrm>
          <a:prstGeom prst="rect">
            <a:avLst/>
          </a:prstGeom>
        </p:spPr>
      </p:pic>
    </p:spTree>
    <p:extLst>
      <p:ext uri="{BB962C8B-B14F-4D97-AF65-F5344CB8AC3E}">
        <p14:creationId xmlns:p14="http://schemas.microsoft.com/office/powerpoint/2010/main" val="427444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A98EB-ACE0-C0F9-D4DB-71A402DC5A13}"/>
              </a:ext>
            </a:extLst>
          </p:cNvPr>
          <p:cNvSpPr>
            <a:spLocks noGrp="1"/>
          </p:cNvSpPr>
          <p:nvPr>
            <p:ph type="title"/>
          </p:nvPr>
        </p:nvSpPr>
        <p:spPr>
          <a:xfrm>
            <a:off x="838200" y="365125"/>
            <a:ext cx="10515600" cy="661817"/>
          </a:xfrm>
        </p:spPr>
        <p:txBody>
          <a:bodyPr>
            <a:normAutofit/>
          </a:bodyPr>
          <a:lstStyle/>
          <a:p>
            <a:r>
              <a:rPr lang="en-US" sz="2800" b="1" dirty="0">
                <a:latin typeface="Times New Roman" panose="02020603050405020304" pitchFamily="18" charset="0"/>
                <a:cs typeface="Times New Roman" panose="02020603050405020304" pitchFamily="18" charset="0"/>
              </a:rPr>
              <a:t>NUMERICAL METHODS</a:t>
            </a:r>
            <a:endParaRPr lang="en-IN" sz="2800" b="1"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E60EB88A-DC8A-45BA-8F43-F43D666972FD}"/>
              </a:ext>
            </a:extLst>
          </p:cNvPr>
          <p:cNvSpPr>
            <a:spLocks noGrp="1"/>
          </p:cNvSpPr>
          <p:nvPr>
            <p:ph idx="1"/>
          </p:nvPr>
        </p:nvSpPr>
        <p:spPr>
          <a:xfrm>
            <a:off x="838200" y="1030533"/>
            <a:ext cx="9656298" cy="5462342"/>
          </a:xfrm>
        </p:spPr>
        <p:txBody>
          <a:bodyPr>
            <a:noAutofit/>
          </a:bodyPr>
          <a:lstStyle/>
          <a:p>
            <a:pPr algn="just"/>
            <a:r>
              <a:rPr lang="en-US" sz="2000" b="1" dirty="0">
                <a:latin typeface="Times New Roman" panose="02020603050405020304" pitchFamily="18" charset="0"/>
                <a:cs typeface="Times New Roman" panose="02020603050405020304" pitchFamily="18" charset="0"/>
              </a:rPr>
              <a:t>Backward Euler (BE)</a:t>
            </a:r>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Implicit method known for its stability.</a:t>
            </a:r>
          </a:p>
          <a:p>
            <a:pPr lvl="1" algn="just"/>
            <a:r>
              <a:rPr lang="en-US" sz="2000" dirty="0">
                <a:latin typeface="Times New Roman" panose="02020603050405020304" pitchFamily="18" charset="0"/>
                <a:cs typeface="Times New Roman" panose="02020603050405020304" pitchFamily="18" charset="0"/>
              </a:rPr>
              <a:t>Solves equations at future time points from past values.</a:t>
            </a:r>
          </a:p>
          <a:p>
            <a:pPr marL="457200" lvl="1" indent="0" algn="just">
              <a:buNone/>
            </a:pPr>
            <a:endParaRPr lang="en-US" sz="2000" dirty="0">
              <a:latin typeface="Times New Roman" panose="02020603050405020304" pitchFamily="18" charset="0"/>
              <a:cs typeface="Times New Roman" panose="02020603050405020304" pitchFamily="18" charset="0"/>
            </a:endParaRPr>
          </a:p>
          <a:p>
            <a:pPr marL="457200" lvl="1" indent="0" algn="just">
              <a:buNone/>
            </a:pPr>
            <a:endParaRPr lang="en-US" sz="2000" dirty="0">
              <a:latin typeface="Times New Roman" panose="02020603050405020304" pitchFamily="18" charset="0"/>
              <a:cs typeface="Times New Roman" panose="02020603050405020304" pitchFamily="18" charset="0"/>
            </a:endParaRPr>
          </a:p>
          <a:p>
            <a:pPr marL="457200" lvl="1"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Implicit Runge-</a:t>
            </a:r>
            <a:r>
              <a:rPr lang="en-US" sz="2000" b="1" dirty="0" err="1">
                <a:latin typeface="Times New Roman" panose="02020603050405020304" pitchFamily="18" charset="0"/>
                <a:cs typeface="Times New Roman" panose="02020603050405020304" pitchFamily="18" charset="0"/>
              </a:rPr>
              <a:t>Kutta</a:t>
            </a:r>
            <a:r>
              <a:rPr lang="en-US" sz="2000" b="1" dirty="0">
                <a:latin typeface="Times New Roman" panose="02020603050405020304" pitchFamily="18" charset="0"/>
                <a:cs typeface="Times New Roman" panose="02020603050405020304" pitchFamily="18" charset="0"/>
              </a:rPr>
              <a:t> (IRK4)</a:t>
            </a:r>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A blend of high accuracy and stability.</a:t>
            </a:r>
          </a:p>
          <a:p>
            <a:pPr lvl="1" algn="just"/>
            <a:r>
              <a:rPr lang="en-US" sz="2000" dirty="0">
                <a:latin typeface="Times New Roman" panose="02020603050405020304" pitchFamily="18" charset="0"/>
                <a:cs typeface="Times New Roman" panose="02020603050405020304" pitchFamily="18" charset="0"/>
              </a:rPr>
              <a:t>Useful for solving stiff problems.</a:t>
            </a:r>
          </a:p>
          <a:p>
            <a:pPr lvl="1" algn="just"/>
            <a:endParaRPr lang="en-US" sz="2000" dirty="0">
              <a:latin typeface="Times New Roman" panose="02020603050405020304" pitchFamily="18" charset="0"/>
              <a:cs typeface="Times New Roman" panose="02020603050405020304" pitchFamily="18" charset="0"/>
            </a:endParaRPr>
          </a:p>
          <a:p>
            <a:pPr marL="457200" lvl="1" indent="0" algn="just">
              <a:buNone/>
            </a:pPr>
            <a:endParaRPr lang="en-US" sz="2000" dirty="0">
              <a:latin typeface="Times New Roman" panose="02020603050405020304" pitchFamily="18" charset="0"/>
              <a:cs typeface="Times New Roman" panose="02020603050405020304" pitchFamily="18" charset="0"/>
            </a:endParaRPr>
          </a:p>
          <a:p>
            <a:pPr marL="457200" lvl="1"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LSODA</a:t>
            </a:r>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An adaptive numerical solver, adjusts step sizes automatically for efficient and accurate simulations. It's a versatile choice for a wide range of problems, making it a valuable tool in scientific research and modeling.</a:t>
            </a:r>
            <a:endParaRPr lang="en-IN" sz="2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11E1210-205E-4B7B-B39D-0AB200306357}"/>
              </a:ext>
            </a:extLst>
          </p:cNvPr>
          <p:cNvPicPr>
            <a:picLocks noChangeAspect="1"/>
          </p:cNvPicPr>
          <p:nvPr/>
        </p:nvPicPr>
        <p:blipFill rotWithShape="1">
          <a:blip r:embed="rId2">
            <a:extLst>
              <a:ext uri="{28A0092B-C50C-407E-A947-70E740481C1C}">
                <a14:useLocalDpi xmlns:a14="http://schemas.microsoft.com/office/drawing/2010/main" val="0"/>
              </a:ext>
            </a:extLst>
          </a:blip>
          <a:srcRect l="34497" t="62865" r="33939" b="-1132"/>
          <a:stretch/>
        </p:blipFill>
        <p:spPr>
          <a:xfrm>
            <a:off x="4290645" y="2181147"/>
            <a:ext cx="3263705" cy="679684"/>
          </a:xfrm>
          <a:prstGeom prst="rect">
            <a:avLst/>
          </a:prstGeom>
        </p:spPr>
      </p:pic>
      <p:pic>
        <p:nvPicPr>
          <p:cNvPr id="8" name="Picture 7">
            <a:extLst>
              <a:ext uri="{FF2B5EF4-FFF2-40B4-BE49-F238E27FC236}">
                <a16:creationId xmlns:a16="http://schemas.microsoft.com/office/drawing/2014/main" id="{C54AADB5-6F82-4A3B-9BB7-F8BCF362CAE2}"/>
              </a:ext>
            </a:extLst>
          </p:cNvPr>
          <p:cNvPicPr>
            <a:picLocks noChangeAspect="1"/>
          </p:cNvPicPr>
          <p:nvPr/>
        </p:nvPicPr>
        <p:blipFill rotWithShape="1">
          <a:blip r:embed="rId3">
            <a:extLst>
              <a:ext uri="{28A0092B-C50C-407E-A947-70E740481C1C}">
                <a14:useLocalDpi xmlns:a14="http://schemas.microsoft.com/office/drawing/2010/main" val="0"/>
              </a:ext>
            </a:extLst>
          </a:blip>
          <a:srcRect l="6922" t="60178" r="21195"/>
          <a:stretch/>
        </p:blipFill>
        <p:spPr>
          <a:xfrm>
            <a:off x="3881605" y="4676853"/>
            <a:ext cx="5571846" cy="845563"/>
          </a:xfrm>
          <a:prstGeom prst="rect">
            <a:avLst/>
          </a:prstGeom>
        </p:spPr>
      </p:pic>
      <p:pic>
        <p:nvPicPr>
          <p:cNvPr id="10" name="Picture 9">
            <a:extLst>
              <a:ext uri="{FF2B5EF4-FFF2-40B4-BE49-F238E27FC236}">
                <a16:creationId xmlns:a16="http://schemas.microsoft.com/office/drawing/2014/main" id="{657AC11C-8414-444E-BF5A-88768767F992}"/>
              </a:ext>
            </a:extLst>
          </p:cNvPr>
          <p:cNvPicPr>
            <a:picLocks noChangeAspect="1"/>
          </p:cNvPicPr>
          <p:nvPr/>
        </p:nvPicPr>
        <p:blipFill rotWithShape="1">
          <a:blip r:embed="rId3">
            <a:extLst>
              <a:ext uri="{28A0092B-C50C-407E-A947-70E740481C1C}">
                <a14:useLocalDpi xmlns:a14="http://schemas.microsoft.com/office/drawing/2010/main" val="0"/>
              </a:ext>
            </a:extLst>
          </a:blip>
          <a:srcRect l="10176" t="762" r="56745" b="59416"/>
          <a:stretch/>
        </p:blipFill>
        <p:spPr>
          <a:xfrm>
            <a:off x="5229467" y="3831290"/>
            <a:ext cx="2564036" cy="845563"/>
          </a:xfrm>
          <a:prstGeom prst="rect">
            <a:avLst/>
          </a:prstGeom>
        </p:spPr>
      </p:pic>
    </p:spTree>
    <p:extLst>
      <p:ext uri="{BB962C8B-B14F-4D97-AF65-F5344CB8AC3E}">
        <p14:creationId xmlns:p14="http://schemas.microsoft.com/office/powerpoint/2010/main" val="1919373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6BDDE-B976-4889-B41D-614A7429B292}"/>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NOBLE MODEL – ACTION POTENTIAL</a:t>
            </a:r>
            <a:endParaRPr lang="en-IN" sz="28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AD38B81E-05DE-4916-BD1F-8F0C4F53C6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184" y="1587537"/>
            <a:ext cx="5895975" cy="4248150"/>
          </a:xfrm>
        </p:spPr>
      </p:pic>
      <p:pic>
        <p:nvPicPr>
          <p:cNvPr id="8" name="Picture 7">
            <a:extLst>
              <a:ext uri="{FF2B5EF4-FFF2-40B4-BE49-F238E27FC236}">
                <a16:creationId xmlns:a16="http://schemas.microsoft.com/office/drawing/2014/main" id="{176FF24D-30B7-4028-A878-ECFD9EB17CF3}"/>
              </a:ext>
            </a:extLst>
          </p:cNvPr>
          <p:cNvPicPr>
            <a:picLocks noChangeAspect="1"/>
          </p:cNvPicPr>
          <p:nvPr/>
        </p:nvPicPr>
        <p:blipFill>
          <a:blip r:embed="rId3"/>
          <a:stretch>
            <a:fillRect/>
          </a:stretch>
        </p:blipFill>
        <p:spPr>
          <a:xfrm>
            <a:off x="6112707" y="1587537"/>
            <a:ext cx="6082738" cy="4382716"/>
          </a:xfrm>
          <a:prstGeom prst="rect">
            <a:avLst/>
          </a:prstGeom>
        </p:spPr>
      </p:pic>
    </p:spTree>
    <p:extLst>
      <p:ext uri="{BB962C8B-B14F-4D97-AF65-F5344CB8AC3E}">
        <p14:creationId xmlns:p14="http://schemas.microsoft.com/office/powerpoint/2010/main" val="3405919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6BDDE-B976-4889-B41D-614A7429B292}"/>
              </a:ext>
            </a:extLst>
          </p:cNvPr>
          <p:cNvSpPr>
            <a:spLocks noGrp="1"/>
          </p:cNvSpPr>
          <p:nvPr>
            <p:ph type="title"/>
          </p:nvPr>
        </p:nvSpPr>
        <p:spPr>
          <a:xfrm>
            <a:off x="838199" y="238516"/>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NOBLE MODEL – GATING VARIABLE ACTIVATION</a:t>
            </a:r>
            <a:endParaRPr lang="en-IN" sz="2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32ED52C-814C-4DD0-9B16-B18174B5F1E6}"/>
              </a:ext>
            </a:extLst>
          </p:cNvPr>
          <p:cNvPicPr>
            <a:picLocks noChangeAspect="1"/>
          </p:cNvPicPr>
          <p:nvPr/>
        </p:nvPicPr>
        <p:blipFill>
          <a:blip r:embed="rId2"/>
          <a:stretch>
            <a:fillRect/>
          </a:stretch>
        </p:blipFill>
        <p:spPr>
          <a:xfrm>
            <a:off x="2197587" y="1194508"/>
            <a:ext cx="7796825" cy="5663492"/>
          </a:xfrm>
          <a:prstGeom prst="rect">
            <a:avLst/>
          </a:prstGeom>
        </p:spPr>
      </p:pic>
    </p:spTree>
    <p:extLst>
      <p:ext uri="{BB962C8B-B14F-4D97-AF65-F5344CB8AC3E}">
        <p14:creationId xmlns:p14="http://schemas.microsoft.com/office/powerpoint/2010/main" val="3132379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6BDDE-B976-4889-B41D-614A7429B292}"/>
              </a:ext>
            </a:extLst>
          </p:cNvPr>
          <p:cNvSpPr>
            <a:spLocks noGrp="1"/>
          </p:cNvSpPr>
          <p:nvPr>
            <p:ph type="title"/>
          </p:nvPr>
        </p:nvSpPr>
        <p:spPr>
          <a:xfrm>
            <a:off x="838199" y="238516"/>
            <a:ext cx="10515600" cy="1325563"/>
          </a:xfrm>
        </p:spPr>
        <p:txBody>
          <a:bodyPr>
            <a:normAutofit/>
          </a:bodyPr>
          <a:lstStyle/>
          <a:p>
            <a:pPr algn="ctr"/>
            <a:r>
              <a:rPr lang="en-US" sz="2800" b="1" dirty="0">
                <a:latin typeface="Times New Roman" panose="02020603050405020304" pitchFamily="18" charset="0"/>
                <a:cs typeface="Times New Roman" panose="02020603050405020304" pitchFamily="18" charset="0"/>
              </a:rPr>
              <a:t>NOBLE MODEL</a:t>
            </a:r>
            <a:endParaRPr lang="en-IN" sz="2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766D763-CFEE-4E8E-AF84-08869C88DB0C}"/>
              </a:ext>
            </a:extLst>
          </p:cNvPr>
          <p:cNvPicPr>
            <a:picLocks noChangeAspect="1"/>
          </p:cNvPicPr>
          <p:nvPr/>
        </p:nvPicPr>
        <p:blipFill rotWithShape="1">
          <a:blip r:embed="rId2">
            <a:extLst>
              <a:ext uri="{28A0092B-C50C-407E-A947-70E740481C1C}">
                <a14:useLocalDpi xmlns:a14="http://schemas.microsoft.com/office/drawing/2010/main" val="0"/>
              </a:ext>
            </a:extLst>
          </a:blip>
          <a:srcRect t="6370"/>
          <a:stretch/>
        </p:blipFill>
        <p:spPr>
          <a:xfrm>
            <a:off x="1047598" y="1195753"/>
            <a:ext cx="5095875" cy="4762353"/>
          </a:xfrm>
          <a:prstGeom prst="rect">
            <a:avLst/>
          </a:prstGeom>
        </p:spPr>
      </p:pic>
      <p:pic>
        <p:nvPicPr>
          <p:cNvPr id="7" name="Picture 6">
            <a:extLst>
              <a:ext uri="{FF2B5EF4-FFF2-40B4-BE49-F238E27FC236}">
                <a16:creationId xmlns:a16="http://schemas.microsoft.com/office/drawing/2014/main" id="{66644D32-E53B-4E0B-BF17-7F6382F24A1D}"/>
              </a:ext>
            </a:extLst>
          </p:cNvPr>
          <p:cNvPicPr>
            <a:picLocks noChangeAspect="1"/>
          </p:cNvPicPr>
          <p:nvPr/>
        </p:nvPicPr>
        <p:blipFill rotWithShape="1">
          <a:blip r:embed="rId3">
            <a:extLst>
              <a:ext uri="{28A0092B-C50C-407E-A947-70E740481C1C}">
                <a14:useLocalDpi xmlns:a14="http://schemas.microsoft.com/office/drawing/2010/main" val="0"/>
              </a:ext>
            </a:extLst>
          </a:blip>
          <a:srcRect t="4865"/>
          <a:stretch/>
        </p:blipFill>
        <p:spPr>
          <a:xfrm>
            <a:off x="7232039" y="1564079"/>
            <a:ext cx="3912363" cy="3924886"/>
          </a:xfrm>
          <a:prstGeom prst="rect">
            <a:avLst/>
          </a:prstGeom>
        </p:spPr>
      </p:pic>
      <p:sp>
        <p:nvSpPr>
          <p:cNvPr id="8" name="TextBox 7">
            <a:extLst>
              <a:ext uri="{FF2B5EF4-FFF2-40B4-BE49-F238E27FC236}">
                <a16:creationId xmlns:a16="http://schemas.microsoft.com/office/drawing/2014/main" id="{FD8225F6-7A03-4255-9CB8-E7A0A2614123}"/>
              </a:ext>
            </a:extLst>
          </p:cNvPr>
          <p:cNvSpPr txBox="1"/>
          <p:nvPr/>
        </p:nvSpPr>
        <p:spPr>
          <a:xfrm>
            <a:off x="1552213" y="5852160"/>
            <a:ext cx="496112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Dependence of Channel Activity Parameter</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60EAC5C-0543-4089-8560-C9CF0EE1AEAB}"/>
              </a:ext>
            </a:extLst>
          </p:cNvPr>
          <p:cNvSpPr txBox="1"/>
          <p:nvPr/>
        </p:nvSpPr>
        <p:spPr>
          <a:xfrm>
            <a:off x="7981148" y="5758051"/>
            <a:ext cx="4321277"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Jacobian Sparsity Matrix</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035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6BDDE-B976-4889-B41D-614A7429B292}"/>
              </a:ext>
            </a:extLst>
          </p:cNvPr>
          <p:cNvSpPr>
            <a:spLocks noGrp="1"/>
          </p:cNvSpPr>
          <p:nvPr>
            <p:ph type="title"/>
          </p:nvPr>
        </p:nvSpPr>
        <p:spPr>
          <a:xfrm>
            <a:off x="838199" y="238516"/>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OBSERVATIONS</a:t>
            </a:r>
            <a:endParaRPr lang="en-IN" sz="2800" b="1" dirty="0">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EBF066BA-0F0B-4D57-B8B8-331986D6456D}"/>
              </a:ext>
            </a:extLst>
          </p:cNvPr>
          <p:cNvGraphicFramePr>
            <a:graphicFrameLocks noGrp="1"/>
          </p:cNvGraphicFramePr>
          <p:nvPr>
            <p:extLst>
              <p:ext uri="{D42A27DB-BD31-4B8C-83A1-F6EECF244321}">
                <p14:modId xmlns:p14="http://schemas.microsoft.com/office/powerpoint/2010/main" val="668190840"/>
              </p:ext>
            </p:extLst>
          </p:nvPr>
        </p:nvGraphicFramePr>
        <p:xfrm>
          <a:off x="1941339" y="1564079"/>
          <a:ext cx="7751300" cy="3643533"/>
        </p:xfrm>
        <a:graphic>
          <a:graphicData uri="http://schemas.openxmlformats.org/drawingml/2006/table">
            <a:tbl>
              <a:tblPr/>
              <a:tblGrid>
                <a:gridCol w="1937825">
                  <a:extLst>
                    <a:ext uri="{9D8B030D-6E8A-4147-A177-3AD203B41FA5}">
                      <a16:colId xmlns:a16="http://schemas.microsoft.com/office/drawing/2014/main" val="1413831663"/>
                    </a:ext>
                  </a:extLst>
                </a:gridCol>
                <a:gridCol w="1937825">
                  <a:extLst>
                    <a:ext uri="{9D8B030D-6E8A-4147-A177-3AD203B41FA5}">
                      <a16:colId xmlns:a16="http://schemas.microsoft.com/office/drawing/2014/main" val="2378558949"/>
                    </a:ext>
                  </a:extLst>
                </a:gridCol>
                <a:gridCol w="1937825">
                  <a:extLst>
                    <a:ext uri="{9D8B030D-6E8A-4147-A177-3AD203B41FA5}">
                      <a16:colId xmlns:a16="http://schemas.microsoft.com/office/drawing/2014/main" val="3781497007"/>
                    </a:ext>
                  </a:extLst>
                </a:gridCol>
                <a:gridCol w="1937825">
                  <a:extLst>
                    <a:ext uri="{9D8B030D-6E8A-4147-A177-3AD203B41FA5}">
                      <a16:colId xmlns:a16="http://schemas.microsoft.com/office/drawing/2014/main" val="3876994907"/>
                    </a:ext>
                  </a:extLst>
                </a:gridCol>
              </a:tblGrid>
              <a:tr h="944618">
                <a:tc>
                  <a:txBody>
                    <a:bodyPr/>
                    <a:lstStyle/>
                    <a:p>
                      <a:pPr fontAlgn="b"/>
                      <a:r>
                        <a:rPr lang="en-IN" b="1">
                          <a:effectLst/>
                        </a:rPr>
                        <a:t>Method</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b="1">
                          <a:effectLst/>
                        </a:rPr>
                        <a:t>RMSE</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b="1">
                          <a:effectLst/>
                        </a:rPr>
                        <a:t>Global RMSE</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b="1">
                          <a:effectLst/>
                        </a:rPr>
                        <a:t>Computation Time</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611529349"/>
                  </a:ext>
                </a:extLst>
              </a:tr>
              <a:tr h="539783">
                <a:tc>
                  <a:txBody>
                    <a:bodyPr/>
                    <a:lstStyle/>
                    <a:p>
                      <a:pPr fontAlgn="base"/>
                      <a:r>
                        <a:rPr lang="en-IN">
                          <a:effectLst/>
                        </a:rPr>
                        <a:t>FE</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2.44</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1.22</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0.17 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712183525"/>
                  </a:ext>
                </a:extLst>
              </a:tr>
              <a:tr h="539783">
                <a:tc>
                  <a:txBody>
                    <a:bodyPr/>
                    <a:lstStyle/>
                    <a:p>
                      <a:pPr fontAlgn="base"/>
                      <a:r>
                        <a:rPr lang="en-IN">
                          <a:effectLst/>
                        </a:rPr>
                        <a:t>ERK4</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0.65</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0.33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0.70 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930193781"/>
                  </a:ext>
                </a:extLst>
              </a:tr>
              <a:tr h="539783">
                <a:tc>
                  <a:txBody>
                    <a:bodyPr/>
                    <a:lstStyle/>
                    <a:p>
                      <a:pPr fontAlgn="base"/>
                      <a:r>
                        <a:rPr lang="en-IN">
                          <a:effectLst/>
                        </a:rPr>
                        <a:t>LSODA</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0.66</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0.33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0.20 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901568315"/>
                  </a:ext>
                </a:extLst>
              </a:tr>
              <a:tr h="539783">
                <a:tc>
                  <a:txBody>
                    <a:bodyPr/>
                    <a:lstStyle/>
                    <a:p>
                      <a:pPr fontAlgn="base"/>
                      <a:r>
                        <a:rPr lang="en-IN">
                          <a:effectLst/>
                        </a:rPr>
                        <a:t>BE</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1.97</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0.98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1.78 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000344756"/>
                  </a:ext>
                </a:extLst>
              </a:tr>
              <a:tr h="539783">
                <a:tc>
                  <a:txBody>
                    <a:bodyPr/>
                    <a:lstStyle/>
                    <a:p>
                      <a:pPr fontAlgn="base"/>
                      <a:r>
                        <a:rPr lang="en-IN">
                          <a:effectLst/>
                        </a:rPr>
                        <a:t>IRK4</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1.27</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0.64</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IN" dirty="0">
                          <a:effectLst/>
                        </a:rPr>
                        <a:t>9.58 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923343435"/>
                  </a:ext>
                </a:extLst>
              </a:tr>
            </a:tbl>
          </a:graphicData>
        </a:graphic>
      </p:graphicFrame>
    </p:spTree>
    <p:extLst>
      <p:ext uri="{BB962C8B-B14F-4D97-AF65-F5344CB8AC3E}">
        <p14:creationId xmlns:p14="http://schemas.microsoft.com/office/powerpoint/2010/main" val="1364679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6BDDE-B976-4889-B41D-614A7429B292}"/>
              </a:ext>
            </a:extLst>
          </p:cNvPr>
          <p:cNvSpPr>
            <a:spLocks noGrp="1"/>
          </p:cNvSpPr>
          <p:nvPr>
            <p:ph type="title"/>
          </p:nvPr>
        </p:nvSpPr>
        <p:spPr>
          <a:xfrm>
            <a:off x="590843" y="224448"/>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FF5FDF87-08C7-4AB4-9B14-19D506FB969F}"/>
              </a:ext>
            </a:extLst>
          </p:cNvPr>
          <p:cNvSpPr>
            <a:spLocks noGrp="1"/>
          </p:cNvSpPr>
          <p:nvPr>
            <p:ph idx="1"/>
          </p:nvPr>
        </p:nvSpPr>
        <p:spPr>
          <a:xfrm>
            <a:off x="1085557" y="1308296"/>
            <a:ext cx="9768839" cy="5205047"/>
          </a:xfrm>
        </p:spPr>
        <p:txBody>
          <a:bodyPr>
            <a:noAutofit/>
          </a:bodyPr>
          <a:lstStyle/>
          <a:p>
            <a:pPr algn="just"/>
            <a:r>
              <a:rPr lang="en-US" sz="2400" dirty="0">
                <a:latin typeface="Times New Roman" panose="02020603050405020304" pitchFamily="18" charset="0"/>
                <a:cs typeface="Times New Roman" panose="02020603050405020304" pitchFamily="18" charset="0"/>
              </a:rPr>
              <a:t>The results indicate that each method offers a unique balance between accuracy and computation time. </a:t>
            </a:r>
          </a:p>
          <a:p>
            <a:pPr algn="just"/>
            <a:r>
              <a:rPr lang="en-US" sz="2400" dirty="0">
                <a:latin typeface="Times New Roman" panose="02020603050405020304" pitchFamily="18" charset="0"/>
                <a:cs typeface="Times New Roman" panose="02020603050405020304" pitchFamily="18" charset="0"/>
              </a:rPr>
              <a:t>Explicit Runge-</a:t>
            </a:r>
            <a:r>
              <a:rPr lang="en-US" sz="2400" dirty="0" err="1">
                <a:latin typeface="Times New Roman" panose="02020603050405020304" pitchFamily="18" charset="0"/>
                <a:cs typeface="Times New Roman" panose="02020603050405020304" pitchFamily="18" charset="0"/>
              </a:rPr>
              <a:t>Kutta</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ERK4</a:t>
            </a:r>
            <a:r>
              <a:rPr lang="en-US" sz="2400" dirty="0">
                <a:latin typeface="Times New Roman" panose="02020603050405020304" pitchFamily="18" charset="0"/>
                <a:cs typeface="Times New Roman" panose="02020603050405020304" pitchFamily="18" charset="0"/>
              </a:rPr>
              <a:t>) stands out as the </a:t>
            </a:r>
            <a:r>
              <a:rPr lang="en-US" sz="2400" b="1" dirty="0">
                <a:latin typeface="Times New Roman" panose="02020603050405020304" pitchFamily="18" charset="0"/>
                <a:cs typeface="Times New Roman" panose="02020603050405020304" pitchFamily="18" charset="0"/>
              </a:rPr>
              <a:t>most accurate </a:t>
            </a:r>
            <a:r>
              <a:rPr lang="en-US" sz="2400" dirty="0">
                <a:latin typeface="Times New Roman" panose="02020603050405020304" pitchFamily="18" charset="0"/>
                <a:cs typeface="Times New Roman" panose="02020603050405020304" pitchFamily="18" charset="0"/>
              </a:rPr>
              <a:t>method, making it suitable for precise simulations. </a:t>
            </a:r>
          </a:p>
          <a:p>
            <a:pPr algn="just"/>
            <a:r>
              <a:rPr lang="en-US" sz="2400" b="1" dirty="0">
                <a:latin typeface="Times New Roman" panose="02020603050405020304" pitchFamily="18" charset="0"/>
                <a:cs typeface="Times New Roman" panose="02020603050405020304" pitchFamily="18" charset="0"/>
              </a:rPr>
              <a:t>LSODA</a:t>
            </a:r>
            <a:r>
              <a:rPr lang="en-US" sz="2400" dirty="0">
                <a:latin typeface="Times New Roman" panose="02020603050405020304" pitchFamily="18" charset="0"/>
                <a:cs typeface="Times New Roman" panose="02020603050405020304" pitchFamily="18" charset="0"/>
              </a:rPr>
              <a:t>, with its efficient </a:t>
            </a:r>
            <a:r>
              <a:rPr lang="en-US" sz="2400" b="1" dirty="0">
                <a:latin typeface="Times New Roman" panose="02020603050405020304" pitchFamily="18" charset="0"/>
                <a:cs typeface="Times New Roman" panose="02020603050405020304" pitchFamily="18" charset="0"/>
              </a:rPr>
              <a:t>step size adaptation</a:t>
            </a:r>
            <a:r>
              <a:rPr lang="en-US" sz="2400" dirty="0">
                <a:latin typeface="Times New Roman" panose="02020603050405020304" pitchFamily="18" charset="0"/>
                <a:cs typeface="Times New Roman" panose="02020603050405020304" pitchFamily="18" charset="0"/>
              </a:rPr>
              <a:t>, provides a competitive alternative for scenarios where computational </a:t>
            </a:r>
            <a:r>
              <a:rPr lang="en-US" sz="2400" b="1" dirty="0">
                <a:latin typeface="Times New Roman" panose="02020603050405020304" pitchFamily="18" charset="0"/>
                <a:cs typeface="Times New Roman" panose="02020603050405020304" pitchFamily="18" charset="0"/>
              </a:rPr>
              <a:t>efficiency</a:t>
            </a:r>
            <a:r>
              <a:rPr lang="en-US" sz="2400" dirty="0">
                <a:latin typeface="Times New Roman" panose="02020603050405020304" pitchFamily="18" charset="0"/>
                <a:cs typeface="Times New Roman" panose="02020603050405020304" pitchFamily="18" charset="0"/>
              </a:rPr>
              <a:t> is a priority.</a:t>
            </a:r>
          </a:p>
          <a:p>
            <a:pPr algn="just"/>
            <a:r>
              <a:rPr lang="en-US" sz="2400" dirty="0">
                <a:latin typeface="Times New Roman" panose="02020603050405020304" pitchFamily="18" charset="0"/>
                <a:cs typeface="Times New Roman" panose="02020603050405020304" pitchFamily="18" charset="0"/>
              </a:rPr>
              <a:t> Implicit methods like Backward Euler (</a:t>
            </a:r>
            <a:r>
              <a:rPr lang="en-US" sz="2400" b="1" dirty="0">
                <a:latin typeface="Times New Roman" panose="02020603050405020304" pitchFamily="18" charset="0"/>
                <a:cs typeface="Times New Roman" panose="02020603050405020304" pitchFamily="18" charset="0"/>
              </a:rPr>
              <a:t>BE</a:t>
            </a:r>
            <a:r>
              <a:rPr lang="en-US" sz="2400" dirty="0">
                <a:latin typeface="Times New Roman" panose="02020603050405020304" pitchFamily="18" charset="0"/>
                <a:cs typeface="Times New Roman" panose="02020603050405020304" pitchFamily="18" charset="0"/>
              </a:rPr>
              <a:t>) and Implicit Runge-</a:t>
            </a:r>
            <a:r>
              <a:rPr lang="en-US" sz="2400" dirty="0" err="1">
                <a:latin typeface="Times New Roman" panose="02020603050405020304" pitchFamily="18" charset="0"/>
                <a:cs typeface="Times New Roman" panose="02020603050405020304" pitchFamily="18" charset="0"/>
              </a:rPr>
              <a:t>Kutta</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IRK4</a:t>
            </a:r>
            <a:r>
              <a:rPr lang="en-US" sz="2400" dirty="0">
                <a:latin typeface="Times New Roman" panose="02020603050405020304" pitchFamily="18" charset="0"/>
                <a:cs typeface="Times New Roman" panose="02020603050405020304" pitchFamily="18" charset="0"/>
              </a:rPr>
              <a:t>) exhibit </a:t>
            </a:r>
            <a:r>
              <a:rPr lang="en-US" sz="2400" b="1" dirty="0">
                <a:latin typeface="Times New Roman" panose="02020603050405020304" pitchFamily="18" charset="0"/>
                <a:cs typeface="Times New Roman" panose="02020603050405020304" pitchFamily="18" charset="0"/>
              </a:rPr>
              <a:t>stability</a:t>
            </a:r>
            <a:r>
              <a:rPr lang="en-US" sz="2400" dirty="0">
                <a:latin typeface="Times New Roman" panose="02020603050405020304" pitchFamily="18" charset="0"/>
                <a:cs typeface="Times New Roman" panose="02020603050405020304" pitchFamily="18" charset="0"/>
              </a:rPr>
              <a:t> but require significantly </a:t>
            </a:r>
            <a:r>
              <a:rPr lang="en-US" sz="2400" b="1" dirty="0">
                <a:latin typeface="Times New Roman" panose="02020603050405020304" pitchFamily="18" charset="0"/>
                <a:cs typeface="Times New Roman" panose="02020603050405020304" pitchFamily="18" charset="0"/>
              </a:rPr>
              <a:t>more computational resources</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Overall, the choice of numerical method should be carefully considered based on the specific demands of the simulation, striking a balance between accuracy and efficiency.</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8938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6BDDE-B976-4889-B41D-614A7429B292}"/>
              </a:ext>
            </a:extLst>
          </p:cNvPr>
          <p:cNvSpPr>
            <a:spLocks noGrp="1"/>
          </p:cNvSpPr>
          <p:nvPr>
            <p:ph type="title"/>
          </p:nvPr>
        </p:nvSpPr>
        <p:spPr>
          <a:xfrm>
            <a:off x="590843" y="224448"/>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REFERENCES</a:t>
            </a:r>
            <a:endParaRPr lang="en-IN" sz="2800" b="1"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FF5FDF87-08C7-4AB4-9B14-19D506FB969F}"/>
              </a:ext>
            </a:extLst>
          </p:cNvPr>
          <p:cNvSpPr>
            <a:spLocks noGrp="1"/>
          </p:cNvSpPr>
          <p:nvPr>
            <p:ph idx="1"/>
          </p:nvPr>
        </p:nvSpPr>
        <p:spPr>
          <a:xfrm>
            <a:off x="1085557" y="1223890"/>
            <a:ext cx="10646898" cy="5205047"/>
          </a:xfrm>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1) Noble D. (1962). A modification of the Hodgkin-Huxley equations applicable to Purkinje </a:t>
            </a:r>
            <a:r>
              <a:rPr lang="en-US" sz="2000" dirty="0" err="1">
                <a:latin typeface="Times New Roman" panose="02020603050405020304" pitchFamily="18" charset="0"/>
                <a:cs typeface="Times New Roman" panose="02020603050405020304" pitchFamily="18" charset="0"/>
              </a:rPr>
              <a:t>fibre</a:t>
            </a:r>
            <a:r>
              <a:rPr lang="en-US" sz="2000" dirty="0">
                <a:latin typeface="Times New Roman" panose="02020603050405020304" pitchFamily="18" charset="0"/>
                <a:cs typeface="Times New Roman" panose="02020603050405020304" pitchFamily="18" charset="0"/>
              </a:rPr>
              <a:t> action and pace-maker potentials. Journal of Physiology 160, 317-52.</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2) </a:t>
            </a:r>
            <a:r>
              <a:rPr lang="en-US" sz="2000" dirty="0" err="1">
                <a:latin typeface="Times New Roman" panose="02020603050405020304" pitchFamily="18" charset="0"/>
                <a:cs typeface="Times New Roman" panose="02020603050405020304" pitchFamily="18" charset="0"/>
              </a:rPr>
              <a:t>Belhamadia</a:t>
            </a:r>
            <a:r>
              <a:rPr lang="en-US" sz="2000" dirty="0">
                <a:latin typeface="Times New Roman" panose="02020603050405020304" pitchFamily="18" charset="0"/>
                <a:cs typeface="Times New Roman" panose="02020603050405020304" pitchFamily="18" charset="0"/>
              </a:rPr>
              <a:t>, Y., 2010. Recent numerical methods in </a:t>
            </a:r>
            <a:r>
              <a:rPr lang="en-US" sz="2000" dirty="0" err="1">
                <a:latin typeface="Times New Roman" panose="02020603050405020304" pitchFamily="18" charset="0"/>
                <a:cs typeface="Times New Roman" panose="02020603050405020304" pitchFamily="18" charset="0"/>
              </a:rPr>
              <a:t>electrocardiology</a:t>
            </a:r>
            <a:r>
              <a:rPr lang="en-US" sz="2000" dirty="0">
                <a:latin typeface="Times New Roman" panose="02020603050405020304" pitchFamily="18" charset="0"/>
                <a:cs typeface="Times New Roman" panose="02020603050405020304" pitchFamily="18" charset="0"/>
              </a:rPr>
              <a:t>. New Development in Biomedical Engineering, pp.151-162.</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3) A Historical Perspective on the Development of Models of Rhythm in the Heart </a:t>
            </a:r>
            <a:r>
              <a:rPr lang="en-US" sz="2000" dirty="0" err="1">
                <a:latin typeface="Times New Roman" panose="02020603050405020304" pitchFamily="18" charset="0"/>
                <a:cs typeface="Times New Roman" panose="02020603050405020304" pitchFamily="18" charset="0"/>
              </a:rPr>
              <a:t>Heart</a:t>
            </a:r>
            <a:r>
              <a:rPr lang="en-US" sz="2000" dirty="0">
                <a:latin typeface="Times New Roman" panose="02020603050405020304" pitchFamily="18" charset="0"/>
                <a:cs typeface="Times New Roman" panose="02020603050405020304" pitchFamily="18" charset="0"/>
              </a:rPr>
              <a:t> Rate and Rhythm, 2011 ISBN : 978-3-642-17574-9.</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4) Spear, J.F., Horowitz, L.N., </a:t>
            </a:r>
            <a:r>
              <a:rPr lang="en-US" sz="2000" dirty="0" err="1">
                <a:latin typeface="Times New Roman" panose="02020603050405020304" pitchFamily="18" charset="0"/>
                <a:cs typeface="Times New Roman" panose="02020603050405020304" pitchFamily="18" charset="0"/>
              </a:rPr>
              <a:t>Hodess</a:t>
            </a:r>
            <a:r>
              <a:rPr lang="en-US" sz="2000" dirty="0">
                <a:latin typeface="Times New Roman" panose="02020603050405020304" pitchFamily="18" charset="0"/>
                <a:cs typeface="Times New Roman" panose="02020603050405020304" pitchFamily="18" charset="0"/>
              </a:rPr>
              <a:t>, A.B., </a:t>
            </a:r>
            <a:r>
              <a:rPr lang="en-US" sz="2000" dirty="0" err="1">
                <a:latin typeface="Times New Roman" panose="02020603050405020304" pitchFamily="18" charset="0"/>
                <a:cs typeface="Times New Roman" panose="02020603050405020304" pitchFamily="18" charset="0"/>
              </a:rPr>
              <a:t>MacVaugh</a:t>
            </a:r>
            <a:r>
              <a:rPr lang="en-US" sz="2000" dirty="0">
                <a:latin typeface="Times New Roman" panose="02020603050405020304" pitchFamily="18" charset="0"/>
                <a:cs typeface="Times New Roman" panose="02020603050405020304" pitchFamily="18" charset="0"/>
              </a:rPr>
              <a:t> 3rd, H. and Moore, E.N., 1979. Cellular electrophysiology of human myocardial infarction. 1. Abnormalities of cellular activation. Circulation, 59(2), pp.247-256.</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5) </a:t>
            </a:r>
            <a:r>
              <a:rPr lang="en-US" sz="2000" dirty="0" err="1">
                <a:latin typeface="Times New Roman" panose="02020603050405020304" pitchFamily="18" charset="0"/>
                <a:cs typeface="Times New Roman" panose="02020603050405020304" pitchFamily="18" charset="0"/>
              </a:rPr>
              <a:t>Göktepe</a:t>
            </a:r>
            <a:r>
              <a:rPr lang="en-US" sz="2000" dirty="0">
                <a:latin typeface="Times New Roman" panose="02020603050405020304" pitchFamily="18" charset="0"/>
                <a:cs typeface="Times New Roman" panose="02020603050405020304" pitchFamily="18" charset="0"/>
              </a:rPr>
              <a:t>, S. and Kuhl, E., 2009. Computational modeling of cardiac electrophysiology: a novel finite element approach. International journal for numerical methods in engineering, 79(2), pp.156-178.</a:t>
            </a: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3222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88A0A4-BBAD-4A2D-89BA-9E9B1B65008E}"/>
              </a:ext>
            </a:extLst>
          </p:cNvPr>
          <p:cNvSpPr>
            <a:spLocks noGrp="1"/>
          </p:cNvSpPr>
          <p:nvPr>
            <p:ph type="title"/>
          </p:nvPr>
        </p:nvSpPr>
        <p:spPr>
          <a:xfrm>
            <a:off x="838200" y="2766218"/>
            <a:ext cx="10515600" cy="1325563"/>
          </a:xfrm>
        </p:spPr>
        <p:txBody>
          <a:bodyPr/>
          <a:lstStyle/>
          <a:p>
            <a:pPr algn="ctr"/>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91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EAAB4-4AF8-FBE0-A230-877F75677C00}"/>
              </a:ext>
            </a:extLst>
          </p:cNvPr>
          <p:cNvSpPr>
            <a:spLocks noGrp="1"/>
          </p:cNvSpPr>
          <p:nvPr>
            <p:ph type="title"/>
          </p:nvPr>
        </p:nvSpPr>
        <p:spPr>
          <a:xfrm>
            <a:off x="838200" y="618344"/>
            <a:ext cx="10515600" cy="1871638"/>
          </a:xfrm>
        </p:spPr>
        <p:txBody>
          <a:bodyPr>
            <a:normAutofit/>
          </a:bodyPr>
          <a:lstStyle/>
          <a:p>
            <a:pPr algn="ctr"/>
            <a:r>
              <a:rPr lang="en-IN" sz="2400" b="1" dirty="0">
                <a:latin typeface="Times New Roman" panose="02020603050405020304" pitchFamily="18" charset="0"/>
                <a:cs typeface="Times New Roman" panose="02020603050405020304" pitchFamily="18" charset="0"/>
              </a:rPr>
              <a:t>PROBLEM STATEMENT</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COMPARATIVE ANALYSIS OF NUMERICAL METHODS FOR CARDIOVASCULAR ACTION POTENTIAL MODELLING</a:t>
            </a:r>
            <a:br>
              <a:rPr lang="en-IN"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76FDBA-73F5-0447-2C69-EDE6E9B2703C}"/>
              </a:ext>
            </a:extLst>
          </p:cNvPr>
          <p:cNvSpPr>
            <a:spLocks noGrp="1"/>
          </p:cNvSpPr>
          <p:nvPr>
            <p:ph idx="1"/>
          </p:nvPr>
        </p:nvSpPr>
        <p:spPr>
          <a:xfrm>
            <a:off x="838200" y="2349304"/>
            <a:ext cx="10515600" cy="5276631"/>
          </a:xfrm>
        </p:spPr>
        <p:txBody>
          <a:bodyPr>
            <a:normAutofit/>
          </a:bodyPr>
          <a:lstStyle/>
          <a:p>
            <a:pPr marL="0" indent="0" algn="just">
              <a:lnSpc>
                <a:spcPct val="150000"/>
              </a:lnSpc>
              <a:buNone/>
            </a:pPr>
            <a:r>
              <a:rPr lang="en-GB" sz="2000" dirty="0">
                <a:latin typeface="Times New Roman" panose="02020603050405020304" pitchFamily="18" charset="0"/>
                <a:cs typeface="Times New Roman" panose="02020603050405020304" pitchFamily="18" charset="0"/>
              </a:rPr>
              <a:t>	Cardiovascular modelling is a critical area of research that plays a significant role in understanding the electrical activity of the heart. This project</a:t>
            </a:r>
            <a:r>
              <a:rPr lang="en-US" sz="2000" dirty="0">
                <a:latin typeface="Times New Roman" panose="02020603050405020304" pitchFamily="18" charset="0"/>
                <a:cs typeface="Times New Roman" panose="02020603050405020304" pitchFamily="18" charset="0"/>
              </a:rPr>
              <a:t> involves the numerical simulation of cardiac cell kinetics, specifically focusing on ion channel activity and action potential. Multiple numerical integration methods, including Euler, Explicit Runge-</a:t>
            </a:r>
            <a:r>
              <a:rPr lang="en-US" sz="2000" dirty="0" err="1">
                <a:latin typeface="Times New Roman" panose="02020603050405020304" pitchFamily="18" charset="0"/>
                <a:cs typeface="Times New Roman" panose="02020603050405020304" pitchFamily="18" charset="0"/>
              </a:rPr>
              <a:t>Kutta</a:t>
            </a:r>
            <a:r>
              <a:rPr lang="en-US" sz="2000" dirty="0">
                <a:latin typeface="Times New Roman" panose="02020603050405020304" pitchFamily="18" charset="0"/>
                <a:cs typeface="Times New Roman" panose="02020603050405020304" pitchFamily="18" charset="0"/>
              </a:rPr>
              <a:t> (RK4), Backward Euler, and Implicit RK4, are applied to study the behavior of the cardiac cell. The primary goal is to compare these methods in terms of accuracy, computational efficiency, and their impact on the simulation results. Additionally, the code investigates the sparsity pattern of the Jacobian matrix to understand the system's structural dependencies.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6512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71AE-1EC4-7CC0-745E-2B9D7B5DE3CB}"/>
              </a:ext>
            </a:extLst>
          </p:cNvPr>
          <p:cNvSpPr>
            <a:spLocks noGrp="1"/>
          </p:cNvSpPr>
          <p:nvPr>
            <p:ph type="title"/>
          </p:nvPr>
        </p:nvSpPr>
        <p:spPr>
          <a:xfrm>
            <a:off x="838200" y="561439"/>
            <a:ext cx="10515600" cy="516450"/>
          </a:xfrm>
        </p:spPr>
        <p:txBody>
          <a:bodyPr>
            <a:normAutofit/>
          </a:bodyPr>
          <a:lstStyle/>
          <a:p>
            <a:r>
              <a:rPr lang="en-IN" sz="2800"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EE85916A-63D2-EF8F-576F-FD02179EDBDA}"/>
              </a:ext>
            </a:extLst>
          </p:cNvPr>
          <p:cNvSpPr>
            <a:spLocks noGrp="1"/>
          </p:cNvSpPr>
          <p:nvPr>
            <p:ph idx="1"/>
          </p:nvPr>
        </p:nvSpPr>
        <p:spPr>
          <a:xfrm>
            <a:off x="838200" y="1216244"/>
            <a:ext cx="10515600" cy="5164089"/>
          </a:xfrm>
        </p:spPr>
        <p:txBody>
          <a:bodyPr>
            <a:noAutofit/>
          </a:bodyPr>
          <a:lstStyle/>
          <a:p>
            <a:pPr algn="just"/>
            <a:r>
              <a:rPr lang="en-US" sz="2000" dirty="0">
                <a:latin typeface="Times New Roman" panose="02020603050405020304" pitchFamily="18" charset="0"/>
                <a:cs typeface="Times New Roman" panose="02020603050405020304" pitchFamily="18" charset="0"/>
              </a:rPr>
              <a:t>Create a detailed cardiac myocyte action potential model in Simulink to accurately represent cardiac cell behavior.</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Implement and validate the model for action potential generation and propagation, considering various conditions and scenarios.</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Develop numerical solvers for both Implicit and Explicit methods, to simulate action potential dynamics.</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Evaluate the efficiency, accuracy, and computational resource requirements of each numerical method to capture cardiovascular system behavior.</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Present results graphically and discuss the impact of the findings on the choice of numerical methods for cardiovascular modeling and their relevance to research and clinical applications.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2000" dirty="0"/>
          </a:p>
        </p:txBody>
      </p:sp>
    </p:spTree>
    <p:extLst>
      <p:ext uri="{BB962C8B-B14F-4D97-AF65-F5344CB8AC3E}">
        <p14:creationId xmlns:p14="http://schemas.microsoft.com/office/powerpoint/2010/main" val="1400569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71AE-1EC4-7CC0-745E-2B9D7B5DE3CB}"/>
              </a:ext>
            </a:extLst>
          </p:cNvPr>
          <p:cNvSpPr>
            <a:spLocks noGrp="1"/>
          </p:cNvSpPr>
          <p:nvPr>
            <p:ph type="title"/>
          </p:nvPr>
        </p:nvSpPr>
        <p:spPr>
          <a:xfrm>
            <a:off x="838200" y="561439"/>
            <a:ext cx="10515600" cy="516450"/>
          </a:xfrm>
        </p:spPr>
        <p:txBody>
          <a:bodyPr>
            <a:normAutofit/>
          </a:bodyPr>
          <a:lstStyle/>
          <a:p>
            <a:r>
              <a:rPr lang="en-IN" sz="2800" b="1" dirty="0">
                <a:latin typeface="Times New Roman" panose="02020603050405020304" pitchFamily="18" charset="0"/>
                <a:cs typeface="Times New Roman" panose="02020603050405020304" pitchFamily="18" charset="0"/>
              </a:rPr>
              <a:t>NOBLE MODEL</a:t>
            </a:r>
          </a:p>
        </p:txBody>
      </p:sp>
      <p:sp>
        <p:nvSpPr>
          <p:cNvPr id="3" name="Content Placeholder 2">
            <a:extLst>
              <a:ext uri="{FF2B5EF4-FFF2-40B4-BE49-F238E27FC236}">
                <a16:creationId xmlns:a16="http://schemas.microsoft.com/office/drawing/2014/main" id="{EE85916A-63D2-EF8F-576F-FD02179EDBDA}"/>
              </a:ext>
            </a:extLst>
          </p:cNvPr>
          <p:cNvSpPr>
            <a:spLocks noGrp="1"/>
          </p:cNvSpPr>
          <p:nvPr>
            <p:ph idx="1"/>
          </p:nvPr>
        </p:nvSpPr>
        <p:spPr>
          <a:xfrm>
            <a:off x="838200" y="1216244"/>
            <a:ext cx="10515600" cy="5164089"/>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In 1962, Denis Noble published one of the first mathematical models of a cardiac cell. By adapting the equations of the original Hodgkin-Huxley squid axon model (1952), Noble described the long lasting action and pace-maker potentials of the Purkinje fibers of the heart. </a:t>
            </a:r>
          </a:p>
          <a:p>
            <a:pPr algn="just"/>
            <a:r>
              <a:rPr lang="en-US" dirty="0">
                <a:latin typeface="Times New Roman" panose="02020603050405020304" pitchFamily="18" charset="0"/>
                <a:cs typeface="Times New Roman" panose="02020603050405020304" pitchFamily="18" charset="0"/>
              </a:rPr>
              <a:t>The potassium-current equations differ from those of Hodgkin and Huxley in that the potassium ions are assumed to flow through two types of channel in the membrane. </a:t>
            </a:r>
          </a:p>
          <a:p>
            <a:pPr algn="just"/>
            <a:r>
              <a:rPr lang="en-US" dirty="0">
                <a:latin typeface="Times New Roman" panose="02020603050405020304" pitchFamily="18" charset="0"/>
                <a:cs typeface="Times New Roman" panose="02020603050405020304" pitchFamily="18" charset="0"/>
              </a:rPr>
              <a:t>But, it only includes one voltage gated inward current, </a:t>
            </a:r>
            <a:r>
              <a:rPr lang="en-US" dirty="0" err="1">
                <a:latin typeface="Times New Roman" panose="02020603050405020304" pitchFamily="18" charset="0"/>
                <a:cs typeface="Times New Roman" panose="02020603050405020304" pitchFamily="18" charset="0"/>
              </a:rPr>
              <a:t>I</a:t>
            </a:r>
            <a:r>
              <a:rPr lang="en-US" baseline="-25000" dirty="0" err="1">
                <a:latin typeface="Times New Roman" panose="02020603050405020304" pitchFamily="18" charset="0"/>
                <a:cs typeface="Times New Roman" panose="02020603050405020304" pitchFamily="18" charset="0"/>
              </a:rPr>
              <a:t>Na</a:t>
            </a:r>
            <a:r>
              <a:rPr lang="en-US" dirty="0">
                <a:latin typeface="Times New Roman" panose="02020603050405020304" pitchFamily="18" charset="0"/>
                <a:cs typeface="Times New Roman" panose="02020603050405020304" pitchFamily="18" charset="0"/>
              </a:rPr>
              <a:t>. Calcium currents had not yet been discovered, but there was a clue in the model that something was missing. The only way the model could be made to work was to greatly extend the voltage range of the sodium current by reducing the voltage dependence of the sodium activation process. </a:t>
            </a:r>
          </a:p>
          <a:p>
            <a:pPr algn="just"/>
            <a:r>
              <a:rPr lang="en-US" dirty="0">
                <a:latin typeface="Times New Roman" panose="02020603050405020304" pitchFamily="18" charset="0"/>
                <a:cs typeface="Times New Roman" panose="02020603050405020304" pitchFamily="18" charset="0"/>
              </a:rPr>
              <a:t>In effect the sodium current was made to serve the function of both the sodium and the calcium channels as far as the plateau is concerned. </a:t>
            </a:r>
            <a:endParaRPr lang="en-IN" sz="2000" dirty="0"/>
          </a:p>
        </p:txBody>
      </p:sp>
    </p:spTree>
    <p:extLst>
      <p:ext uri="{BB962C8B-B14F-4D97-AF65-F5344CB8AC3E}">
        <p14:creationId xmlns:p14="http://schemas.microsoft.com/office/powerpoint/2010/main" val="2354352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A98EB-ACE0-C0F9-D4DB-71A402DC5A13}"/>
              </a:ext>
            </a:extLst>
          </p:cNvPr>
          <p:cNvSpPr>
            <a:spLocks noGrp="1"/>
          </p:cNvSpPr>
          <p:nvPr>
            <p:ph type="title"/>
          </p:nvPr>
        </p:nvSpPr>
        <p:spPr>
          <a:xfrm>
            <a:off x="838200" y="365125"/>
            <a:ext cx="10515600" cy="661817"/>
          </a:xfrm>
        </p:spPr>
        <p:txBody>
          <a:bodyPr>
            <a:normAutofit/>
          </a:bodyPr>
          <a:lstStyle/>
          <a:p>
            <a:r>
              <a:rPr lang="en-US" sz="2800" b="1" dirty="0">
                <a:latin typeface="Times New Roman" panose="02020603050405020304" pitchFamily="18" charset="0"/>
                <a:cs typeface="Times New Roman" panose="02020603050405020304" pitchFamily="18" charset="0"/>
              </a:rPr>
              <a:t>M</a:t>
            </a:r>
            <a:r>
              <a:rPr lang="en-IN" sz="2800" b="1" dirty="0">
                <a:latin typeface="Times New Roman" panose="02020603050405020304" pitchFamily="18" charset="0"/>
                <a:cs typeface="Times New Roman" panose="02020603050405020304" pitchFamily="18" charset="0"/>
              </a:rPr>
              <a:t>ODEL MATHEMATICS</a:t>
            </a:r>
          </a:p>
        </p:txBody>
      </p:sp>
      <p:pic>
        <p:nvPicPr>
          <p:cNvPr id="1026" name="Picture 2" descr="https://models.physiomeproject.org/e/2a6/hodgkin_1952.png">
            <a:extLst>
              <a:ext uri="{FF2B5EF4-FFF2-40B4-BE49-F238E27FC236}">
                <a16:creationId xmlns:a16="http://schemas.microsoft.com/office/drawing/2014/main" id="{5604C6F2-CCD7-4235-92E8-1EF1E09D2F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9418" y="1026942"/>
            <a:ext cx="4001305" cy="3341296"/>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E60EB88A-DC8A-45BA-8F43-F43D666972FD}"/>
              </a:ext>
            </a:extLst>
          </p:cNvPr>
          <p:cNvSpPr>
            <a:spLocks noGrp="1"/>
          </p:cNvSpPr>
          <p:nvPr>
            <p:ph idx="1"/>
          </p:nvPr>
        </p:nvSpPr>
        <p:spPr>
          <a:xfrm>
            <a:off x="838200" y="1030533"/>
            <a:ext cx="10515600" cy="5164089"/>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Membrane Voltage</a:t>
            </a: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Sodium Channel</a:t>
            </a: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Sodium Channel - Gates</a:t>
            </a:r>
          </a:p>
          <a:p>
            <a:pPr marL="0" indent="0" algn="just">
              <a:buNone/>
            </a:pPr>
            <a:endParaRPr lang="en-IN" sz="2000" b="1" dirty="0"/>
          </a:p>
        </p:txBody>
      </p:sp>
      <p:pic>
        <p:nvPicPr>
          <p:cNvPr id="8" name="Picture 7">
            <a:extLst>
              <a:ext uri="{FF2B5EF4-FFF2-40B4-BE49-F238E27FC236}">
                <a16:creationId xmlns:a16="http://schemas.microsoft.com/office/drawing/2014/main" id="{C821605E-3FDB-4D00-AA10-C6928DE30D03}"/>
              </a:ext>
            </a:extLst>
          </p:cNvPr>
          <p:cNvPicPr>
            <a:picLocks noChangeAspect="1"/>
          </p:cNvPicPr>
          <p:nvPr/>
        </p:nvPicPr>
        <p:blipFill>
          <a:blip r:embed="rId3"/>
          <a:stretch>
            <a:fillRect/>
          </a:stretch>
        </p:blipFill>
        <p:spPr>
          <a:xfrm>
            <a:off x="2077901" y="1342211"/>
            <a:ext cx="3741817" cy="990824"/>
          </a:xfrm>
          <a:prstGeom prst="rect">
            <a:avLst/>
          </a:prstGeom>
        </p:spPr>
      </p:pic>
      <p:pic>
        <p:nvPicPr>
          <p:cNvPr id="10" name="Picture 9">
            <a:extLst>
              <a:ext uri="{FF2B5EF4-FFF2-40B4-BE49-F238E27FC236}">
                <a16:creationId xmlns:a16="http://schemas.microsoft.com/office/drawing/2014/main" id="{925AFE4B-C8B1-4E57-B6B9-FF9EA6893F68}"/>
              </a:ext>
            </a:extLst>
          </p:cNvPr>
          <p:cNvPicPr>
            <a:picLocks noChangeAspect="1"/>
          </p:cNvPicPr>
          <p:nvPr/>
        </p:nvPicPr>
        <p:blipFill>
          <a:blip r:embed="rId4"/>
          <a:stretch>
            <a:fillRect/>
          </a:stretch>
        </p:blipFill>
        <p:spPr>
          <a:xfrm>
            <a:off x="2250346" y="2989099"/>
            <a:ext cx="3845654" cy="1246956"/>
          </a:xfrm>
          <a:prstGeom prst="rect">
            <a:avLst/>
          </a:prstGeom>
        </p:spPr>
      </p:pic>
      <p:pic>
        <p:nvPicPr>
          <p:cNvPr id="11" name="Picture 10">
            <a:extLst>
              <a:ext uri="{FF2B5EF4-FFF2-40B4-BE49-F238E27FC236}">
                <a16:creationId xmlns:a16="http://schemas.microsoft.com/office/drawing/2014/main" id="{B14AEBCB-2DDB-4C49-8153-62F7F84E163D}"/>
              </a:ext>
            </a:extLst>
          </p:cNvPr>
          <p:cNvPicPr>
            <a:picLocks noChangeAspect="1"/>
          </p:cNvPicPr>
          <p:nvPr/>
        </p:nvPicPr>
        <p:blipFill>
          <a:blip r:embed="rId5"/>
          <a:stretch>
            <a:fillRect/>
          </a:stretch>
        </p:blipFill>
        <p:spPr>
          <a:xfrm>
            <a:off x="1223404" y="4698900"/>
            <a:ext cx="4142663" cy="2159100"/>
          </a:xfrm>
          <a:prstGeom prst="rect">
            <a:avLst/>
          </a:prstGeom>
        </p:spPr>
      </p:pic>
      <p:pic>
        <p:nvPicPr>
          <p:cNvPr id="12" name="Picture 11">
            <a:extLst>
              <a:ext uri="{FF2B5EF4-FFF2-40B4-BE49-F238E27FC236}">
                <a16:creationId xmlns:a16="http://schemas.microsoft.com/office/drawing/2014/main" id="{37523FAD-9582-4224-B553-0C5F02FF44E6}"/>
              </a:ext>
            </a:extLst>
          </p:cNvPr>
          <p:cNvPicPr>
            <a:picLocks noChangeAspect="1"/>
          </p:cNvPicPr>
          <p:nvPr/>
        </p:nvPicPr>
        <p:blipFill>
          <a:blip r:embed="rId6"/>
          <a:stretch>
            <a:fillRect/>
          </a:stretch>
        </p:blipFill>
        <p:spPr>
          <a:xfrm>
            <a:off x="5819718" y="4679916"/>
            <a:ext cx="4248743" cy="2105319"/>
          </a:xfrm>
          <a:prstGeom prst="rect">
            <a:avLst/>
          </a:prstGeom>
        </p:spPr>
      </p:pic>
    </p:spTree>
    <p:extLst>
      <p:ext uri="{BB962C8B-B14F-4D97-AF65-F5344CB8AC3E}">
        <p14:creationId xmlns:p14="http://schemas.microsoft.com/office/powerpoint/2010/main" val="361497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A98EB-ACE0-C0F9-D4DB-71A402DC5A13}"/>
              </a:ext>
            </a:extLst>
          </p:cNvPr>
          <p:cNvSpPr>
            <a:spLocks noGrp="1"/>
          </p:cNvSpPr>
          <p:nvPr>
            <p:ph type="title"/>
          </p:nvPr>
        </p:nvSpPr>
        <p:spPr>
          <a:xfrm>
            <a:off x="838200" y="365125"/>
            <a:ext cx="10515600" cy="661817"/>
          </a:xfrm>
        </p:spPr>
        <p:txBody>
          <a:bodyPr>
            <a:normAutofit/>
          </a:bodyPr>
          <a:lstStyle/>
          <a:p>
            <a:r>
              <a:rPr lang="en-US" sz="2800" b="1" dirty="0">
                <a:latin typeface="Times New Roman" panose="02020603050405020304" pitchFamily="18" charset="0"/>
                <a:cs typeface="Times New Roman" panose="02020603050405020304" pitchFamily="18" charset="0"/>
              </a:rPr>
              <a:t>M</a:t>
            </a:r>
            <a:r>
              <a:rPr lang="en-IN" sz="2800" b="1" dirty="0">
                <a:latin typeface="Times New Roman" panose="02020603050405020304" pitchFamily="18" charset="0"/>
                <a:cs typeface="Times New Roman" panose="02020603050405020304" pitchFamily="18" charset="0"/>
              </a:rPr>
              <a:t>ODEL MATHEMATICS</a:t>
            </a:r>
          </a:p>
        </p:txBody>
      </p:sp>
      <p:sp>
        <p:nvSpPr>
          <p:cNvPr id="9" name="Content Placeholder 2">
            <a:extLst>
              <a:ext uri="{FF2B5EF4-FFF2-40B4-BE49-F238E27FC236}">
                <a16:creationId xmlns:a16="http://schemas.microsoft.com/office/drawing/2014/main" id="{E60EB88A-DC8A-45BA-8F43-F43D666972FD}"/>
              </a:ext>
            </a:extLst>
          </p:cNvPr>
          <p:cNvSpPr>
            <a:spLocks noGrp="1"/>
          </p:cNvSpPr>
          <p:nvPr>
            <p:ph idx="1"/>
          </p:nvPr>
        </p:nvSpPr>
        <p:spPr>
          <a:xfrm>
            <a:off x="838200" y="1030533"/>
            <a:ext cx="10515600" cy="5164089"/>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Potassium Channel</a:t>
            </a: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Potassium Channel – Gates				Leakage Current</a:t>
            </a:r>
          </a:p>
          <a:p>
            <a:pPr marL="0" indent="0" algn="just">
              <a:buNone/>
            </a:pPr>
            <a:endParaRPr lang="en-IN" sz="2000" b="1" dirty="0"/>
          </a:p>
        </p:txBody>
      </p:sp>
      <p:pic>
        <p:nvPicPr>
          <p:cNvPr id="3" name="Picture 2">
            <a:extLst>
              <a:ext uri="{FF2B5EF4-FFF2-40B4-BE49-F238E27FC236}">
                <a16:creationId xmlns:a16="http://schemas.microsoft.com/office/drawing/2014/main" id="{42D2B664-B9C5-4795-8B3E-8C214730CE7C}"/>
              </a:ext>
            </a:extLst>
          </p:cNvPr>
          <p:cNvPicPr>
            <a:picLocks noChangeAspect="1"/>
          </p:cNvPicPr>
          <p:nvPr/>
        </p:nvPicPr>
        <p:blipFill>
          <a:blip r:embed="rId2"/>
          <a:stretch>
            <a:fillRect/>
          </a:stretch>
        </p:blipFill>
        <p:spPr>
          <a:xfrm>
            <a:off x="2428345" y="1458824"/>
            <a:ext cx="3817710" cy="1951751"/>
          </a:xfrm>
          <a:prstGeom prst="rect">
            <a:avLst/>
          </a:prstGeom>
        </p:spPr>
      </p:pic>
      <p:pic>
        <p:nvPicPr>
          <p:cNvPr id="4" name="Picture 3">
            <a:extLst>
              <a:ext uri="{FF2B5EF4-FFF2-40B4-BE49-F238E27FC236}">
                <a16:creationId xmlns:a16="http://schemas.microsoft.com/office/drawing/2014/main" id="{FA788CAD-1719-4F39-B946-872314A44AA4}"/>
              </a:ext>
            </a:extLst>
          </p:cNvPr>
          <p:cNvPicPr>
            <a:picLocks noChangeAspect="1"/>
          </p:cNvPicPr>
          <p:nvPr/>
        </p:nvPicPr>
        <p:blipFill>
          <a:blip r:embed="rId3"/>
          <a:stretch>
            <a:fillRect/>
          </a:stretch>
        </p:blipFill>
        <p:spPr>
          <a:xfrm>
            <a:off x="1039676" y="4042501"/>
            <a:ext cx="4900746" cy="2450373"/>
          </a:xfrm>
          <a:prstGeom prst="rect">
            <a:avLst/>
          </a:prstGeom>
        </p:spPr>
      </p:pic>
      <p:pic>
        <p:nvPicPr>
          <p:cNvPr id="5" name="Picture 4">
            <a:extLst>
              <a:ext uri="{FF2B5EF4-FFF2-40B4-BE49-F238E27FC236}">
                <a16:creationId xmlns:a16="http://schemas.microsoft.com/office/drawing/2014/main" id="{1EE0F4F6-C243-44A8-A16C-88AC4E686DD4}"/>
              </a:ext>
            </a:extLst>
          </p:cNvPr>
          <p:cNvPicPr>
            <a:picLocks noChangeAspect="1"/>
          </p:cNvPicPr>
          <p:nvPr/>
        </p:nvPicPr>
        <p:blipFill>
          <a:blip r:embed="rId4"/>
          <a:stretch>
            <a:fillRect/>
          </a:stretch>
        </p:blipFill>
        <p:spPr>
          <a:xfrm>
            <a:off x="6751162" y="3944028"/>
            <a:ext cx="3394815" cy="909326"/>
          </a:xfrm>
          <a:prstGeom prst="rect">
            <a:avLst/>
          </a:prstGeom>
        </p:spPr>
      </p:pic>
    </p:spTree>
    <p:extLst>
      <p:ext uri="{BB962C8B-B14F-4D97-AF65-F5344CB8AC3E}">
        <p14:creationId xmlns:p14="http://schemas.microsoft.com/office/powerpoint/2010/main" val="3160790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86F49-F1EE-061F-04F7-B04C4A75842E}"/>
              </a:ext>
            </a:extLst>
          </p:cNvPr>
          <p:cNvSpPr>
            <a:spLocks noGrp="1"/>
          </p:cNvSpPr>
          <p:nvPr>
            <p:ph type="title"/>
          </p:nvPr>
        </p:nvSpPr>
        <p:spPr>
          <a:xfrm>
            <a:off x="838200" y="365126"/>
            <a:ext cx="10515600" cy="577410"/>
          </a:xfrm>
        </p:spPr>
        <p:txBody>
          <a:bodyPr>
            <a:normAutofit/>
          </a:bodyPr>
          <a:lstStyle/>
          <a:p>
            <a:r>
              <a:rPr lang="en-IN" sz="2800" b="1" dirty="0">
                <a:latin typeface="Times New Roman" panose="02020603050405020304" pitchFamily="18" charset="0"/>
                <a:cs typeface="Times New Roman" panose="02020603050405020304" pitchFamily="18" charset="0"/>
              </a:rPr>
              <a:t>SIMULATION </a:t>
            </a:r>
          </a:p>
        </p:txBody>
      </p:sp>
      <p:pic>
        <p:nvPicPr>
          <p:cNvPr id="4" name="Content Placeholder 3">
            <a:extLst>
              <a:ext uri="{FF2B5EF4-FFF2-40B4-BE49-F238E27FC236}">
                <a16:creationId xmlns:a16="http://schemas.microsoft.com/office/drawing/2014/main" id="{64DF6CCE-EFC0-DC8B-60D9-B3244D5EFE07}"/>
              </a:ext>
            </a:extLst>
          </p:cNvPr>
          <p:cNvPicPr>
            <a:picLocks noGrp="1" noChangeAspect="1"/>
          </p:cNvPicPr>
          <p:nvPr>
            <p:ph idx="1"/>
          </p:nvPr>
        </p:nvPicPr>
        <p:blipFill rotWithShape="1">
          <a:blip r:embed="rId2"/>
          <a:srcRect l="17428" t="6330" r="23489"/>
          <a:stretch/>
        </p:blipFill>
        <p:spPr>
          <a:xfrm>
            <a:off x="1167619" y="1083213"/>
            <a:ext cx="5214116" cy="5513122"/>
          </a:xfrm>
          <a:prstGeom prst="rect">
            <a:avLst/>
          </a:prstGeom>
        </p:spPr>
      </p:pic>
      <p:pic>
        <p:nvPicPr>
          <p:cNvPr id="5" name="Content Placeholder 3">
            <a:extLst>
              <a:ext uri="{FF2B5EF4-FFF2-40B4-BE49-F238E27FC236}">
                <a16:creationId xmlns:a16="http://schemas.microsoft.com/office/drawing/2014/main" id="{4D44A859-CFB6-4ED2-BC32-AD41E37E4B23}"/>
              </a:ext>
            </a:extLst>
          </p:cNvPr>
          <p:cNvPicPr>
            <a:picLocks noChangeAspect="1"/>
          </p:cNvPicPr>
          <p:nvPr/>
        </p:nvPicPr>
        <p:blipFill>
          <a:blip r:embed="rId3"/>
          <a:stretch>
            <a:fillRect/>
          </a:stretch>
        </p:blipFill>
        <p:spPr>
          <a:xfrm>
            <a:off x="6747494" y="2293034"/>
            <a:ext cx="4741121" cy="2608384"/>
          </a:xfrm>
          <a:prstGeom prst="rect">
            <a:avLst/>
          </a:prstGeom>
        </p:spPr>
      </p:pic>
      <p:sp>
        <p:nvSpPr>
          <p:cNvPr id="6" name="TextBox 5">
            <a:extLst>
              <a:ext uri="{FF2B5EF4-FFF2-40B4-BE49-F238E27FC236}">
                <a16:creationId xmlns:a16="http://schemas.microsoft.com/office/drawing/2014/main" id="{98C8B435-4F74-4EB3-99BA-2C0AC0BB22AE}"/>
              </a:ext>
            </a:extLst>
          </p:cNvPr>
          <p:cNvSpPr txBox="1"/>
          <p:nvPr/>
        </p:nvSpPr>
        <p:spPr>
          <a:xfrm>
            <a:off x="2747966" y="6396280"/>
            <a:ext cx="4321277"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HH Model System</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853047E-F3A7-4962-B30F-921C6B9FCBA7}"/>
              </a:ext>
            </a:extLst>
          </p:cNvPr>
          <p:cNvSpPr txBox="1"/>
          <p:nvPr/>
        </p:nvSpPr>
        <p:spPr>
          <a:xfrm>
            <a:off x="8332840" y="4901418"/>
            <a:ext cx="4321277"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Simulation Output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4782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3">
            <a:extLst>
              <a:ext uri="{FF2B5EF4-FFF2-40B4-BE49-F238E27FC236}">
                <a16:creationId xmlns:a16="http://schemas.microsoft.com/office/drawing/2014/main" id="{F9F0F234-115C-F708-7BC3-94ADAB5B3CCF}"/>
              </a:ext>
            </a:extLst>
          </p:cNvPr>
          <p:cNvPicPr>
            <a:picLocks noChangeAspect="1"/>
          </p:cNvPicPr>
          <p:nvPr/>
        </p:nvPicPr>
        <p:blipFill rotWithShape="1">
          <a:blip r:embed="rId2"/>
          <a:srcRect l="14422" t="20727" r="5765" b="12093"/>
          <a:stretch/>
        </p:blipFill>
        <p:spPr>
          <a:xfrm>
            <a:off x="1519085" y="988142"/>
            <a:ext cx="9630696" cy="4424516"/>
          </a:xfrm>
          <a:prstGeom prst="rect">
            <a:avLst/>
          </a:prstGeom>
        </p:spPr>
      </p:pic>
      <p:sp>
        <p:nvSpPr>
          <p:cNvPr id="2" name="TextBox 1">
            <a:extLst>
              <a:ext uri="{FF2B5EF4-FFF2-40B4-BE49-F238E27FC236}">
                <a16:creationId xmlns:a16="http://schemas.microsoft.com/office/drawing/2014/main" id="{E003A882-8F66-41FE-9A8F-32B63A41BE22}"/>
              </a:ext>
            </a:extLst>
          </p:cNvPr>
          <p:cNvSpPr txBox="1"/>
          <p:nvPr/>
        </p:nvSpPr>
        <p:spPr>
          <a:xfrm>
            <a:off x="4660491" y="5412658"/>
            <a:ext cx="4321277"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Sodium Channel Circuit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369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47D1F5-A7E4-4C05-B538-558826F36B5E}"/>
              </a:ext>
            </a:extLst>
          </p:cNvPr>
          <p:cNvPicPr>
            <a:picLocks noChangeAspect="1"/>
          </p:cNvPicPr>
          <p:nvPr/>
        </p:nvPicPr>
        <p:blipFill rotWithShape="1">
          <a:blip r:embed="rId2"/>
          <a:srcRect l="2225" t="23665" r="18359" b="7783"/>
          <a:stretch/>
        </p:blipFill>
        <p:spPr>
          <a:xfrm>
            <a:off x="245808" y="973467"/>
            <a:ext cx="7108722" cy="3377381"/>
          </a:xfrm>
          <a:prstGeom prst="rect">
            <a:avLst/>
          </a:prstGeom>
        </p:spPr>
      </p:pic>
      <p:pic>
        <p:nvPicPr>
          <p:cNvPr id="5" name="Picture 4">
            <a:extLst>
              <a:ext uri="{FF2B5EF4-FFF2-40B4-BE49-F238E27FC236}">
                <a16:creationId xmlns:a16="http://schemas.microsoft.com/office/drawing/2014/main" id="{357EA387-6861-4C19-9702-080AC24C3451}"/>
              </a:ext>
            </a:extLst>
          </p:cNvPr>
          <p:cNvPicPr>
            <a:picLocks noChangeAspect="1"/>
          </p:cNvPicPr>
          <p:nvPr/>
        </p:nvPicPr>
        <p:blipFill rotWithShape="1">
          <a:blip r:embed="rId3"/>
          <a:srcRect l="19343" t="5139" r="33014" b="28365"/>
          <a:stretch/>
        </p:blipFill>
        <p:spPr>
          <a:xfrm>
            <a:off x="7207045" y="1460238"/>
            <a:ext cx="4984955" cy="2861187"/>
          </a:xfrm>
          <a:prstGeom prst="rect">
            <a:avLst/>
          </a:prstGeom>
        </p:spPr>
      </p:pic>
      <p:sp>
        <p:nvSpPr>
          <p:cNvPr id="6" name="TextBox 5">
            <a:extLst>
              <a:ext uri="{FF2B5EF4-FFF2-40B4-BE49-F238E27FC236}">
                <a16:creationId xmlns:a16="http://schemas.microsoft.com/office/drawing/2014/main" id="{D933C93C-28E8-441B-A6EA-CC2529D79CBB}"/>
              </a:ext>
            </a:extLst>
          </p:cNvPr>
          <p:cNvSpPr txBox="1"/>
          <p:nvPr/>
        </p:nvSpPr>
        <p:spPr>
          <a:xfrm>
            <a:off x="1932040" y="4373996"/>
            <a:ext cx="4321277"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Potassium Channel Circuit</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7E9EC73-8631-41C4-A049-A7EF4CD113F9}"/>
              </a:ext>
            </a:extLst>
          </p:cNvPr>
          <p:cNvSpPr txBox="1"/>
          <p:nvPr/>
        </p:nvSpPr>
        <p:spPr>
          <a:xfrm>
            <a:off x="7733071" y="4373996"/>
            <a:ext cx="4321277"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Leakage Current Circuit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838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950</Words>
  <Application>Microsoft Office PowerPoint</Application>
  <PresentationFormat>Widescreen</PresentationFormat>
  <Paragraphs>120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AM5016 NUMERICAL METHODS IN BIOMEDICAL ENGINEERING </vt:lpstr>
      <vt:lpstr>PROBLEM STATEMENT   COMPARATIVE ANALYSIS OF NUMERICAL METHODS FOR CARDIOVASCULAR ACTION POTENTIAL MODELLING </vt:lpstr>
      <vt:lpstr>OBJECTIVES</vt:lpstr>
      <vt:lpstr>NOBLE MODEL</vt:lpstr>
      <vt:lpstr>MODEL MATHEMATICS</vt:lpstr>
      <vt:lpstr>MODEL MATHEMATICS</vt:lpstr>
      <vt:lpstr>SIMULATION </vt:lpstr>
      <vt:lpstr>PowerPoint Presentation</vt:lpstr>
      <vt:lpstr>PowerPoint Presentation</vt:lpstr>
      <vt:lpstr>NUMERICAL METHODS</vt:lpstr>
      <vt:lpstr>NUMERICAL METHODS</vt:lpstr>
      <vt:lpstr>NOBLE MODEL – ACTION POTENTIAL</vt:lpstr>
      <vt:lpstr>NOBLE MODEL – GATING VARIABLE ACTIVATION</vt:lpstr>
      <vt:lpstr>NOBLE MODEL</vt:lpstr>
      <vt:lpstr>OBSERVATIONS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AM5016 NUMERICAL METHODS IN BIOMEDICAL ENGINEERING</dc:title>
  <dc:creator>Pooja Vinayagamoorthy</dc:creator>
  <cp:lastModifiedBy>ARUNACHALAM U</cp:lastModifiedBy>
  <cp:revision>12</cp:revision>
  <dcterms:created xsi:type="dcterms:W3CDTF">2023-11-04T18:30:45Z</dcterms:created>
  <dcterms:modified xsi:type="dcterms:W3CDTF">2023-11-04T22:12:51Z</dcterms:modified>
</cp:coreProperties>
</file>