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140277-97AD-4A48-97CF-7F2B916EE96A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AA762-125B-411F-B737-1E242FC9F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356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8EB94-EA28-0B72-242F-4480C2A0C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F04BF3-A397-64E1-2796-B5CEA02A8D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5E834-CC14-2615-40CE-484067FE5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B5248-95CA-4D1D-A17D-0D4DB533CB3B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99426-1B6B-3763-535A-BE1C5D796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95759-3131-69E3-2FE6-DFBBECF08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83FB-DB56-4237-8F7B-45584715A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739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AE107-425D-75C3-B414-BE0E1D32C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C01B27-7103-8E3A-E808-5F6F9CD51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803C-7420-D363-1B7A-6B17C9883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B5248-95CA-4D1D-A17D-0D4DB533CB3B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D9E1E-4E82-7350-0786-DC6A4AC13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B2840-76C7-9DDF-E036-9B2CAB2D0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83FB-DB56-4237-8F7B-45584715A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75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11E10E-5E9E-E7FE-C587-91CC45B259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14003-18C3-54C6-62E1-4A309B467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BF9C2-E7D7-CA9D-A4B2-8FE33DED7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B5248-95CA-4D1D-A17D-0D4DB533CB3B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367D7-B7A2-5E64-2ED9-BB162925F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41FDA-9E85-AE5D-C64A-E2C3A1727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83FB-DB56-4237-8F7B-45584715A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875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9079A-A2B3-703E-4ADB-641737212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218B6-C68C-338E-4B5D-1A28C5306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7415A-277D-3186-B1B7-E9500DADD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B5248-95CA-4D1D-A17D-0D4DB533CB3B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3CAE3-4FF2-2D0D-6AE2-69A1B171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0426A-5F81-2EB1-39FF-A22D30254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83FB-DB56-4237-8F7B-45584715A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654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EB9D2-610D-85EB-F746-752AD49B9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EDC19-D1D8-1AB2-C985-C60D5D8FE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3BEF8-CACE-79FD-19A6-8D695E3BF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B5248-95CA-4D1D-A17D-0D4DB533CB3B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499CA-DCB7-4BA9-0128-B4B7E93A0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9B798-858A-5C0E-9216-2CAA6863D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83FB-DB56-4237-8F7B-45584715A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93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0C0EC-1974-57BB-043A-48F49ECE9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8E899-DE23-57A7-DB76-A1043E450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AB03DD-71A7-FF3C-9DB3-AA727D479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6F997-637A-5CB8-FC0E-3068FA62E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B5248-95CA-4D1D-A17D-0D4DB533CB3B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A3BBA-445D-9230-9894-019B1E82C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082D8-034F-C665-9E1D-160971D9A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83FB-DB56-4237-8F7B-45584715A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023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246EE-7EC6-0C94-7E28-339689A22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00723-7712-5E29-B7AF-FC8223711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D75019-6412-4969-DA95-FEE70EB12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443B16-5ABD-33D2-F19E-728071F15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E9C4C2-8C9F-9622-A4B1-BE9275B18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20FF50-ACFD-C587-6BC6-EFE013F91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B5248-95CA-4D1D-A17D-0D4DB533CB3B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CDEB45-F2DF-AB85-5E3F-66B7230CA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C3A0A0-B508-AA4C-DF9B-3DADAB968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83FB-DB56-4237-8F7B-45584715A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655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B6679-9E8C-882E-7545-3125B9080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65BCF0-17E2-20F5-E63B-8A1A380FD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B5248-95CA-4D1D-A17D-0D4DB533CB3B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A683FC-0EEF-830A-CA47-A740F1BA0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E26AED-BAD9-776C-F3FD-208A3A5CE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83FB-DB56-4237-8F7B-45584715A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55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2B0974-7073-B112-E80B-A85D1BD4F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B5248-95CA-4D1D-A17D-0D4DB533CB3B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CA1A2D-B8D1-34ED-0847-FE94DE8FF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39233-BEB9-DF37-F1E3-4963E12F1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83FB-DB56-4237-8F7B-45584715A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909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A27FC-2AEE-1326-F4BC-71B555FF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A39ED-61C7-E841-EB59-34B28C633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AD0433-676E-C6C6-8E61-73616EF9F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89940-83C7-1B2A-F152-DE6467E4A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B5248-95CA-4D1D-A17D-0D4DB533CB3B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D31EA-4210-8B72-3A3C-49D6FEA80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F047D-9908-8207-14EF-CCA7142AD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83FB-DB56-4237-8F7B-45584715A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407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ED6FE-BC2A-28A1-464B-DFF96B1A9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68320E-5C17-ACC8-EA36-3090A72AD9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A7B2B4-7A01-6B39-E2C5-8B06C6CA5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1F338-E72B-5154-9339-597EF9056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B5248-95CA-4D1D-A17D-0D4DB533CB3B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E203C7-075D-53A4-4A67-171EAD2CC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6F2B5-6EDC-C19A-DE76-B9B484165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83FB-DB56-4237-8F7B-45584715A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81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E24494-635D-6D83-2099-3C7EAF275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714AA-32E7-D1CB-A12F-6C4F619D4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4A6DB-19A0-4CB5-5779-09D51A77D5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B5248-95CA-4D1D-A17D-0D4DB533CB3B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202A4-D1D5-663F-775F-6E8E7E1441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6F329-1112-8C6E-52F7-287EE94E4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483FB-DB56-4237-8F7B-45584715A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286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fussengroup.com/Imaging/100.html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48D14-F82A-DE1A-536C-48CB568BB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2004" y="2876883"/>
            <a:ext cx="7363340" cy="832276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INTRA ORAL DENTAL X- RAY SENSORS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1" descr="RETWERpreencoded.png">
            <a:extLst>
              <a:ext uri="{FF2B5EF4-FFF2-40B4-BE49-F238E27FC236}">
                <a16:creationId xmlns:a16="http://schemas.microsoft.com/office/drawing/2014/main" id="{56A57E6A-37B4-B837-D1DC-6D428DE35D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715" y="359228"/>
            <a:ext cx="4093029" cy="6139543"/>
          </a:xfrm>
          <a:prstGeom prst="rect">
            <a:avLst/>
          </a:prstGeom>
        </p:spPr>
      </p:pic>
      <p:sp>
        <p:nvSpPr>
          <p:cNvPr id="7" name="Text 5">
            <a:extLst>
              <a:ext uri="{FF2B5EF4-FFF2-40B4-BE49-F238E27FC236}">
                <a16:creationId xmlns:a16="http://schemas.microsoft.com/office/drawing/2014/main" id="{675E6598-A79B-8B05-D4E9-F9B3DC882619}"/>
              </a:ext>
            </a:extLst>
          </p:cNvPr>
          <p:cNvSpPr/>
          <p:nvPr/>
        </p:nvSpPr>
        <p:spPr>
          <a:xfrm>
            <a:off x="9927772" y="5786388"/>
            <a:ext cx="2677954" cy="4898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b="1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Kaviyarasan  PR</a:t>
            </a:r>
          </a:p>
          <a:p>
            <a:pPr marL="0" indent="0" algn="l">
              <a:lnSpc>
                <a:spcPts val="3062"/>
              </a:lnSpc>
              <a:buNone/>
            </a:pPr>
            <a:r>
              <a:rPr lang="en-US" b="1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AM23M025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14E1C3-483B-2765-1C4C-0558D5149E94}"/>
              </a:ext>
            </a:extLst>
          </p:cNvPr>
          <p:cNvSpPr txBox="1"/>
          <p:nvPr/>
        </p:nvSpPr>
        <p:spPr>
          <a:xfrm>
            <a:off x="5366547" y="4234251"/>
            <a:ext cx="6214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PSP AND CMOS SENSORS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86A3B6-52ED-89E8-D3AF-DAAA7B0FFFE2}"/>
              </a:ext>
            </a:extLst>
          </p:cNvPr>
          <p:cNvSpPr txBox="1"/>
          <p:nvPr/>
        </p:nvSpPr>
        <p:spPr>
          <a:xfrm>
            <a:off x="4535930" y="826683"/>
            <a:ext cx="743665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BIOMEDICAL SENSORS </a:t>
            </a:r>
            <a:r>
              <a:rPr lang="en-IN" sz="3200" b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MEASUREMENTS</a:t>
            </a:r>
            <a:endParaRPr lang="en-IN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(AM5050)</a:t>
            </a:r>
          </a:p>
        </p:txBody>
      </p:sp>
    </p:spTree>
    <p:extLst>
      <p:ext uri="{BB962C8B-B14F-4D97-AF65-F5344CB8AC3E}">
        <p14:creationId xmlns:p14="http://schemas.microsoft.com/office/powerpoint/2010/main" val="204989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58B4B-E9FB-B25F-3122-6B54215F6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88" y="424516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INTRA AND EXTRA ORAL SENSORS:</a:t>
            </a:r>
            <a:endParaRPr lang="en-IN" sz="36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FD5A8-448E-C0D0-A3C2-25733CB7B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9364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Dental X-rays, also known as dental radiographs, are commonly used in dentistry for various diagnostic and treatment purposes.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Intra oral and extra oral sensors for better diagnostics.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7E7749-F6CC-C2C9-BD36-249690A51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59412"/>
            <a:ext cx="5958225" cy="19560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D14323-3485-975F-A7C8-05EE10B52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258" y="3853671"/>
            <a:ext cx="3834187" cy="19618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014406-5A4C-8C8C-3595-4C6BE11150D4}"/>
              </a:ext>
            </a:extLst>
          </p:cNvPr>
          <p:cNvSpPr txBox="1"/>
          <p:nvPr/>
        </p:nvSpPr>
        <p:spPr>
          <a:xfrm>
            <a:off x="7346816" y="6169709"/>
            <a:ext cx="4526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OPG   - Orthopantomogram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CBCT - Cone Beamed Computer Tomography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33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5BD11-4764-57DD-B58B-F7942EABF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 STIMULABLE PHOSPHOR PLATES</a:t>
            </a:r>
            <a:endParaRPr lang="en-IN" sz="36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11F17-8E20-1EE4-336F-17144A91C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305" y="1377755"/>
            <a:ext cx="10666445" cy="5041706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20212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Imaging T</a:t>
            </a:r>
            <a:r>
              <a:rPr lang="en-US" sz="18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echnique- </a:t>
            </a:r>
            <a:r>
              <a:rPr lang="en-US" sz="1800" spc="5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photo-stimulated luminescence screens to capture </a:t>
            </a:r>
            <a:r>
              <a:rPr lang="en-US" sz="18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spc="-235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X-ray</a:t>
            </a:r>
            <a:r>
              <a:rPr lang="en-US" sz="1800" spc="-5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image, instead of</a:t>
            </a:r>
            <a:r>
              <a:rPr lang="en-US" sz="1800" spc="-5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traditional X-ray film.</a:t>
            </a:r>
            <a:endParaRPr lang="en-IN" sz="1800" dirty="0">
              <a:solidFill>
                <a:srgbClr val="202124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rgbClr val="20212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Indirect digital image acquisition technique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rgbClr val="20212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Manufacturer: FUSSEN</a:t>
            </a:r>
          </a:p>
          <a:p>
            <a:pPr algn="l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Model: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F200 · Imaging Plate Scanner</a:t>
            </a:r>
            <a:endParaRPr lang="en-IN" sz="1800" dirty="0">
              <a:solidFill>
                <a:srgbClr val="202124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rgbClr val="20212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Components required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PSP Plates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PSP scanner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rgbClr val="20212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v"/>
            </a:pPr>
            <a:endParaRPr lang="en-IN" sz="1800" dirty="0">
              <a:solidFill>
                <a:srgbClr val="202124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2.jpeg">
            <a:extLst>
              <a:ext uri="{FF2B5EF4-FFF2-40B4-BE49-F238E27FC236}">
                <a16:creationId xmlns:a16="http://schemas.microsoft.com/office/drawing/2014/main" id="{2E0CD660-A1EE-521F-E8CB-1291E4CE111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09963" y="2763685"/>
            <a:ext cx="3590565" cy="24752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18ED10-49DE-03C4-A8DB-806EF865D856}"/>
              </a:ext>
            </a:extLst>
          </p:cNvPr>
          <p:cNvSpPr txBox="1"/>
          <p:nvPr/>
        </p:nvSpPr>
        <p:spPr>
          <a:xfrm>
            <a:off x="7583456" y="649287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https://en.fussengroup.com/Imaging/100.html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5047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96B6-1E3B-870D-E8F5-7C36154B3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713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CONSTRUCTION</a:t>
            </a:r>
            <a:endParaRPr lang="en-IN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7.jpeg">
            <a:extLst>
              <a:ext uri="{FF2B5EF4-FFF2-40B4-BE49-F238E27FC236}">
                <a16:creationId xmlns:a16="http://schemas.microsoft.com/office/drawing/2014/main" id="{19C20723-5815-6288-CE2E-334762ABD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88713" y="1643124"/>
            <a:ext cx="4667533" cy="41987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346569-2269-8FEA-75DC-399C12AB4A9B}"/>
              </a:ext>
            </a:extLst>
          </p:cNvPr>
          <p:cNvSpPr txBox="1"/>
          <p:nvPr/>
        </p:nvSpPr>
        <p:spPr>
          <a:xfrm>
            <a:off x="5690022" y="890251"/>
            <a:ext cx="6057219" cy="5054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349250" lvl="0" indent="-285750" algn="just">
              <a:lnSpc>
                <a:spcPct val="150000"/>
              </a:lnSpc>
              <a:spcBef>
                <a:spcPts val="6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v"/>
              <a:tabLst>
                <a:tab pos="19685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Protective</a:t>
            </a:r>
            <a:r>
              <a:rPr lang="en-US" b="1" spc="5" dirty="0"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layer </a:t>
            </a:r>
            <a:r>
              <a:rPr lang="en-US" dirty="0"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-</a:t>
            </a:r>
            <a:r>
              <a:rPr lang="en-US" spc="5" dirty="0"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protects the plate from external trauma, dust and</a:t>
            </a:r>
            <a:r>
              <a:rPr lang="en-US" spc="5" dirty="0"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scratches.</a:t>
            </a:r>
            <a:endParaRPr lang="en-IN" dirty="0">
              <a:effectLst/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marL="285750" marR="349250" lvl="0" indent="-28575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v"/>
              <a:tabLst>
                <a:tab pos="196850" algn="l"/>
              </a:tabLst>
            </a:pPr>
            <a:r>
              <a:rPr lang="en-US" b="1" dirty="0"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Phosphor layer </a:t>
            </a:r>
            <a:r>
              <a:rPr lang="en-US" dirty="0"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-</a:t>
            </a:r>
            <a:r>
              <a:rPr lang="en-US" spc="345" dirty="0"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b="1" spc="45" dirty="0"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photostimulable</a:t>
            </a:r>
            <a:r>
              <a:rPr lang="en-US" b="1" spc="50" dirty="0"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phosphor</a:t>
            </a:r>
            <a:r>
              <a:rPr lang="en-US" b="1" spc="5" dirty="0"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that</a:t>
            </a:r>
            <a:r>
              <a:rPr lang="en-US" spc="5" dirty="0"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pc="5" dirty="0"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traps EM radiation </a:t>
            </a:r>
            <a:r>
              <a:rPr lang="en-US" dirty="0"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during exposure.</a:t>
            </a:r>
            <a:endParaRPr lang="en-IN" dirty="0">
              <a:effectLst/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marL="285750" marR="349250" lvl="0" indent="-28575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v"/>
              <a:tabLst>
                <a:tab pos="19685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Reflective</a:t>
            </a:r>
            <a:r>
              <a:rPr lang="en-US" b="1" spc="5" dirty="0"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layer</a:t>
            </a:r>
            <a:r>
              <a:rPr lang="en-US" b="1" spc="5" dirty="0"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-reflects</a:t>
            </a:r>
            <a:r>
              <a:rPr lang="en-US" spc="5" dirty="0"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pc="5" dirty="0"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light</a:t>
            </a:r>
            <a:r>
              <a:rPr lang="en-US" spc="5" dirty="0"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</a:t>
            </a:r>
            <a:r>
              <a:rPr lang="en-US" spc="5" dirty="0"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forward</a:t>
            </a:r>
            <a:r>
              <a:rPr lang="en-US" spc="5" dirty="0"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direction, when energized by Laser &amp; release to</a:t>
            </a:r>
            <a:r>
              <a:rPr lang="en-US" spc="5" dirty="0"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pc="-10" dirty="0"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Photo</a:t>
            </a:r>
            <a:r>
              <a:rPr lang="en-US" spc="-5" dirty="0"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Multiplier</a:t>
            </a:r>
            <a:r>
              <a:rPr lang="en-US" spc="-25" dirty="0"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Tube</a:t>
            </a:r>
            <a:r>
              <a:rPr lang="en-US" spc="-10" dirty="0"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</a:t>
            </a:r>
            <a:r>
              <a:rPr lang="en-US" spc="-5" dirty="0"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Scanner.</a:t>
            </a:r>
            <a:endParaRPr lang="en-IN" dirty="0">
              <a:effectLst/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marL="285750" marR="349250" lvl="0" indent="-285750" algn="just">
              <a:lnSpc>
                <a:spcPct val="150000"/>
              </a:lnSpc>
              <a:spcBef>
                <a:spcPts val="8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v"/>
              <a:tabLst>
                <a:tab pos="19685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Conductive layer -</a:t>
            </a:r>
            <a:r>
              <a:rPr lang="en-US" dirty="0"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protects the plate from Static</a:t>
            </a:r>
            <a:r>
              <a:rPr lang="en-US" spc="5" dirty="0"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Electricity,</a:t>
            </a:r>
            <a:r>
              <a:rPr lang="en-US" spc="5" dirty="0"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&amp;</a:t>
            </a:r>
            <a:r>
              <a:rPr lang="en-US" spc="5" dirty="0"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absorbs</a:t>
            </a:r>
            <a:r>
              <a:rPr lang="en-US" spc="5" dirty="0"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light</a:t>
            </a:r>
            <a:r>
              <a:rPr lang="en-US" spc="5" dirty="0"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</a:t>
            </a:r>
            <a:r>
              <a:rPr lang="en-US" spc="5" dirty="0"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increase</a:t>
            </a:r>
            <a:r>
              <a:rPr lang="en-US" spc="5" dirty="0"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Image</a:t>
            </a:r>
            <a:r>
              <a:rPr lang="en-US" spc="5" dirty="0"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Sharpness</a:t>
            </a:r>
            <a:r>
              <a:rPr lang="en-US" spc="-5" dirty="0"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&amp; reduce artefacts.</a:t>
            </a:r>
            <a:endParaRPr lang="en-IN" dirty="0">
              <a:effectLst/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marL="285750" marR="349250" lvl="0" indent="-285750" algn="just">
              <a:lnSpc>
                <a:spcPct val="150000"/>
              </a:lnSpc>
              <a:spcBef>
                <a:spcPts val="7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v"/>
              <a:tabLst>
                <a:tab pos="19685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Base Laminate - </a:t>
            </a:r>
            <a:r>
              <a:rPr lang="en-US" dirty="0"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made of semi-rigid material, which provides</a:t>
            </a:r>
            <a:r>
              <a:rPr lang="en-US" spc="-235" dirty="0"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strength</a:t>
            </a:r>
            <a:r>
              <a:rPr lang="en-US" spc="-5" dirty="0"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and rigidity to the</a:t>
            </a:r>
            <a:r>
              <a:rPr lang="en-US" spc="-5" dirty="0"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plate.</a:t>
            </a:r>
            <a:endParaRPr lang="en-IN" dirty="0">
              <a:effectLst/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797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7D1FB-E296-ABA6-C3D7-4AA2E26FC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75" y="86289"/>
            <a:ext cx="10495384" cy="82294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ACQUISITION WITH PSP</a:t>
            </a:r>
            <a:endParaRPr lang="en-IN" sz="4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8.png">
            <a:extLst>
              <a:ext uri="{FF2B5EF4-FFF2-40B4-BE49-F238E27FC236}">
                <a16:creationId xmlns:a16="http://schemas.microsoft.com/office/drawing/2014/main" id="{65AB95F8-4180-9D7E-EAD7-0AE4296D3D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98495" y="1501991"/>
            <a:ext cx="2986774" cy="24525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09F14957-790A-A4A4-B4B9-F63DFF227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404" y="1501991"/>
            <a:ext cx="3631192" cy="24525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459CC1D-ABAF-2F5E-EABD-49AE29E17F3A}"/>
              </a:ext>
            </a:extLst>
          </p:cNvPr>
          <p:cNvSpPr txBox="1"/>
          <p:nvPr/>
        </p:nvSpPr>
        <p:spPr>
          <a:xfrm>
            <a:off x="4252220" y="4328915"/>
            <a:ext cx="40494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Translational assembly – moves the plate 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Laser assembly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PMT – reading 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ADC – conversion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Erase assembly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D6141B-15DD-9D00-F3A4-30A4DF198D4C}"/>
              </a:ext>
            </a:extLst>
          </p:cNvPr>
          <p:cNvSpPr txBox="1"/>
          <p:nvPr/>
        </p:nvSpPr>
        <p:spPr>
          <a:xfrm>
            <a:off x="527847" y="4328915"/>
            <a:ext cx="31280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Exposing the x-rays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Stimulating the phosphor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 the light emission by phosphor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Erasing the plate for the next exposure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image11.jpeg">
            <a:extLst>
              <a:ext uri="{FF2B5EF4-FFF2-40B4-BE49-F238E27FC236}">
                <a16:creationId xmlns:a16="http://schemas.microsoft.com/office/drawing/2014/main" id="{C72C7458-E2BF-AC17-AA74-78354E3AC22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794853" y="1501991"/>
            <a:ext cx="2986774" cy="2552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CDE1165-1549-28EC-D29B-6200C0E6524B}"/>
              </a:ext>
            </a:extLst>
          </p:cNvPr>
          <p:cNvSpPr txBox="1"/>
          <p:nvPr/>
        </p:nvSpPr>
        <p:spPr>
          <a:xfrm>
            <a:off x="8619162" y="4794288"/>
            <a:ext cx="35728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reconstructs the image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Adjusts the quality etc.,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DICOM compatible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04DA41-4463-603B-22E4-0FC717489818}"/>
              </a:ext>
            </a:extLst>
          </p:cNvPr>
          <p:cNvSpPr txBox="1"/>
          <p:nvPr/>
        </p:nvSpPr>
        <p:spPr>
          <a:xfrm>
            <a:off x="4252220" y="1203649"/>
            <a:ext cx="305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2875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75136-AD5B-9CC5-EC0E-1F1C3E45A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017" y="64400"/>
            <a:ext cx="11046783" cy="1084192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INTRA ORAL SENSORS </a:t>
            </a:r>
            <a:endParaRPr lang="en-IN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30.jpeg">
            <a:extLst>
              <a:ext uri="{FF2B5EF4-FFF2-40B4-BE49-F238E27FC236}">
                <a16:creationId xmlns:a16="http://schemas.microsoft.com/office/drawing/2014/main" id="{2FAA7F4B-70D0-ED96-B18E-D1289F00F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7017" y="1770030"/>
            <a:ext cx="2545934" cy="25830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age3.jpeg">
            <a:extLst>
              <a:ext uri="{FF2B5EF4-FFF2-40B4-BE49-F238E27FC236}">
                <a16:creationId xmlns:a16="http://schemas.microsoft.com/office/drawing/2014/main" id="{09F7891A-15F5-DCBD-D45C-002CD3CB324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06272" y="1751569"/>
            <a:ext cx="3678664" cy="24888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image31.jpeg">
            <a:extLst>
              <a:ext uri="{FF2B5EF4-FFF2-40B4-BE49-F238E27FC236}">
                <a16:creationId xmlns:a16="http://schemas.microsoft.com/office/drawing/2014/main" id="{87F8F101-CA5C-6A0E-8F42-C0FD11E4841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20146" y="1770030"/>
            <a:ext cx="3518930" cy="24888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D8697BA-EC2B-2ACB-D60F-61C488C11A90}"/>
              </a:ext>
            </a:extLst>
          </p:cNvPr>
          <p:cNvSpPr txBox="1"/>
          <p:nvPr/>
        </p:nvSpPr>
        <p:spPr>
          <a:xfrm>
            <a:off x="1579984" y="103663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6DDFCC51-5C4D-CD7E-F904-E0A159314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029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943231EF-9863-D986-2925-5C20F7819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17" y="4503174"/>
            <a:ext cx="11570851" cy="2231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Direct radiography (DR) is an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advanced form of x-ray imaging 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hich is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direct image acquisition technique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which a sensor is used to take radiographic images and send electrical signals via leads to computer where they are converted to digital images that can be displayed on a monitor.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534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74B41-CA56-9281-CF82-CC43E3957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27" y="131860"/>
            <a:ext cx="7120812" cy="64258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CONSTRUCTION</a:t>
            </a:r>
            <a:endParaRPr lang="en-IN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605F2-0791-12BA-477D-1CD81DB13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4491" y="4474590"/>
            <a:ext cx="10281607" cy="206216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Manufacturer: FUSSEN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Model: 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F100 · Intraoral Sensor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Scintillators - Cesium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Iodide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Gadolinium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Oxysulfide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Gadox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Fiber optic plate – collimates the light onto the CMOS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CMOS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converts light from 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scintillator into an electrical signal using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photosensitive pixels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32.jpeg">
            <a:extLst>
              <a:ext uri="{FF2B5EF4-FFF2-40B4-BE49-F238E27FC236}">
                <a16:creationId xmlns:a16="http://schemas.microsoft.com/office/drawing/2014/main" id="{74B10E39-90BB-2BD5-318F-7F1E021C1FE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51196" y="1232896"/>
            <a:ext cx="4432041" cy="2924453"/>
          </a:xfrm>
          <a:prstGeom prst="rect">
            <a:avLst/>
          </a:prstGeom>
        </p:spPr>
      </p:pic>
      <p:pic>
        <p:nvPicPr>
          <p:cNvPr id="9" name="image33.jpeg">
            <a:extLst>
              <a:ext uri="{FF2B5EF4-FFF2-40B4-BE49-F238E27FC236}">
                <a16:creationId xmlns:a16="http://schemas.microsoft.com/office/drawing/2014/main" id="{08FEF76D-9C1E-E250-100C-06EEF48060E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258" y="1095731"/>
            <a:ext cx="5254476" cy="274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057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CA197-8E37-7146-935C-9AA5066BD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895253" cy="68923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C80DE-BBDF-BB0B-A873-7E5C0E064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image34.png">
            <a:extLst>
              <a:ext uri="{FF2B5EF4-FFF2-40B4-BE49-F238E27FC236}">
                <a16:creationId xmlns:a16="http://schemas.microsoft.com/office/drawing/2014/main" id="{074DA895-ED45-FD9D-CD80-F2A8D0A922A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9471" y="1453172"/>
            <a:ext cx="10853057" cy="472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982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128BF-9691-49E7-DF9B-9A7CBD6AB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Kamburoğlu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Kıvanç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et al. "Clinical comparison of intraoral CMOS and PSP detectors in terms of time efficiency, patient comfort, and subjective image quality." </a:t>
            </a:r>
            <a:r>
              <a:rPr lang="en-US" sz="18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Imaging Science in Dentistry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52.1 (2022): 93.</a:t>
            </a:r>
          </a:p>
          <a:p>
            <a:endParaRPr lang="en-US" sz="18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Mehralizadeh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S., S. Nemati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Anaraki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M.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Orshesh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"Comparison of CMOS and PSP intraoral digital sensors in the diagnosis of secondary caries adjacent to amalgam restorations." (2017): 44-49.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8BB85C2-BB96-04A5-0DE3-E6BF2CA19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E09C0D9-05AE-5D01-CF1E-4C81A1927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02199"/>
            <a:ext cx="65" cy="661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5392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corresponding author">
            <a:extLst>
              <a:ext uri="{FF2B5EF4-FFF2-40B4-BE49-F238E27FC236}">
                <a16:creationId xmlns:a16="http://schemas.microsoft.com/office/drawing/2014/main" id="{5EE2F58F-25F8-DAF9-A0A2-419D6F657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101600"/>
            <a:ext cx="6667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590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1771</TotalTime>
  <Words>446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INTRA ORAL DENTAL X- RAY SENSORS</vt:lpstr>
      <vt:lpstr>INTRA AND EXTRA ORAL SENSORS:</vt:lpstr>
      <vt:lpstr>PHOTO STIMULABLE PHOSPHOR PLATES</vt:lpstr>
      <vt:lpstr>CONSTRUCTION</vt:lpstr>
      <vt:lpstr>IMAGE ACQUISITION WITH PSP</vt:lpstr>
      <vt:lpstr>INTRA ORAL SENSORS </vt:lpstr>
      <vt:lpstr>CONSTRUCTION</vt:lpstr>
      <vt:lpstr>COMPARISION 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INTRA ORAL DENTAL X- RAY SENSORS</dc:title>
  <dc:creator>Kaviyarasan PR</dc:creator>
  <cp:lastModifiedBy>Kaviyarasan PR</cp:lastModifiedBy>
  <cp:revision>7</cp:revision>
  <dcterms:created xsi:type="dcterms:W3CDTF">2023-10-29T01:44:19Z</dcterms:created>
  <dcterms:modified xsi:type="dcterms:W3CDTF">2023-11-06T00:22:58Z</dcterms:modified>
</cp:coreProperties>
</file>