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55A1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9494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55A1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9494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55A1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55A1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402" y="77546"/>
            <a:ext cx="9860762" cy="1246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55A1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63615" y="1928316"/>
            <a:ext cx="5922009" cy="359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9494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log.com/media/en/technical-documentation/data-sheets/max30100.pdf" TargetMode="External"/><Relationship Id="rId3" Type="http://schemas.openxmlformats.org/officeDocument/2006/relationships/hyperlink" Target="https://www.instructables.com/Infrared-Sensor-With-ESP8266/" TargetMode="External"/><Relationship Id="rId4" Type="http://schemas.openxmlformats.org/officeDocument/2006/relationships/hyperlink" Target="https://lastminuteengineers.com/max30100-pulse-oximeter-heart-rate-sensor-arduino-tutorial/" TargetMode="External"/><Relationship Id="rId5" Type="http://schemas.openxmlformats.org/officeDocument/2006/relationships/hyperlink" Target="https://www.hackster.io/LithiumION/non-contact-infrared-temperature-sensor-using-arduino-303ca4F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76829" y="954786"/>
            <a:ext cx="70358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C55A11"/>
                </a:solidFill>
                <a:latin typeface="Times New Roman"/>
                <a:cs typeface="Times New Roman"/>
              </a:rPr>
              <a:t>SENSORS</a:t>
            </a:r>
            <a:r>
              <a:rPr dirty="0" sz="2800" spc="-165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55A11"/>
                </a:solidFill>
                <a:latin typeface="Times New Roman"/>
                <a:cs typeface="Times New Roman"/>
              </a:rPr>
              <a:t>AND</a:t>
            </a:r>
            <a:r>
              <a:rPr dirty="0" sz="2800" spc="-9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C55A11"/>
                </a:solidFill>
                <a:latin typeface="Times New Roman"/>
                <a:cs typeface="Times New Roman"/>
              </a:rPr>
              <a:t>MEASUREMENTS</a:t>
            </a:r>
            <a:r>
              <a:rPr dirty="0" sz="2800" spc="-25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C55A11"/>
                </a:solidFill>
                <a:latin typeface="Times New Roman"/>
                <a:cs typeface="Times New Roman"/>
              </a:rPr>
              <a:t>(AM5050)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9024" y="1672844"/>
            <a:ext cx="9149080" cy="3070860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algn="ctr" marL="1963420" marR="2089785" indent="170180">
              <a:lnSpc>
                <a:spcPts val="5830"/>
              </a:lnSpc>
              <a:spcBef>
                <a:spcPts val="835"/>
              </a:spcBef>
            </a:pPr>
            <a:r>
              <a:rPr dirty="0" sz="5400" spc="50">
                <a:solidFill>
                  <a:srgbClr val="000000"/>
                </a:solidFill>
              </a:rPr>
              <a:t>INTEGR</a:t>
            </a:r>
            <a:r>
              <a:rPr dirty="0" sz="5400" spc="-555">
                <a:solidFill>
                  <a:srgbClr val="000000"/>
                </a:solidFill>
              </a:rPr>
              <a:t>A</a:t>
            </a:r>
            <a:r>
              <a:rPr dirty="0" sz="5400" spc="50">
                <a:solidFill>
                  <a:srgbClr val="000000"/>
                </a:solidFill>
              </a:rPr>
              <a:t>TED</a:t>
            </a:r>
            <a:r>
              <a:rPr dirty="0" sz="5400" spc="-15">
                <a:solidFill>
                  <a:srgbClr val="000000"/>
                </a:solidFill>
              </a:rPr>
              <a:t> </a:t>
            </a:r>
            <a:r>
              <a:rPr dirty="0" sz="5400" spc="-10">
                <a:solidFill>
                  <a:srgbClr val="000000"/>
                </a:solidFill>
              </a:rPr>
              <a:t>TEMPER</a:t>
            </a:r>
            <a:r>
              <a:rPr dirty="0" sz="5400" spc="-625">
                <a:solidFill>
                  <a:srgbClr val="000000"/>
                </a:solidFill>
              </a:rPr>
              <a:t>A</a:t>
            </a:r>
            <a:r>
              <a:rPr dirty="0" sz="5400" spc="-10">
                <a:solidFill>
                  <a:srgbClr val="000000"/>
                </a:solidFill>
              </a:rPr>
              <a:t>TURE,</a:t>
            </a:r>
            <a:r>
              <a:rPr dirty="0" sz="5400" spc="-65">
                <a:solidFill>
                  <a:srgbClr val="000000"/>
                </a:solidFill>
              </a:rPr>
              <a:t> </a:t>
            </a:r>
            <a:r>
              <a:rPr dirty="0" sz="5400" spc="-20">
                <a:solidFill>
                  <a:srgbClr val="000000"/>
                </a:solidFill>
              </a:rPr>
              <a:t>SPO2</a:t>
            </a:r>
            <a:endParaRPr sz="5400"/>
          </a:p>
          <a:p>
            <a:pPr algn="ctr">
              <a:lnSpc>
                <a:spcPts val="5750"/>
              </a:lnSpc>
              <a:tabLst>
                <a:tab pos="1656714" algn="l"/>
              </a:tabLst>
            </a:pPr>
            <a:r>
              <a:rPr dirty="0" sz="5400" spc="-25">
                <a:solidFill>
                  <a:srgbClr val="000000"/>
                </a:solidFill>
              </a:rPr>
              <a:t>AND</a:t>
            </a:r>
            <a:r>
              <a:rPr dirty="0" sz="5400">
                <a:solidFill>
                  <a:srgbClr val="000000"/>
                </a:solidFill>
              </a:rPr>
              <a:t>	</a:t>
            </a:r>
            <a:r>
              <a:rPr dirty="0" sz="5400" spc="-65">
                <a:solidFill>
                  <a:srgbClr val="000000"/>
                </a:solidFill>
              </a:rPr>
              <a:t>HEART</a:t>
            </a:r>
            <a:r>
              <a:rPr dirty="0" sz="5400" spc="-220">
                <a:solidFill>
                  <a:srgbClr val="000000"/>
                </a:solidFill>
              </a:rPr>
              <a:t> </a:t>
            </a:r>
            <a:r>
              <a:rPr dirty="0" sz="5400" spc="10">
                <a:solidFill>
                  <a:srgbClr val="000000"/>
                </a:solidFill>
              </a:rPr>
              <a:t>BE</a:t>
            </a:r>
            <a:r>
              <a:rPr dirty="0" sz="5400" spc="-585">
                <a:solidFill>
                  <a:srgbClr val="000000"/>
                </a:solidFill>
              </a:rPr>
              <a:t>A</a:t>
            </a:r>
            <a:r>
              <a:rPr dirty="0" sz="5400" spc="10">
                <a:solidFill>
                  <a:srgbClr val="000000"/>
                </a:solidFill>
              </a:rPr>
              <a:t>T</a:t>
            </a:r>
            <a:r>
              <a:rPr dirty="0" sz="5400" spc="-200">
                <a:solidFill>
                  <a:srgbClr val="000000"/>
                </a:solidFill>
              </a:rPr>
              <a:t> </a:t>
            </a:r>
            <a:r>
              <a:rPr dirty="0" sz="5400" spc="-10">
                <a:solidFill>
                  <a:srgbClr val="000000"/>
                </a:solidFill>
              </a:rPr>
              <a:t>MONITOR</a:t>
            </a:r>
            <a:endParaRPr sz="5400"/>
          </a:p>
        </p:txBody>
      </p:sp>
      <p:sp>
        <p:nvSpPr>
          <p:cNvPr id="4" name="object 4" descr=""/>
          <p:cNvSpPr txBox="1"/>
          <p:nvPr/>
        </p:nvSpPr>
        <p:spPr>
          <a:xfrm>
            <a:off x="8380221" y="5581427"/>
            <a:ext cx="3383279" cy="77533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800">
                <a:latin typeface="Times New Roman"/>
                <a:cs typeface="Times New Roman"/>
              </a:rPr>
              <a:t>DINESH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KUMAR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(AM23M022)</a:t>
            </a:r>
            <a:endParaRPr sz="18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795"/>
              </a:spcBef>
            </a:pPr>
            <a:r>
              <a:rPr dirty="0" sz="1800" spc="-40">
                <a:latin typeface="Times New Roman"/>
                <a:cs typeface="Times New Roman"/>
              </a:rPr>
              <a:t>KAVIYARASAN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(AM23M025)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402" y="403351"/>
            <a:ext cx="73552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PULSE</a:t>
            </a:r>
            <a:r>
              <a:rPr dirty="0" spc="-10"/>
              <a:t> </a:t>
            </a:r>
            <a:r>
              <a:rPr dirty="0"/>
              <a:t>OXIMETER</a:t>
            </a:r>
            <a:r>
              <a:rPr dirty="0" spc="-30"/>
              <a:t> </a:t>
            </a:r>
            <a:r>
              <a:rPr dirty="0" spc="-10"/>
              <a:t>SENSORS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2424" y="1257427"/>
            <a:ext cx="7020559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73977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MAX30100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sensor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consists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of</a:t>
            </a:r>
            <a:r>
              <a:rPr dirty="0" sz="1800" spc="-3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two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LEDs</a:t>
            </a:r>
            <a:r>
              <a:rPr dirty="0" sz="1800" spc="-4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(Red</a:t>
            </a:r>
            <a:r>
              <a:rPr dirty="0" sz="1800" spc="-3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and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IR)</a:t>
            </a:r>
            <a:r>
              <a:rPr dirty="0" sz="1800" spc="-3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and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393939"/>
                </a:solidFill>
                <a:latin typeface="Times New Roman"/>
                <a:cs typeface="Times New Roman"/>
              </a:rPr>
              <a:t>a 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photodiode.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These</a:t>
            </a:r>
            <a:r>
              <a:rPr dirty="0" sz="1800" spc="-4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two</a:t>
            </a:r>
            <a:r>
              <a:rPr dirty="0" sz="1800" spc="-4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LEDs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emit</a:t>
            </a:r>
            <a:r>
              <a:rPr dirty="0" sz="1800" spc="-3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lights</a:t>
            </a:r>
            <a:r>
              <a:rPr dirty="0" sz="1800" spc="-4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at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different</a:t>
            </a:r>
            <a:r>
              <a:rPr dirty="0" sz="1800" spc="-4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wavelengths,</a:t>
            </a:r>
            <a:r>
              <a:rPr dirty="0" sz="1800" spc="-4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~640nm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for</a:t>
            </a:r>
            <a:r>
              <a:rPr dirty="0" sz="1800" spc="-3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red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led</a:t>
            </a:r>
            <a:r>
              <a:rPr dirty="0" sz="1800" spc="-6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and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~940nm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for</a:t>
            </a:r>
            <a:r>
              <a:rPr dirty="0" sz="1800" spc="-2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IR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LED.</a:t>
            </a:r>
            <a:r>
              <a:rPr dirty="0" sz="1800" spc="-10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At</a:t>
            </a:r>
            <a:r>
              <a:rPr dirty="0" sz="1800" spc="-4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these</a:t>
            </a:r>
            <a:r>
              <a:rPr dirty="0" sz="1800" spc="-3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particular</a:t>
            </a:r>
            <a:r>
              <a:rPr dirty="0" sz="1800" spc="-5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wavelengths,</a:t>
            </a:r>
            <a:r>
              <a:rPr dirty="0" sz="1800" spc="-4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oxygenated</a:t>
            </a:r>
            <a:r>
              <a:rPr dirty="0" sz="1800" spc="-7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and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deoxygenated</a:t>
            </a:r>
            <a:r>
              <a:rPr dirty="0" sz="1800" spc="-7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hemoglobin</a:t>
            </a:r>
            <a:r>
              <a:rPr dirty="0" sz="1800" spc="-3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have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vastly</a:t>
            </a:r>
            <a:r>
              <a:rPr dirty="0" sz="1800" spc="-4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different 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absorption</a:t>
            </a:r>
            <a:r>
              <a:rPr dirty="0" sz="1800" spc="-6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properties.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oxygenated</a:t>
            </a:r>
            <a:r>
              <a:rPr dirty="0" sz="1800" spc="-5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hemoglobin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(HbO2)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in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arterial</a:t>
            </a:r>
            <a:r>
              <a:rPr dirty="0" sz="1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blood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has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the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characteristic</a:t>
            </a:r>
            <a:r>
              <a:rPr dirty="0" sz="1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of absorbing</a:t>
            </a:r>
            <a:r>
              <a:rPr dirty="0" sz="1800" spc="-1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IR</a:t>
            </a:r>
            <a:r>
              <a:rPr dirty="0" sz="1800" spc="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81818"/>
                </a:solidFill>
                <a:latin typeface="Times New Roman"/>
                <a:cs typeface="Times New Roman"/>
              </a:rPr>
              <a:t>light.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marL="299085" marR="3683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As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blood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pumped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through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finger</a:t>
            </a:r>
            <a:r>
              <a:rPr dirty="0" sz="1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with</a:t>
            </a:r>
            <a:r>
              <a:rPr dirty="0" sz="1800" spc="-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each</a:t>
            </a:r>
            <a:r>
              <a:rPr dirty="0" sz="1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heartbeat,</a:t>
            </a:r>
            <a:r>
              <a:rPr dirty="0" sz="1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amount</a:t>
            </a:r>
            <a:r>
              <a:rPr dirty="0" sz="1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of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reflected</a:t>
            </a:r>
            <a:r>
              <a:rPr dirty="0" sz="1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light</a:t>
            </a:r>
            <a:r>
              <a:rPr dirty="0" sz="1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changes,</a:t>
            </a:r>
            <a:r>
              <a:rPr dirty="0" sz="1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creating</a:t>
            </a:r>
            <a:r>
              <a:rPr dirty="0" sz="1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dirty="0" sz="1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changing</a:t>
            </a:r>
            <a:r>
              <a:rPr dirty="0" sz="1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waveform</a:t>
            </a:r>
            <a:r>
              <a:rPr dirty="0" sz="1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at</a:t>
            </a:r>
            <a:r>
              <a:rPr dirty="0" sz="1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output</a:t>
            </a:r>
            <a:r>
              <a:rPr dirty="0" sz="1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of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photodetector</a:t>
            </a:r>
            <a:r>
              <a:rPr dirty="0" sz="1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(when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heart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pumps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blood,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the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oxygenated</a:t>
            </a:r>
            <a:r>
              <a:rPr dirty="0" sz="1800" spc="-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blood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increased</a:t>
            </a:r>
            <a:r>
              <a:rPr dirty="0" sz="1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in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body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when</a:t>
            </a:r>
            <a:r>
              <a:rPr dirty="0" sz="1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heart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relaxes</a:t>
            </a:r>
            <a:r>
              <a:rPr dirty="0" sz="1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volume</a:t>
            </a:r>
            <a:r>
              <a:rPr dirty="0" sz="1800" spc="-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of</a:t>
            </a:r>
            <a:r>
              <a:rPr dirty="0" sz="1800" spc="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oxygenated</a:t>
            </a:r>
            <a:r>
              <a:rPr dirty="0" sz="1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blood</a:t>
            </a:r>
            <a:r>
              <a:rPr dirty="0" sz="1800" spc="-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1800" spc="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decreased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in</a:t>
            </a:r>
            <a:r>
              <a:rPr dirty="0" sz="1800" spc="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 </a:t>
            </a:r>
            <a:r>
              <a:rPr dirty="0" sz="1800" spc="-30">
                <a:solidFill>
                  <a:srgbClr val="181818"/>
                </a:solidFill>
                <a:latin typeface="Times New Roman"/>
                <a:cs typeface="Times New Roman"/>
              </a:rPr>
              <a:t>body.</a:t>
            </a:r>
            <a:r>
              <a:rPr dirty="0" sz="1800" spc="-1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As</a:t>
            </a:r>
            <a:r>
              <a:rPr dirty="0" sz="1800" spc="-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result</a:t>
            </a:r>
            <a:r>
              <a:rPr dirty="0" sz="1800" spc="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changes</a:t>
            </a:r>
            <a:r>
              <a:rPr dirty="0" sz="1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in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volume</a:t>
            </a:r>
            <a:r>
              <a:rPr dirty="0" sz="1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of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oxygenated</a:t>
            </a:r>
            <a:r>
              <a:rPr dirty="0" sz="1800" spc="-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blood,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1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pulse</a:t>
            </a:r>
            <a:r>
              <a:rPr dirty="0" sz="1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81818"/>
                </a:solidFill>
                <a:latin typeface="Times New Roman"/>
                <a:cs typeface="Times New Roman"/>
              </a:rPr>
              <a:t>rate</a:t>
            </a:r>
            <a:r>
              <a:rPr dirty="0" sz="1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81818"/>
                </a:solidFill>
                <a:latin typeface="Times New Roman"/>
                <a:cs typeface="Times New Roman"/>
              </a:rPr>
              <a:t>is </a:t>
            </a:r>
            <a:r>
              <a:rPr dirty="0" sz="1800" spc="-10">
                <a:solidFill>
                  <a:srgbClr val="181818"/>
                </a:solidFill>
                <a:latin typeface="Times New Roman"/>
                <a:cs typeface="Times New Roman"/>
              </a:rPr>
              <a:t>calculated.)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4795" y="28955"/>
            <a:ext cx="2677668" cy="203330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8116" y="2650235"/>
            <a:ext cx="2784348" cy="180898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8992" y="4521708"/>
            <a:ext cx="2814696" cy="21945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333992" y="2476957"/>
            <a:ext cx="14217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181818"/>
                </a:solidFill>
                <a:latin typeface="Times New Roman"/>
                <a:cs typeface="Times New Roman"/>
              </a:rPr>
              <a:t>Absorption-spectrum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229" rIns="0" bIns="0" rtlCol="0" vert="horz">
            <a:spAutoFit/>
          </a:bodyPr>
          <a:lstStyle/>
          <a:p>
            <a:pPr marL="579755">
              <a:lnSpc>
                <a:spcPct val="100000"/>
              </a:lnSpc>
              <a:spcBef>
                <a:spcPts val="105"/>
              </a:spcBef>
            </a:pPr>
            <a:r>
              <a:rPr dirty="0"/>
              <a:t>IR</a:t>
            </a:r>
            <a:r>
              <a:rPr dirty="0" spc="-60"/>
              <a:t> </a:t>
            </a:r>
            <a:r>
              <a:rPr dirty="0"/>
              <a:t>BASED</a:t>
            </a:r>
            <a:r>
              <a:rPr dirty="0" spc="-150"/>
              <a:t> </a:t>
            </a:r>
            <a:r>
              <a:rPr dirty="0" spc="15"/>
              <a:t>TEMPER</a:t>
            </a:r>
            <a:r>
              <a:rPr dirty="0" spc="-484"/>
              <a:t>A</a:t>
            </a:r>
            <a:r>
              <a:rPr dirty="0" spc="15"/>
              <a:t>TURE</a:t>
            </a:r>
            <a:r>
              <a:rPr dirty="0" spc="-55"/>
              <a:t> </a:t>
            </a:r>
            <a:r>
              <a:rPr dirty="0" spc="-10"/>
              <a:t>SENSORS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" y="2365248"/>
            <a:ext cx="4786884" cy="280416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marR="27559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354965" algn="l"/>
              </a:tabLst>
            </a:pPr>
            <a:r>
              <a:rPr dirty="0">
                <a:latin typeface="Arial"/>
                <a:cs typeface="Arial"/>
              </a:rPr>
              <a:t>	</a:t>
            </a:r>
            <a:r>
              <a:rPr dirty="0"/>
              <a:t>Infrared</a:t>
            </a:r>
            <a:r>
              <a:rPr dirty="0" spc="-15"/>
              <a:t> </a:t>
            </a:r>
            <a:r>
              <a:rPr dirty="0"/>
              <a:t>thermometers</a:t>
            </a:r>
            <a:r>
              <a:rPr dirty="0" spc="-5"/>
              <a:t> </a:t>
            </a:r>
            <a:r>
              <a:rPr dirty="0"/>
              <a:t>employ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lens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focus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infrared </a:t>
            </a:r>
            <a:r>
              <a:rPr dirty="0"/>
              <a:t>light</a:t>
            </a:r>
            <a:r>
              <a:rPr dirty="0" spc="-35"/>
              <a:t> </a:t>
            </a:r>
            <a:r>
              <a:rPr dirty="0"/>
              <a:t>emitting</a:t>
            </a:r>
            <a:r>
              <a:rPr dirty="0" spc="-20"/>
              <a:t>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object</a:t>
            </a:r>
            <a:r>
              <a:rPr dirty="0" spc="-35"/>
              <a:t> </a:t>
            </a:r>
            <a:r>
              <a:rPr dirty="0"/>
              <a:t>onto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detector</a:t>
            </a:r>
            <a:r>
              <a:rPr dirty="0" spc="-50"/>
              <a:t> </a:t>
            </a:r>
            <a:r>
              <a:rPr dirty="0"/>
              <a:t>known</a:t>
            </a:r>
            <a:r>
              <a:rPr dirty="0" spc="-15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 spc="-50"/>
              <a:t>a </a:t>
            </a:r>
            <a:r>
              <a:rPr dirty="0" spc="-10"/>
              <a:t>thermopile.</a:t>
            </a: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494949"/>
              </a:buClr>
              <a:buFont typeface="Arial"/>
              <a:buChar char="•"/>
            </a:pPr>
          </a:p>
          <a:p>
            <a:pPr marL="299085" marR="27559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thermopile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nothing</a:t>
            </a:r>
            <a:r>
              <a:rPr dirty="0" spc="-35"/>
              <a:t> </a:t>
            </a:r>
            <a:r>
              <a:rPr dirty="0"/>
              <a:t>but</a:t>
            </a:r>
            <a:r>
              <a:rPr dirty="0" spc="-35"/>
              <a:t> </a:t>
            </a:r>
            <a:r>
              <a:rPr dirty="0"/>
              <a:t>thermocouples</a:t>
            </a:r>
            <a:r>
              <a:rPr dirty="0" spc="-45"/>
              <a:t> </a:t>
            </a:r>
            <a:r>
              <a:rPr dirty="0"/>
              <a:t>connected</a:t>
            </a:r>
            <a:r>
              <a:rPr dirty="0" spc="-45"/>
              <a:t> </a:t>
            </a:r>
            <a:r>
              <a:rPr dirty="0" spc="-25"/>
              <a:t>in </a:t>
            </a:r>
            <a:r>
              <a:rPr dirty="0"/>
              <a:t>series</a:t>
            </a:r>
            <a:r>
              <a:rPr dirty="0" spc="-40"/>
              <a:t> </a:t>
            </a:r>
            <a:r>
              <a:rPr dirty="0"/>
              <a:t>or</a:t>
            </a:r>
            <a:r>
              <a:rPr dirty="0" spc="-15"/>
              <a:t> </a:t>
            </a:r>
            <a:r>
              <a:rPr dirty="0" spc="-10"/>
              <a:t>parallel.</a:t>
            </a: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494949"/>
              </a:buClr>
              <a:buFont typeface="Arial"/>
              <a:buChar char="•"/>
            </a:p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/>
              <a:t>When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infrared</a:t>
            </a:r>
            <a:r>
              <a:rPr dirty="0" spc="-45"/>
              <a:t> </a:t>
            </a:r>
            <a:r>
              <a:rPr dirty="0"/>
              <a:t>radiation</a:t>
            </a:r>
            <a:r>
              <a:rPr dirty="0" spc="-50"/>
              <a:t> </a:t>
            </a:r>
            <a:r>
              <a:rPr dirty="0"/>
              <a:t>falls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thermopile</a:t>
            </a:r>
            <a:r>
              <a:rPr dirty="0" spc="-35"/>
              <a:t> </a:t>
            </a:r>
            <a:r>
              <a:rPr dirty="0"/>
              <a:t>surface,</a:t>
            </a:r>
            <a:r>
              <a:rPr dirty="0" spc="-45"/>
              <a:t> </a:t>
            </a:r>
            <a:r>
              <a:rPr dirty="0" spc="-25"/>
              <a:t>it </a:t>
            </a:r>
            <a:r>
              <a:rPr dirty="0"/>
              <a:t>gets</a:t>
            </a:r>
            <a:r>
              <a:rPr dirty="0" spc="-45"/>
              <a:t> </a:t>
            </a:r>
            <a:r>
              <a:rPr dirty="0"/>
              <a:t>absorbed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converts</a:t>
            </a:r>
            <a:r>
              <a:rPr dirty="0" spc="-50"/>
              <a:t> </a:t>
            </a:r>
            <a:r>
              <a:rPr dirty="0"/>
              <a:t>into</a:t>
            </a:r>
            <a:r>
              <a:rPr dirty="0" spc="-35"/>
              <a:t> </a:t>
            </a:r>
            <a:r>
              <a:rPr dirty="0" spc="-10"/>
              <a:t>heat.</a:t>
            </a: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494949"/>
              </a:buClr>
              <a:buFont typeface="Arial"/>
              <a:buChar char="•"/>
            </a:pPr>
          </a:p>
          <a:p>
            <a:pPr marL="299085" marR="2876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pc="-30"/>
              <a:t>Voltage</a:t>
            </a:r>
            <a:r>
              <a:rPr dirty="0" spc="-40"/>
              <a:t> </a:t>
            </a:r>
            <a:r>
              <a:rPr dirty="0"/>
              <a:t>output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produced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proportion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incident </a:t>
            </a:r>
            <a:r>
              <a:rPr dirty="0"/>
              <a:t>infrared</a:t>
            </a:r>
            <a:r>
              <a:rPr dirty="0" spc="-30"/>
              <a:t> </a:t>
            </a:r>
            <a:r>
              <a:rPr dirty="0" spc="-25"/>
              <a:t>energy.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detector</a:t>
            </a:r>
            <a:r>
              <a:rPr dirty="0" spc="-45"/>
              <a:t> </a:t>
            </a:r>
            <a:r>
              <a:rPr dirty="0"/>
              <a:t>uses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output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10"/>
              <a:t>determine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temperature,</a:t>
            </a:r>
            <a:r>
              <a:rPr dirty="0" spc="-55"/>
              <a:t> </a:t>
            </a:r>
            <a:r>
              <a:rPr dirty="0"/>
              <a:t>which</a:t>
            </a:r>
            <a:r>
              <a:rPr dirty="0" spc="-20"/>
              <a:t> </a:t>
            </a:r>
            <a:r>
              <a:rPr dirty="0"/>
              <a:t>gets</a:t>
            </a:r>
            <a:r>
              <a:rPr dirty="0" spc="-40"/>
              <a:t> </a:t>
            </a:r>
            <a:r>
              <a:rPr dirty="0"/>
              <a:t>displayed</a:t>
            </a:r>
            <a:r>
              <a:rPr dirty="0" spc="-60"/>
              <a:t> </a:t>
            </a:r>
            <a:r>
              <a:rPr dirty="0"/>
              <a:t>on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screen.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229" rIns="0" bIns="0" rtlCol="0" vert="horz">
            <a:spAutoFit/>
          </a:bodyPr>
          <a:lstStyle/>
          <a:p>
            <a:pPr marL="57975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COMPONENTS</a:t>
            </a:r>
            <a:r>
              <a:rPr dirty="0" spc="-25"/>
              <a:t> </a:t>
            </a:r>
            <a:r>
              <a:rPr dirty="0" spc="-10"/>
              <a:t>REQUIRED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8586"/>
            <a:ext cx="6918959" cy="25831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97510" indent="-384810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397510" algn="l"/>
              </a:tabLst>
            </a:pPr>
            <a:r>
              <a:rPr dirty="0" sz="2800">
                <a:latin typeface="Times New Roman"/>
                <a:cs typeface="Times New Roman"/>
              </a:rPr>
              <a:t>MLX90614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-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IR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Temperature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sensor</a:t>
            </a:r>
            <a:endParaRPr sz="2800">
              <a:latin typeface="Times New Roman"/>
              <a:cs typeface="Times New Roman"/>
            </a:endParaRPr>
          </a:p>
          <a:p>
            <a:pPr marL="398145" indent="-385445">
              <a:lnSpc>
                <a:spcPct val="100000"/>
              </a:lnSpc>
              <a:spcBef>
                <a:spcPts val="670"/>
              </a:spcBef>
              <a:buAutoNum type="arabicParenR"/>
              <a:tabLst>
                <a:tab pos="398145" algn="l"/>
              </a:tabLst>
            </a:pPr>
            <a:r>
              <a:rPr dirty="0" sz="2800">
                <a:latin typeface="Times New Roman"/>
                <a:cs typeface="Times New Roman"/>
              </a:rPr>
              <a:t>ESP8266-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NODE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MCU</a:t>
            </a:r>
            <a:endParaRPr sz="2800">
              <a:latin typeface="Times New Roman"/>
              <a:cs typeface="Times New Roman"/>
            </a:endParaRPr>
          </a:p>
          <a:p>
            <a:pPr marL="397510" indent="-384810">
              <a:lnSpc>
                <a:spcPct val="100000"/>
              </a:lnSpc>
              <a:spcBef>
                <a:spcPts val="665"/>
              </a:spcBef>
              <a:buAutoNum type="arabicParenR"/>
              <a:tabLst>
                <a:tab pos="397510" algn="l"/>
              </a:tabLst>
            </a:pPr>
            <a:r>
              <a:rPr dirty="0" sz="2800">
                <a:latin typeface="Times New Roman"/>
                <a:cs typeface="Times New Roman"/>
              </a:rPr>
              <a:t>SSD1306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OLED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DISPLAY</a:t>
            </a:r>
            <a:endParaRPr sz="2800">
              <a:latin typeface="Times New Roman"/>
              <a:cs typeface="Times New Roman"/>
            </a:endParaRPr>
          </a:p>
          <a:p>
            <a:pPr marL="397510" indent="-384810">
              <a:lnSpc>
                <a:spcPct val="100000"/>
              </a:lnSpc>
              <a:spcBef>
                <a:spcPts val="660"/>
              </a:spcBef>
              <a:buAutoNum type="arabicParenR"/>
              <a:tabLst>
                <a:tab pos="397510" algn="l"/>
              </a:tabLst>
            </a:pPr>
            <a:r>
              <a:rPr dirty="0" sz="2800">
                <a:latin typeface="Times New Roman"/>
                <a:cs typeface="Times New Roman"/>
              </a:rPr>
              <a:t>MLX30100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–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PULSE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OXIMETER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SENSOR</a:t>
            </a:r>
            <a:endParaRPr sz="2800">
              <a:latin typeface="Times New Roman"/>
              <a:cs typeface="Times New Roman"/>
            </a:endParaRPr>
          </a:p>
          <a:p>
            <a:pPr marL="391160" indent="-378460">
              <a:lnSpc>
                <a:spcPct val="100000"/>
              </a:lnSpc>
              <a:spcBef>
                <a:spcPts val="670"/>
              </a:spcBef>
              <a:buAutoNum type="arabicParenR"/>
              <a:tabLst>
                <a:tab pos="391160" algn="l"/>
              </a:tabLst>
            </a:pPr>
            <a:r>
              <a:rPr dirty="0" sz="2800">
                <a:latin typeface="Times New Roman"/>
                <a:cs typeface="Times New Roman"/>
              </a:rPr>
              <a:t>Wires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soldering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equipments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229" rIns="0" bIns="0" rtlCol="0" vert="horz">
            <a:spAutoFit/>
          </a:bodyPr>
          <a:lstStyle/>
          <a:p>
            <a:pPr marL="579755">
              <a:lnSpc>
                <a:spcPct val="100000"/>
              </a:lnSpc>
              <a:spcBef>
                <a:spcPts val="105"/>
              </a:spcBef>
            </a:pPr>
            <a:r>
              <a:rPr dirty="0"/>
              <a:t>CIRCUIT</a:t>
            </a:r>
            <a:r>
              <a:rPr dirty="0" spc="-85"/>
              <a:t> </a:t>
            </a:r>
            <a:r>
              <a:rPr dirty="0" spc="-10"/>
              <a:t>DIAGRAM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" y="1380744"/>
            <a:ext cx="10334244" cy="4861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SENSOR</a:t>
            </a:r>
            <a:r>
              <a:rPr dirty="0" sz="4000" spc="-20"/>
              <a:t> </a:t>
            </a:r>
            <a:r>
              <a:rPr dirty="0" sz="4000" spc="-10"/>
              <a:t>CHARACTERISTICS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892" y="934211"/>
            <a:ext cx="2377439" cy="237286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354379" y="752411"/>
            <a:ext cx="3263900" cy="2564130"/>
            <a:chOff x="7354379" y="752411"/>
            <a:chExt cx="3263900" cy="256413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3968" y="761999"/>
              <a:ext cx="3047527" cy="254507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359142" y="757173"/>
              <a:ext cx="3254375" cy="2554605"/>
            </a:xfrm>
            <a:custGeom>
              <a:avLst/>
              <a:gdLst/>
              <a:ahLst/>
              <a:cxnLst/>
              <a:rect l="l" t="t" r="r" b="b"/>
              <a:pathLst>
                <a:path w="3254375" h="2554604">
                  <a:moveTo>
                    <a:pt x="0" y="2554604"/>
                  </a:moveTo>
                  <a:lnTo>
                    <a:pt x="3254121" y="2554604"/>
                  </a:lnTo>
                  <a:lnTo>
                    <a:pt x="3254121" y="0"/>
                  </a:lnTo>
                  <a:lnTo>
                    <a:pt x="0" y="0"/>
                  </a:lnTo>
                  <a:lnTo>
                    <a:pt x="0" y="2554604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744207" y="3429889"/>
          <a:ext cx="4984750" cy="283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465"/>
                <a:gridCol w="2450465"/>
              </a:tblGrid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Operating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Voltage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1.8V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3.3V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Input</a:t>
                      </a:r>
                      <a:r>
                        <a:rPr dirty="0" sz="18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Current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rlito"/>
                          <a:cs typeface="Carlito"/>
                        </a:rPr>
                        <a:t>20mA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Temperature</a:t>
                      </a:r>
                      <a:r>
                        <a:rPr dirty="0" sz="18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Range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-</a:t>
                      </a:r>
                      <a:r>
                        <a:rPr dirty="0" sz="1800" spc="-160">
                          <a:latin typeface="Trebuchet MS"/>
                          <a:cs typeface="Trebuchet MS"/>
                        </a:rPr>
                        <a:t>40˚C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+85˚C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Temperature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Accuracy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rlito"/>
                          <a:cs typeface="Carlito"/>
                        </a:rPr>
                        <a:t>±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1˚C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ADC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Resolution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14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 bits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IR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LED peak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wavelength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20">
                          <a:latin typeface="Carlito"/>
                          <a:cs typeface="Carlito"/>
                        </a:rPr>
                        <a:t>870-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900nm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2075" marR="10934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Red</a:t>
                      </a:r>
                      <a:r>
                        <a:rPr dirty="0" sz="18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LED</a:t>
                      </a:r>
                      <a:r>
                        <a:rPr dirty="0" sz="18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peak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wavelength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20">
                          <a:latin typeface="Carlito"/>
                          <a:cs typeface="Carlito"/>
                        </a:rPr>
                        <a:t>650-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670nm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6827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661034" y="3408298"/>
          <a:ext cx="5073650" cy="310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120"/>
                <a:gridCol w="2505075"/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Operating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Voltage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3.6V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5V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Input</a:t>
                      </a:r>
                      <a:r>
                        <a:rPr dirty="0" sz="18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Current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1.5 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Temperature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Range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-</a:t>
                      </a:r>
                      <a:r>
                        <a:rPr dirty="0" sz="1800" spc="-150">
                          <a:latin typeface="Trebuchet MS"/>
                          <a:cs typeface="Trebuchet MS"/>
                        </a:rPr>
                        <a:t>70˚C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+85˚C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Temperature</a:t>
                      </a:r>
                      <a:r>
                        <a:rPr dirty="0" sz="18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Accuracy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0.02˚C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Advantages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Small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size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800" spc="3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low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 cost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13765">
                <a:tc>
                  <a:txBody>
                    <a:bodyPr/>
                    <a:lstStyle/>
                    <a:p>
                      <a:pPr marL="91440" marR="342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Factory</a:t>
                      </a:r>
                      <a:r>
                        <a:rPr dirty="0" sz="1800" spc="-60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calibrated</a:t>
                      </a:r>
                      <a:r>
                        <a:rPr dirty="0" sz="1800" spc="-35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dirty="0" sz="1800" spc="-40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0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800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wide</a:t>
                      </a:r>
                      <a:r>
                        <a:rPr dirty="0" sz="1800" spc="-35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solidFill>
                            <a:srgbClr val="494949"/>
                          </a:solidFill>
                          <a:latin typeface="Carlito"/>
                          <a:cs typeface="Carlito"/>
                        </a:rPr>
                        <a:t>temperature range: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-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70</a:t>
                      </a:r>
                      <a:r>
                        <a:rPr dirty="0" sz="18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60">
                          <a:latin typeface="Trebuchet MS"/>
                          <a:cs typeface="Trebuchet MS"/>
                        </a:rPr>
                        <a:t>˚C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380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85">
                          <a:latin typeface="Trebuchet MS"/>
                          <a:cs typeface="Trebuchet MS"/>
                        </a:rPr>
                        <a:t>˚C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526491" y="1762505"/>
            <a:ext cx="1015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94949"/>
                </a:solidFill>
                <a:latin typeface="Carlito"/>
                <a:cs typeface="Carlito"/>
              </a:rPr>
              <a:t>MLX90614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16497" y="1675003"/>
            <a:ext cx="1015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94949"/>
                </a:solidFill>
                <a:latin typeface="Carlito"/>
                <a:cs typeface="Carlito"/>
              </a:rPr>
              <a:t>MLX30100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229" rIns="0" bIns="0" rtlCol="0" vert="horz">
            <a:spAutoFit/>
          </a:bodyPr>
          <a:lstStyle/>
          <a:p>
            <a:pPr marL="57975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DESIGN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51" y="2231135"/>
            <a:ext cx="3467100" cy="27432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6552" y="2252472"/>
            <a:ext cx="3358896" cy="2743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5092" y="2252472"/>
            <a:ext cx="3880104" cy="272186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105650" y="6260084"/>
            <a:ext cx="48787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DESIGN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CREDITS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ERNEST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PONTIFEX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J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(AM23S020)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229" rIns="0" bIns="0" rtlCol="0" vert="horz">
            <a:spAutoFit/>
          </a:bodyPr>
          <a:lstStyle/>
          <a:p>
            <a:pPr marL="57975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OUTPUT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3252" y="1825751"/>
            <a:ext cx="26365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229" rIns="0" bIns="0" rtlCol="0" vert="horz">
            <a:spAutoFit/>
          </a:bodyPr>
          <a:lstStyle/>
          <a:p>
            <a:pPr marL="57975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804161"/>
            <a:ext cx="10222230" cy="31375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0029" marR="684530" indent="-227965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dirty="0" u="sng" sz="2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https://www.analog.com/media/en/technical-documentation/data-</a:t>
            </a:r>
            <a:r>
              <a:rPr dirty="0" u="none" sz="2800" spc="-1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dirty="0" u="none" sz="2800" spc="-10">
                <a:solidFill>
                  <a:srgbClr val="0562C1"/>
                </a:solidFill>
                <a:latin typeface="Times New Roman"/>
                <a:cs typeface="Times New Roman"/>
              </a:rPr>
              <a:t>	</a:t>
            </a:r>
            <a:r>
              <a:rPr dirty="0" u="sng" sz="2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sheets/max30100.pdf</a:t>
            </a:r>
            <a:endParaRPr sz="2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dirty="0" u="sng" sz="2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3"/>
              </a:rPr>
              <a:t>https://www.instructables.com/Infrared-</a:t>
            </a:r>
            <a:r>
              <a:rPr dirty="0" u="sng" sz="2800" spc="-2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3"/>
              </a:rPr>
              <a:t>Sensor-</a:t>
            </a:r>
            <a:r>
              <a:rPr dirty="0" u="sng" sz="2800" spc="-3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3"/>
              </a:rPr>
              <a:t>With-</a:t>
            </a:r>
            <a:r>
              <a:rPr dirty="0" u="sng" sz="2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3"/>
              </a:rPr>
              <a:t>ESP8266/</a:t>
            </a:r>
            <a:endParaRPr sz="2800">
              <a:latin typeface="Times New Roman"/>
              <a:cs typeface="Times New Roman"/>
            </a:endParaRPr>
          </a:p>
          <a:p>
            <a:pPr marL="240029" marR="5080" indent="-227965">
              <a:lnSpc>
                <a:spcPts val="3020"/>
              </a:lnSpc>
              <a:spcBef>
                <a:spcPts val="104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dirty="0" u="sng" sz="2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4"/>
              </a:rPr>
              <a:t>https://lastminuteengineers.com/max30100-pulse-</a:t>
            </a:r>
            <a:r>
              <a:rPr dirty="0" u="sng" sz="2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4"/>
              </a:rPr>
              <a:t>oximeter-</a:t>
            </a:r>
            <a:r>
              <a:rPr dirty="0" u="sng" sz="2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4"/>
              </a:rPr>
              <a:t>heart-rate-</a:t>
            </a:r>
            <a:r>
              <a:rPr dirty="0" u="none" sz="2800" spc="-1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dirty="0" u="none" sz="2800" spc="-10">
                <a:solidFill>
                  <a:srgbClr val="0562C1"/>
                </a:solidFill>
                <a:latin typeface="Times New Roman"/>
                <a:cs typeface="Times New Roman"/>
              </a:rPr>
              <a:t>	</a:t>
            </a:r>
            <a:r>
              <a:rPr dirty="0" u="sng" sz="2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4"/>
              </a:rPr>
              <a:t>sensor-</a:t>
            </a:r>
            <a:r>
              <a:rPr dirty="0" u="sng" sz="2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4"/>
              </a:rPr>
              <a:t>arduino-tutorial/</a:t>
            </a:r>
            <a:endParaRPr sz="2800">
              <a:latin typeface="Times New Roman"/>
              <a:cs typeface="Times New Roman"/>
            </a:endParaRPr>
          </a:p>
          <a:p>
            <a:pPr marL="239395" marR="1602105" indent="-227329">
              <a:lnSpc>
                <a:spcPts val="3030"/>
              </a:lnSpc>
              <a:spcBef>
                <a:spcPts val="994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dirty="0" u="sng" sz="2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5"/>
              </a:rPr>
              <a:t>https://www.hackster.io/LithiumION/non-</a:t>
            </a:r>
            <a:r>
              <a:rPr dirty="0" u="sng" sz="2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5"/>
              </a:rPr>
              <a:t>contact-infrared-</a:t>
            </a:r>
            <a:r>
              <a:rPr dirty="0" u="none" sz="2800" spc="-1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dirty="0" u="none" sz="2800" spc="-10">
                <a:solidFill>
                  <a:srgbClr val="0562C1"/>
                </a:solidFill>
                <a:latin typeface="Times New Roman"/>
                <a:cs typeface="Times New Roman"/>
              </a:rPr>
              <a:t>	</a:t>
            </a:r>
            <a:r>
              <a:rPr dirty="0" u="sng" sz="2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5"/>
              </a:rPr>
              <a:t>temperature-</a:t>
            </a:r>
            <a:r>
              <a:rPr dirty="0" u="sng" sz="2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5"/>
              </a:rPr>
              <a:t>sensor-</a:t>
            </a:r>
            <a:r>
              <a:rPr dirty="0" u="sng" sz="2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5"/>
              </a:rPr>
              <a:t>using-arduino-303ca4F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2024-08-19T05:34:35Z</dcterms:created>
  <dcterms:modified xsi:type="dcterms:W3CDTF">2024-08-19T05:34:35Z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2024-08-19T00:00:00Z</vt:filetime>
  </property>
  <property fmtid="{D5CDD505-2E9C-101B-9397-08002B2CF9AE}" pid="3" name="Producer">
    <vt:lpwstr>3-Heights(TM) PDF Security Shell 4.8.25.2 (http://www.pdf-tools.com)</vt:lpwstr>
  </property>
</Properties>
</file>